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handoutMasterIdLst>
    <p:handoutMasterId r:id="rId45"/>
  </p:handoutMasterIdLst>
  <p:sldIdLst>
    <p:sldId id="256" r:id="rId5"/>
    <p:sldId id="260" r:id="rId6"/>
    <p:sldId id="265" r:id="rId7"/>
    <p:sldId id="258" r:id="rId8"/>
    <p:sldId id="266" r:id="rId9"/>
    <p:sldId id="271" r:id="rId10"/>
    <p:sldId id="303" r:id="rId11"/>
    <p:sldId id="319" r:id="rId12"/>
    <p:sldId id="279" r:id="rId13"/>
    <p:sldId id="264" r:id="rId14"/>
    <p:sldId id="308" r:id="rId15"/>
    <p:sldId id="283" r:id="rId16"/>
    <p:sldId id="310" r:id="rId17"/>
    <p:sldId id="320" r:id="rId18"/>
    <p:sldId id="290" r:id="rId19"/>
    <p:sldId id="273" r:id="rId20"/>
    <p:sldId id="315" r:id="rId21"/>
    <p:sldId id="274" r:id="rId22"/>
    <p:sldId id="267" r:id="rId23"/>
    <p:sldId id="268" r:id="rId24"/>
    <p:sldId id="314" r:id="rId25"/>
    <p:sldId id="276" r:id="rId26"/>
    <p:sldId id="287" r:id="rId27"/>
    <p:sldId id="277" r:id="rId28"/>
    <p:sldId id="288" r:id="rId29"/>
    <p:sldId id="293" r:id="rId30"/>
    <p:sldId id="292" r:id="rId31"/>
    <p:sldId id="291" r:id="rId32"/>
    <p:sldId id="295" r:id="rId33"/>
    <p:sldId id="296" r:id="rId34"/>
    <p:sldId id="294" r:id="rId35"/>
    <p:sldId id="297" r:id="rId36"/>
    <p:sldId id="275" r:id="rId37"/>
    <p:sldId id="280" r:id="rId38"/>
    <p:sldId id="272" r:id="rId39"/>
    <p:sldId id="281" r:id="rId40"/>
    <p:sldId id="318" r:id="rId41"/>
    <p:sldId id="317" r:id="rId42"/>
    <p:sldId id="313" r:id="rId43"/>
    <p:sldId id="316"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5A2"/>
    <a:srgbClr val="0059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F83BCC-A741-4DAB-B30E-07EBCD7CBAB6}" v="2" dt="2024-07-10T23:48:16.2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70" autoAdjust="0"/>
    <p:restoredTop sz="97363" autoAdjust="0"/>
  </p:normalViewPr>
  <p:slideViewPr>
    <p:cSldViewPr snapToGrid="0">
      <p:cViewPr varScale="1">
        <p:scale>
          <a:sx n="103" d="100"/>
          <a:sy n="103" d="100"/>
        </p:scale>
        <p:origin x="114" y="180"/>
      </p:cViewPr>
      <p:guideLst/>
    </p:cSldViewPr>
  </p:slideViewPr>
  <p:outlineViewPr>
    <p:cViewPr>
      <p:scale>
        <a:sx n="33" d="100"/>
        <a:sy n="33" d="100"/>
      </p:scale>
      <p:origin x="0" y="-27992"/>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2928"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diagrams/_rels/data1.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diagrams/_rels/drawing1.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BA9B27-E363-4C7E-A054-F8D5A315DB85}"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29C9AC09-9751-4A63-878F-FF7CC3785FF2}">
      <dgm:prSet custT="1"/>
      <dgm:spPr/>
      <dgm:t>
        <a:bodyPr/>
        <a:lstStyle/>
        <a:p>
          <a:pPr>
            <a:lnSpc>
              <a:spcPct val="100000"/>
            </a:lnSpc>
          </a:pPr>
          <a:r>
            <a:rPr lang="en-US" sz="2400" kern="1200" dirty="0">
              <a:solidFill>
                <a:schemeClr val="tx1"/>
              </a:solidFill>
              <a:latin typeface="Segoe UI Light" panose="020B0502040204020203" pitchFamily="34" charset="0"/>
              <a:ea typeface="+mn-ea"/>
              <a:cs typeface="Segoe UI Light" panose="020B0502040204020203" pitchFamily="34" charset="0"/>
            </a:rPr>
            <a:t>Petition format approved by the CO Secretary of State’s Office</a:t>
          </a:r>
        </a:p>
      </dgm:t>
    </dgm:pt>
    <dgm:pt modelId="{3845AAA7-5800-4C95-966F-7356995591C5}" type="parTrans" cxnId="{5221CE0F-C24F-4579-86E4-817B06221C56}">
      <dgm:prSet/>
      <dgm:spPr/>
      <dgm:t>
        <a:bodyPr/>
        <a:lstStyle/>
        <a:p>
          <a:endParaRPr lang="en-US"/>
        </a:p>
      </dgm:t>
    </dgm:pt>
    <dgm:pt modelId="{9B9C7E27-29A2-4569-B7A3-05E1CC0298EC}" type="sibTrans" cxnId="{5221CE0F-C24F-4579-86E4-817B06221C56}">
      <dgm:prSet/>
      <dgm:spPr/>
      <dgm:t>
        <a:bodyPr/>
        <a:lstStyle/>
        <a:p>
          <a:pPr>
            <a:lnSpc>
              <a:spcPct val="100000"/>
            </a:lnSpc>
          </a:pPr>
          <a:endParaRPr lang="en-US"/>
        </a:p>
      </dgm:t>
    </dgm:pt>
    <dgm:pt modelId="{203ABB3F-8032-4516-AA9D-55AB1C90CB65}">
      <dgm:prSet custT="1"/>
      <dgm:spPr/>
      <dgm:t>
        <a:bodyPr/>
        <a:lstStyle/>
        <a:p>
          <a:pPr marL="0" lvl="0" indent="0" algn="l" defTabSz="1066800">
            <a:lnSpc>
              <a:spcPct val="100000"/>
            </a:lnSpc>
            <a:spcBef>
              <a:spcPct val="0"/>
            </a:spcBef>
            <a:spcAft>
              <a:spcPct val="35000"/>
            </a:spcAft>
            <a:buNone/>
          </a:pPr>
          <a:r>
            <a:rPr lang="en-US" sz="2400" kern="1200" dirty="0">
              <a:solidFill>
                <a:srgbClr val="002F6C"/>
              </a:solidFill>
              <a:latin typeface="Segoe UI Light" panose="020B0502040204020203" pitchFamily="34" charset="0"/>
              <a:ea typeface="+mn-ea"/>
              <a:cs typeface="Segoe UI Light" panose="020B0502040204020203" pitchFamily="34" charset="0"/>
            </a:rPr>
            <a:t>Circulate throughout state to collect signatures</a:t>
          </a:r>
        </a:p>
      </dgm:t>
    </dgm:pt>
    <dgm:pt modelId="{B0338352-3B6B-4094-90AE-B5F1C12EFA94}" type="parTrans" cxnId="{312B5BFF-5DAD-49EA-BEDC-A3833F8BA06E}">
      <dgm:prSet/>
      <dgm:spPr/>
      <dgm:t>
        <a:bodyPr/>
        <a:lstStyle/>
        <a:p>
          <a:endParaRPr lang="en-US"/>
        </a:p>
      </dgm:t>
    </dgm:pt>
    <dgm:pt modelId="{2CEDDD9A-CA7A-44BD-B884-DD2D86D3CEAD}" type="sibTrans" cxnId="{312B5BFF-5DAD-49EA-BEDC-A3833F8BA06E}">
      <dgm:prSet/>
      <dgm:spPr/>
      <dgm:t>
        <a:bodyPr/>
        <a:lstStyle/>
        <a:p>
          <a:pPr>
            <a:lnSpc>
              <a:spcPct val="100000"/>
            </a:lnSpc>
          </a:pPr>
          <a:endParaRPr lang="en-US"/>
        </a:p>
      </dgm:t>
    </dgm:pt>
    <dgm:pt modelId="{4DC7FD68-4025-46A6-80EB-D2D87080DBEA}">
      <dgm:prSet custT="1"/>
      <dgm:spPr/>
      <dgm:t>
        <a:bodyPr/>
        <a:lstStyle/>
        <a:p>
          <a:pPr marL="0" lvl="0" indent="0" algn="l" defTabSz="1066800">
            <a:lnSpc>
              <a:spcPct val="100000"/>
            </a:lnSpc>
            <a:spcBef>
              <a:spcPct val="0"/>
            </a:spcBef>
            <a:spcAft>
              <a:spcPct val="35000"/>
            </a:spcAft>
            <a:buNone/>
          </a:pPr>
          <a:r>
            <a:rPr lang="en-US" sz="2400" kern="1200" dirty="0">
              <a:solidFill>
                <a:srgbClr val="002F6C"/>
              </a:solidFill>
              <a:latin typeface="Segoe UI Light" panose="020B0502040204020203" pitchFamily="34" charset="0"/>
              <a:ea typeface="+mn-ea"/>
              <a:cs typeface="Segoe UI Light" panose="020B0502040204020203" pitchFamily="34" charset="0"/>
            </a:rPr>
            <a:t>Only registered electors</a:t>
          </a:r>
        </a:p>
      </dgm:t>
    </dgm:pt>
    <dgm:pt modelId="{6A2A605F-3826-41DC-A96E-463484E1F453}" type="parTrans" cxnId="{057CDF20-8430-402A-B274-1347BF3AF167}">
      <dgm:prSet/>
      <dgm:spPr/>
      <dgm:t>
        <a:bodyPr/>
        <a:lstStyle/>
        <a:p>
          <a:endParaRPr lang="en-US"/>
        </a:p>
      </dgm:t>
    </dgm:pt>
    <dgm:pt modelId="{E4979F7A-E049-460C-93CF-C199C1F3E6B0}" type="sibTrans" cxnId="{057CDF20-8430-402A-B274-1347BF3AF167}">
      <dgm:prSet/>
      <dgm:spPr/>
      <dgm:t>
        <a:bodyPr/>
        <a:lstStyle/>
        <a:p>
          <a:pPr>
            <a:lnSpc>
              <a:spcPct val="100000"/>
            </a:lnSpc>
          </a:pPr>
          <a:endParaRPr lang="en-US"/>
        </a:p>
      </dgm:t>
    </dgm:pt>
    <dgm:pt modelId="{FFB7E4B8-6631-423B-A913-3E7A7ACDE7BE}">
      <dgm:prSet custT="1"/>
      <dgm:spPr/>
      <dgm:t>
        <a:bodyPr/>
        <a:lstStyle/>
        <a:p>
          <a:pPr marL="0" lvl="0" indent="0" algn="l" defTabSz="1066800">
            <a:lnSpc>
              <a:spcPct val="100000"/>
            </a:lnSpc>
            <a:spcBef>
              <a:spcPct val="0"/>
            </a:spcBef>
            <a:spcAft>
              <a:spcPct val="35000"/>
            </a:spcAft>
            <a:buNone/>
          </a:pPr>
          <a:r>
            <a:rPr lang="en-US" sz="2400" kern="1200" dirty="0">
              <a:solidFill>
                <a:srgbClr val="002F6C"/>
              </a:solidFill>
              <a:latin typeface="Segoe UI Light" panose="020B0502040204020203" pitchFamily="34" charset="0"/>
              <a:ea typeface="+mn-ea"/>
              <a:cs typeface="Segoe UI Light" panose="020B0502040204020203" pitchFamily="34" charset="0"/>
            </a:rPr>
            <a:t>5% of all votes cast for CO Secretary of State Office = 124,238</a:t>
          </a:r>
        </a:p>
      </dgm:t>
    </dgm:pt>
    <dgm:pt modelId="{95FD416A-F1CD-43EC-8A8C-8288AFFF76B0}" type="parTrans" cxnId="{B8EF5035-7772-4D0C-B83B-74E6723AE938}">
      <dgm:prSet/>
      <dgm:spPr/>
      <dgm:t>
        <a:bodyPr/>
        <a:lstStyle/>
        <a:p>
          <a:endParaRPr lang="en-US"/>
        </a:p>
      </dgm:t>
    </dgm:pt>
    <dgm:pt modelId="{B84CC959-0646-48C5-8253-4CF4519B2DB7}" type="sibTrans" cxnId="{B8EF5035-7772-4D0C-B83B-74E6723AE938}">
      <dgm:prSet/>
      <dgm:spPr/>
      <dgm:t>
        <a:bodyPr/>
        <a:lstStyle/>
        <a:p>
          <a:endParaRPr lang="en-US"/>
        </a:p>
      </dgm:t>
    </dgm:pt>
    <dgm:pt modelId="{8538BE57-8B36-4F8D-80A9-BF29116A5510}" type="pres">
      <dgm:prSet presAssocID="{A9BA9B27-E363-4C7E-A054-F8D5A315DB85}" presName="root" presStyleCnt="0">
        <dgm:presLayoutVars>
          <dgm:dir/>
          <dgm:resizeHandles val="exact"/>
        </dgm:presLayoutVars>
      </dgm:prSet>
      <dgm:spPr/>
    </dgm:pt>
    <dgm:pt modelId="{11761481-0566-4077-94C4-4AAB72BC5660}" type="pres">
      <dgm:prSet presAssocID="{A9BA9B27-E363-4C7E-A054-F8D5A315DB85}" presName="container" presStyleCnt="0">
        <dgm:presLayoutVars>
          <dgm:dir/>
          <dgm:resizeHandles val="exact"/>
        </dgm:presLayoutVars>
      </dgm:prSet>
      <dgm:spPr/>
    </dgm:pt>
    <dgm:pt modelId="{BEF3D592-FA6C-48CD-A3FD-DCFD52C7CD3F}" type="pres">
      <dgm:prSet presAssocID="{29C9AC09-9751-4A63-878F-FF7CC3785FF2}" presName="compNode" presStyleCnt="0"/>
      <dgm:spPr/>
    </dgm:pt>
    <dgm:pt modelId="{287BC456-1972-42F9-BBA2-9BBE44E20403}" type="pres">
      <dgm:prSet presAssocID="{29C9AC09-9751-4A63-878F-FF7CC3785FF2}" presName="iconBgRect" presStyleLbl="bgShp" presStyleIdx="0" presStyleCnt="4"/>
      <dgm:spPr/>
    </dgm:pt>
    <dgm:pt modelId="{8CFCEC24-A445-4B33-BA40-E8C8055D87F4}" type="pres">
      <dgm:prSet presAssocID="{29C9AC09-9751-4A63-878F-FF7CC3785FF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This slide outlines four major requirements of getting a petition onto the ballot and includes a graphic next to each requirement. This one is a check mark next to the requirement that the petition format must be approved before being circulated. "/>
        </a:ext>
      </dgm:extLst>
    </dgm:pt>
    <dgm:pt modelId="{6813A5C3-6317-44A9-BB26-9607CCAFDEBE}" type="pres">
      <dgm:prSet presAssocID="{29C9AC09-9751-4A63-878F-FF7CC3785FF2}" presName="spaceRect" presStyleCnt="0"/>
      <dgm:spPr/>
    </dgm:pt>
    <dgm:pt modelId="{CE679871-B773-4D17-AD59-7DD6E8A07587}" type="pres">
      <dgm:prSet presAssocID="{29C9AC09-9751-4A63-878F-FF7CC3785FF2}" presName="textRect" presStyleLbl="revTx" presStyleIdx="0" presStyleCnt="4">
        <dgm:presLayoutVars>
          <dgm:chMax val="1"/>
          <dgm:chPref val="1"/>
        </dgm:presLayoutVars>
      </dgm:prSet>
      <dgm:spPr/>
    </dgm:pt>
    <dgm:pt modelId="{F7AE89EC-31DB-4EF6-9287-55E305CF3585}" type="pres">
      <dgm:prSet presAssocID="{9B9C7E27-29A2-4569-B7A3-05E1CC0298EC}" presName="sibTrans" presStyleLbl="sibTrans2D1" presStyleIdx="0" presStyleCnt="0"/>
      <dgm:spPr/>
    </dgm:pt>
    <dgm:pt modelId="{96506CD4-EB20-4C65-8867-72C6584D236A}" type="pres">
      <dgm:prSet presAssocID="{203ABB3F-8032-4516-AA9D-55AB1C90CB65}" presName="compNode" presStyleCnt="0"/>
      <dgm:spPr/>
    </dgm:pt>
    <dgm:pt modelId="{781D73E8-B081-4796-9074-12B0E857B9C5}" type="pres">
      <dgm:prSet presAssocID="{203ABB3F-8032-4516-AA9D-55AB1C90CB65}" presName="iconBgRect" presStyleLbl="bgShp" presStyleIdx="1" presStyleCnt="4" custLinFactNeighborX="-693" custLinFactNeighborY="678"/>
      <dgm:spPr/>
    </dgm:pt>
    <dgm:pt modelId="{8A767383-C2B2-4C33-9650-6663F0DFBE11}" type="pres">
      <dgm:prSet presAssocID="{203ABB3F-8032-4516-AA9D-55AB1C90CB65}" presName="iconRect" presStyleLbl="node1" presStyleIdx="1" presStyleCnt="4" custLinFactNeighborX="-3584" custLinFactNeighborY="1169"/>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Signature with solid fill"/>
        </a:ext>
      </dgm:extLst>
    </dgm:pt>
    <dgm:pt modelId="{64804659-391A-4EEC-AD09-040512F74333}" type="pres">
      <dgm:prSet presAssocID="{203ABB3F-8032-4516-AA9D-55AB1C90CB65}" presName="spaceRect" presStyleCnt="0"/>
      <dgm:spPr/>
    </dgm:pt>
    <dgm:pt modelId="{99214FEA-2E88-4CCF-80C9-0B279393820A}" type="pres">
      <dgm:prSet presAssocID="{203ABB3F-8032-4516-AA9D-55AB1C90CB65}" presName="textRect" presStyleLbl="revTx" presStyleIdx="1" presStyleCnt="4">
        <dgm:presLayoutVars>
          <dgm:chMax val="1"/>
          <dgm:chPref val="1"/>
        </dgm:presLayoutVars>
      </dgm:prSet>
      <dgm:spPr/>
    </dgm:pt>
    <dgm:pt modelId="{070526FD-1F26-4F02-AD90-C18820EE645C}" type="pres">
      <dgm:prSet presAssocID="{2CEDDD9A-CA7A-44BD-B884-DD2D86D3CEAD}" presName="sibTrans" presStyleLbl="sibTrans2D1" presStyleIdx="0" presStyleCnt="0"/>
      <dgm:spPr/>
    </dgm:pt>
    <dgm:pt modelId="{8C03AA59-6FB5-4C51-9FB4-5C63D1C21722}" type="pres">
      <dgm:prSet presAssocID="{4DC7FD68-4025-46A6-80EB-D2D87080DBEA}" presName="compNode" presStyleCnt="0"/>
      <dgm:spPr/>
    </dgm:pt>
    <dgm:pt modelId="{8E44D945-CC8B-4B21-88E8-65B4B1F44306}" type="pres">
      <dgm:prSet presAssocID="{4DC7FD68-4025-46A6-80EB-D2D87080DBEA}" presName="iconBgRect" presStyleLbl="bgShp" presStyleIdx="2" presStyleCnt="4"/>
      <dgm:spPr/>
    </dgm:pt>
    <dgm:pt modelId="{FAAA1452-470D-4BBF-9D25-C94B568EA232}" type="pres">
      <dgm:prSet presAssocID="{4DC7FD68-4025-46A6-80EB-D2D87080DBE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Ribbon"/>
        </a:ext>
      </dgm:extLst>
    </dgm:pt>
    <dgm:pt modelId="{9A78F999-3FC7-41A2-83ED-3F46BCFCDAA0}" type="pres">
      <dgm:prSet presAssocID="{4DC7FD68-4025-46A6-80EB-D2D87080DBEA}" presName="spaceRect" presStyleCnt="0"/>
      <dgm:spPr/>
    </dgm:pt>
    <dgm:pt modelId="{B9A64857-85C7-4BB5-A3AF-5A855B807C13}" type="pres">
      <dgm:prSet presAssocID="{4DC7FD68-4025-46A6-80EB-D2D87080DBEA}" presName="textRect" presStyleLbl="revTx" presStyleIdx="2" presStyleCnt="4">
        <dgm:presLayoutVars>
          <dgm:chMax val="1"/>
          <dgm:chPref val="1"/>
        </dgm:presLayoutVars>
      </dgm:prSet>
      <dgm:spPr/>
    </dgm:pt>
    <dgm:pt modelId="{4EFC7C47-8973-487C-B6BD-B3F25D97E50B}" type="pres">
      <dgm:prSet presAssocID="{E4979F7A-E049-460C-93CF-C199C1F3E6B0}" presName="sibTrans" presStyleLbl="sibTrans2D1" presStyleIdx="0" presStyleCnt="0"/>
      <dgm:spPr/>
    </dgm:pt>
    <dgm:pt modelId="{EDBD0041-F0E4-4933-8F16-6B1C9ACED25F}" type="pres">
      <dgm:prSet presAssocID="{FFB7E4B8-6631-423B-A913-3E7A7ACDE7BE}" presName="compNode" presStyleCnt="0"/>
      <dgm:spPr/>
    </dgm:pt>
    <dgm:pt modelId="{8A398181-F444-4E61-8F28-8F5EC7F191EC}" type="pres">
      <dgm:prSet presAssocID="{FFB7E4B8-6631-423B-A913-3E7A7ACDE7BE}" presName="iconBgRect" presStyleLbl="bgShp" presStyleIdx="3" presStyleCnt="4"/>
      <dgm:spPr/>
    </dgm:pt>
    <dgm:pt modelId="{937D3B46-C607-40B8-9524-A46450A601AE}" type="pres">
      <dgm:prSet presAssocID="{FFB7E4B8-6631-423B-A913-3E7A7ACDE7BE}"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Calculator with solid fill"/>
        </a:ext>
      </dgm:extLst>
    </dgm:pt>
    <dgm:pt modelId="{181BD48B-D26B-4E50-9833-ED04333B6EB4}" type="pres">
      <dgm:prSet presAssocID="{FFB7E4B8-6631-423B-A913-3E7A7ACDE7BE}" presName="spaceRect" presStyleCnt="0"/>
      <dgm:spPr/>
    </dgm:pt>
    <dgm:pt modelId="{0492380E-754D-465E-BA2A-057A0C3464C9}" type="pres">
      <dgm:prSet presAssocID="{FFB7E4B8-6631-423B-A913-3E7A7ACDE7BE}" presName="textRect" presStyleLbl="revTx" presStyleIdx="3" presStyleCnt="4" custLinFactNeighborX="-294" custLinFactNeighborY="-11087">
        <dgm:presLayoutVars>
          <dgm:chMax val="1"/>
          <dgm:chPref val="1"/>
        </dgm:presLayoutVars>
      </dgm:prSet>
      <dgm:spPr/>
    </dgm:pt>
  </dgm:ptLst>
  <dgm:cxnLst>
    <dgm:cxn modelId="{5221CE0F-C24F-4579-86E4-817B06221C56}" srcId="{A9BA9B27-E363-4C7E-A054-F8D5A315DB85}" destId="{29C9AC09-9751-4A63-878F-FF7CC3785FF2}" srcOrd="0" destOrd="0" parTransId="{3845AAA7-5800-4C95-966F-7356995591C5}" sibTransId="{9B9C7E27-29A2-4569-B7A3-05E1CC0298EC}"/>
    <dgm:cxn modelId="{B7E32B17-5AD7-489D-AE66-8D6C45EC2D03}" type="presOf" srcId="{29C9AC09-9751-4A63-878F-FF7CC3785FF2}" destId="{CE679871-B773-4D17-AD59-7DD6E8A07587}" srcOrd="0" destOrd="0" presId="urn:microsoft.com/office/officeart/2018/2/layout/IconCircleList"/>
    <dgm:cxn modelId="{057CDF20-8430-402A-B274-1347BF3AF167}" srcId="{A9BA9B27-E363-4C7E-A054-F8D5A315DB85}" destId="{4DC7FD68-4025-46A6-80EB-D2D87080DBEA}" srcOrd="2" destOrd="0" parTransId="{6A2A605F-3826-41DC-A96E-463484E1F453}" sibTransId="{E4979F7A-E049-460C-93CF-C199C1F3E6B0}"/>
    <dgm:cxn modelId="{440C9833-7610-4392-92E2-461334A051FA}" type="presOf" srcId="{A9BA9B27-E363-4C7E-A054-F8D5A315DB85}" destId="{8538BE57-8B36-4F8D-80A9-BF29116A5510}" srcOrd="0" destOrd="0" presId="urn:microsoft.com/office/officeart/2018/2/layout/IconCircleList"/>
    <dgm:cxn modelId="{B8EF5035-7772-4D0C-B83B-74E6723AE938}" srcId="{A9BA9B27-E363-4C7E-A054-F8D5A315DB85}" destId="{FFB7E4B8-6631-423B-A913-3E7A7ACDE7BE}" srcOrd="3" destOrd="0" parTransId="{95FD416A-F1CD-43EC-8A8C-8288AFFF76B0}" sibTransId="{B84CC959-0646-48C5-8253-4CF4519B2DB7}"/>
    <dgm:cxn modelId="{D8D94038-949F-4FE5-9305-1E8FFDDDBB08}" type="presOf" srcId="{9B9C7E27-29A2-4569-B7A3-05E1CC0298EC}" destId="{F7AE89EC-31DB-4EF6-9287-55E305CF3585}" srcOrd="0" destOrd="0" presId="urn:microsoft.com/office/officeart/2018/2/layout/IconCircleList"/>
    <dgm:cxn modelId="{254A326D-4D4C-4BE4-BDDB-13A37FD62A57}" type="presOf" srcId="{2CEDDD9A-CA7A-44BD-B884-DD2D86D3CEAD}" destId="{070526FD-1F26-4F02-AD90-C18820EE645C}" srcOrd="0" destOrd="0" presId="urn:microsoft.com/office/officeart/2018/2/layout/IconCircleList"/>
    <dgm:cxn modelId="{7C957298-035E-452C-84C9-925818A537BD}" type="presOf" srcId="{203ABB3F-8032-4516-AA9D-55AB1C90CB65}" destId="{99214FEA-2E88-4CCF-80C9-0B279393820A}" srcOrd="0" destOrd="0" presId="urn:microsoft.com/office/officeart/2018/2/layout/IconCircleList"/>
    <dgm:cxn modelId="{2CC5DCD2-8A0C-4D4F-9C08-70987FC5F04B}" type="presOf" srcId="{E4979F7A-E049-460C-93CF-C199C1F3E6B0}" destId="{4EFC7C47-8973-487C-B6BD-B3F25D97E50B}" srcOrd="0" destOrd="0" presId="urn:microsoft.com/office/officeart/2018/2/layout/IconCircleList"/>
    <dgm:cxn modelId="{92EA49DA-0EF8-477B-AB99-08A72417CAE1}" type="presOf" srcId="{4DC7FD68-4025-46A6-80EB-D2D87080DBEA}" destId="{B9A64857-85C7-4BB5-A3AF-5A855B807C13}" srcOrd="0" destOrd="0" presId="urn:microsoft.com/office/officeart/2018/2/layout/IconCircleList"/>
    <dgm:cxn modelId="{8CA14BEE-E654-4C85-8DFA-2B67982E9C92}" type="presOf" srcId="{FFB7E4B8-6631-423B-A913-3E7A7ACDE7BE}" destId="{0492380E-754D-465E-BA2A-057A0C3464C9}" srcOrd="0" destOrd="0" presId="urn:microsoft.com/office/officeart/2018/2/layout/IconCircleList"/>
    <dgm:cxn modelId="{312B5BFF-5DAD-49EA-BEDC-A3833F8BA06E}" srcId="{A9BA9B27-E363-4C7E-A054-F8D5A315DB85}" destId="{203ABB3F-8032-4516-AA9D-55AB1C90CB65}" srcOrd="1" destOrd="0" parTransId="{B0338352-3B6B-4094-90AE-B5F1C12EFA94}" sibTransId="{2CEDDD9A-CA7A-44BD-B884-DD2D86D3CEAD}"/>
    <dgm:cxn modelId="{FBC56D61-F674-4AB3-AE68-4B25D7905AD2}" type="presParOf" srcId="{8538BE57-8B36-4F8D-80A9-BF29116A5510}" destId="{11761481-0566-4077-94C4-4AAB72BC5660}" srcOrd="0" destOrd="0" presId="urn:microsoft.com/office/officeart/2018/2/layout/IconCircleList"/>
    <dgm:cxn modelId="{0DAF6131-1F1B-4612-BA69-61EB4E7EB9B7}" type="presParOf" srcId="{11761481-0566-4077-94C4-4AAB72BC5660}" destId="{BEF3D592-FA6C-48CD-A3FD-DCFD52C7CD3F}" srcOrd="0" destOrd="0" presId="urn:microsoft.com/office/officeart/2018/2/layout/IconCircleList"/>
    <dgm:cxn modelId="{3DA7AE5A-61D8-4019-8613-92EF975F2553}" type="presParOf" srcId="{BEF3D592-FA6C-48CD-A3FD-DCFD52C7CD3F}" destId="{287BC456-1972-42F9-BBA2-9BBE44E20403}" srcOrd="0" destOrd="0" presId="urn:microsoft.com/office/officeart/2018/2/layout/IconCircleList"/>
    <dgm:cxn modelId="{26E60D0C-EBF3-4AD1-847F-0567A0963E5C}" type="presParOf" srcId="{BEF3D592-FA6C-48CD-A3FD-DCFD52C7CD3F}" destId="{8CFCEC24-A445-4B33-BA40-E8C8055D87F4}" srcOrd="1" destOrd="0" presId="urn:microsoft.com/office/officeart/2018/2/layout/IconCircleList"/>
    <dgm:cxn modelId="{B86B813C-06F7-4334-A66C-FA30D3053688}" type="presParOf" srcId="{BEF3D592-FA6C-48CD-A3FD-DCFD52C7CD3F}" destId="{6813A5C3-6317-44A9-BB26-9607CCAFDEBE}" srcOrd="2" destOrd="0" presId="urn:microsoft.com/office/officeart/2018/2/layout/IconCircleList"/>
    <dgm:cxn modelId="{F44EE7F8-F6E6-4B13-8357-C273685B77DF}" type="presParOf" srcId="{BEF3D592-FA6C-48CD-A3FD-DCFD52C7CD3F}" destId="{CE679871-B773-4D17-AD59-7DD6E8A07587}" srcOrd="3" destOrd="0" presId="urn:microsoft.com/office/officeart/2018/2/layout/IconCircleList"/>
    <dgm:cxn modelId="{660A2D50-68F9-4701-86F2-A7CA69AE8F50}" type="presParOf" srcId="{11761481-0566-4077-94C4-4AAB72BC5660}" destId="{F7AE89EC-31DB-4EF6-9287-55E305CF3585}" srcOrd="1" destOrd="0" presId="urn:microsoft.com/office/officeart/2018/2/layout/IconCircleList"/>
    <dgm:cxn modelId="{80C55B32-CFC2-464A-B907-B651B074640E}" type="presParOf" srcId="{11761481-0566-4077-94C4-4AAB72BC5660}" destId="{96506CD4-EB20-4C65-8867-72C6584D236A}" srcOrd="2" destOrd="0" presId="urn:microsoft.com/office/officeart/2018/2/layout/IconCircleList"/>
    <dgm:cxn modelId="{D4BC6AFF-E05C-4461-9645-B40B64C7EAD3}" type="presParOf" srcId="{96506CD4-EB20-4C65-8867-72C6584D236A}" destId="{781D73E8-B081-4796-9074-12B0E857B9C5}" srcOrd="0" destOrd="0" presId="urn:microsoft.com/office/officeart/2018/2/layout/IconCircleList"/>
    <dgm:cxn modelId="{67A16334-9CD6-44AD-A919-2D9D56B68292}" type="presParOf" srcId="{96506CD4-EB20-4C65-8867-72C6584D236A}" destId="{8A767383-C2B2-4C33-9650-6663F0DFBE11}" srcOrd="1" destOrd="0" presId="urn:microsoft.com/office/officeart/2018/2/layout/IconCircleList"/>
    <dgm:cxn modelId="{1A7B1485-61F0-4D48-A5A8-A28A315D6BA5}" type="presParOf" srcId="{96506CD4-EB20-4C65-8867-72C6584D236A}" destId="{64804659-391A-4EEC-AD09-040512F74333}" srcOrd="2" destOrd="0" presId="urn:microsoft.com/office/officeart/2018/2/layout/IconCircleList"/>
    <dgm:cxn modelId="{2D42F837-D7A6-4AEF-944C-9FE001963B8C}" type="presParOf" srcId="{96506CD4-EB20-4C65-8867-72C6584D236A}" destId="{99214FEA-2E88-4CCF-80C9-0B279393820A}" srcOrd="3" destOrd="0" presId="urn:microsoft.com/office/officeart/2018/2/layout/IconCircleList"/>
    <dgm:cxn modelId="{6953D525-C948-4327-B0FA-81CB810A391C}" type="presParOf" srcId="{11761481-0566-4077-94C4-4AAB72BC5660}" destId="{070526FD-1F26-4F02-AD90-C18820EE645C}" srcOrd="3" destOrd="0" presId="urn:microsoft.com/office/officeart/2018/2/layout/IconCircleList"/>
    <dgm:cxn modelId="{33129389-490F-4482-9086-F5E68E3DC297}" type="presParOf" srcId="{11761481-0566-4077-94C4-4AAB72BC5660}" destId="{8C03AA59-6FB5-4C51-9FB4-5C63D1C21722}" srcOrd="4" destOrd="0" presId="urn:microsoft.com/office/officeart/2018/2/layout/IconCircleList"/>
    <dgm:cxn modelId="{EFFDE83B-5802-450C-AE7D-EDA2EC919E81}" type="presParOf" srcId="{8C03AA59-6FB5-4C51-9FB4-5C63D1C21722}" destId="{8E44D945-CC8B-4B21-88E8-65B4B1F44306}" srcOrd="0" destOrd="0" presId="urn:microsoft.com/office/officeart/2018/2/layout/IconCircleList"/>
    <dgm:cxn modelId="{32DF898E-31A5-46AF-8AB8-2AD3823AEDDD}" type="presParOf" srcId="{8C03AA59-6FB5-4C51-9FB4-5C63D1C21722}" destId="{FAAA1452-470D-4BBF-9D25-C94B568EA232}" srcOrd="1" destOrd="0" presId="urn:microsoft.com/office/officeart/2018/2/layout/IconCircleList"/>
    <dgm:cxn modelId="{13B18B3C-D1A3-45D1-909B-27B93FD396E3}" type="presParOf" srcId="{8C03AA59-6FB5-4C51-9FB4-5C63D1C21722}" destId="{9A78F999-3FC7-41A2-83ED-3F46BCFCDAA0}" srcOrd="2" destOrd="0" presId="urn:microsoft.com/office/officeart/2018/2/layout/IconCircleList"/>
    <dgm:cxn modelId="{508330B1-5115-45B0-8A14-6E393CD50D2D}" type="presParOf" srcId="{8C03AA59-6FB5-4C51-9FB4-5C63D1C21722}" destId="{B9A64857-85C7-4BB5-A3AF-5A855B807C13}" srcOrd="3" destOrd="0" presId="urn:microsoft.com/office/officeart/2018/2/layout/IconCircleList"/>
    <dgm:cxn modelId="{B7263A1E-5D7C-4618-9E12-03950D1183EC}" type="presParOf" srcId="{11761481-0566-4077-94C4-4AAB72BC5660}" destId="{4EFC7C47-8973-487C-B6BD-B3F25D97E50B}" srcOrd="5" destOrd="0" presId="urn:microsoft.com/office/officeart/2018/2/layout/IconCircleList"/>
    <dgm:cxn modelId="{D8EDEC87-C065-49B7-B321-34933610DCC6}" type="presParOf" srcId="{11761481-0566-4077-94C4-4AAB72BC5660}" destId="{EDBD0041-F0E4-4933-8F16-6B1C9ACED25F}" srcOrd="6" destOrd="0" presId="urn:microsoft.com/office/officeart/2018/2/layout/IconCircleList"/>
    <dgm:cxn modelId="{9790775A-884A-40EF-B593-F7967920A7A2}" type="presParOf" srcId="{EDBD0041-F0E4-4933-8F16-6B1C9ACED25F}" destId="{8A398181-F444-4E61-8F28-8F5EC7F191EC}" srcOrd="0" destOrd="0" presId="urn:microsoft.com/office/officeart/2018/2/layout/IconCircleList"/>
    <dgm:cxn modelId="{1BDDDD25-3B58-4AD1-B6B2-A025D88BCBA7}" type="presParOf" srcId="{EDBD0041-F0E4-4933-8F16-6B1C9ACED25F}" destId="{937D3B46-C607-40B8-9524-A46450A601AE}" srcOrd="1" destOrd="0" presId="urn:microsoft.com/office/officeart/2018/2/layout/IconCircleList"/>
    <dgm:cxn modelId="{52C4908F-9242-405F-B211-8C45FEA2F407}" type="presParOf" srcId="{EDBD0041-F0E4-4933-8F16-6B1C9ACED25F}" destId="{181BD48B-D26B-4E50-9833-ED04333B6EB4}" srcOrd="2" destOrd="0" presId="urn:microsoft.com/office/officeart/2018/2/layout/IconCircleList"/>
    <dgm:cxn modelId="{F5B0F8A3-A478-4568-B259-A89F2E362B7D}" type="presParOf" srcId="{EDBD0041-F0E4-4933-8F16-6B1C9ACED25F}" destId="{0492380E-754D-465E-BA2A-057A0C3464C9}"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7BC456-1972-42F9-BBA2-9BBE44E20403}">
      <dsp:nvSpPr>
        <dsp:cNvPr id="0" name=""/>
        <dsp:cNvSpPr/>
      </dsp:nvSpPr>
      <dsp:spPr>
        <a:xfrm>
          <a:off x="17329" y="247965"/>
          <a:ext cx="1466233" cy="146623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CFCEC24-A445-4B33-BA40-E8C8055D87F4}">
      <dsp:nvSpPr>
        <dsp:cNvPr id="0" name=""/>
        <dsp:cNvSpPr/>
      </dsp:nvSpPr>
      <dsp:spPr>
        <a:xfrm>
          <a:off x="325238" y="555874"/>
          <a:ext cx="850415" cy="85041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679871-B773-4D17-AD59-7DD6E8A07587}">
      <dsp:nvSpPr>
        <dsp:cNvPr id="0" name=""/>
        <dsp:cNvSpPr/>
      </dsp:nvSpPr>
      <dsp:spPr>
        <a:xfrm>
          <a:off x="1797756" y="247965"/>
          <a:ext cx="3456122" cy="14662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dirty="0">
              <a:solidFill>
                <a:schemeClr val="tx1"/>
              </a:solidFill>
              <a:latin typeface="Segoe UI Light" panose="020B0502040204020203" pitchFamily="34" charset="0"/>
              <a:ea typeface="+mn-ea"/>
              <a:cs typeface="Segoe UI Light" panose="020B0502040204020203" pitchFamily="34" charset="0"/>
            </a:rPr>
            <a:t>Petition format approved by the CO Secretary of State’s Office</a:t>
          </a:r>
        </a:p>
      </dsp:txBody>
      <dsp:txXfrm>
        <a:off x="1797756" y="247965"/>
        <a:ext cx="3456122" cy="1466233"/>
      </dsp:txXfrm>
    </dsp:sp>
    <dsp:sp modelId="{781D73E8-B081-4796-9074-12B0E857B9C5}">
      <dsp:nvSpPr>
        <dsp:cNvPr id="0" name=""/>
        <dsp:cNvSpPr/>
      </dsp:nvSpPr>
      <dsp:spPr>
        <a:xfrm>
          <a:off x="5845920" y="257906"/>
          <a:ext cx="1466233" cy="146623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767383-C2B2-4C33-9650-6663F0DFBE11}">
      <dsp:nvSpPr>
        <dsp:cNvPr id="0" name=""/>
        <dsp:cNvSpPr/>
      </dsp:nvSpPr>
      <dsp:spPr>
        <a:xfrm>
          <a:off x="6133511" y="565816"/>
          <a:ext cx="850415" cy="850415"/>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9214FEA-2E88-4CCF-80C9-0B279393820A}">
      <dsp:nvSpPr>
        <dsp:cNvPr id="0" name=""/>
        <dsp:cNvSpPr/>
      </dsp:nvSpPr>
      <dsp:spPr>
        <a:xfrm>
          <a:off x="7636508" y="247965"/>
          <a:ext cx="3456122" cy="14662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dirty="0">
              <a:solidFill>
                <a:srgbClr val="002F6C"/>
              </a:solidFill>
              <a:latin typeface="Segoe UI Light" panose="020B0502040204020203" pitchFamily="34" charset="0"/>
              <a:ea typeface="+mn-ea"/>
              <a:cs typeface="Segoe UI Light" panose="020B0502040204020203" pitchFamily="34" charset="0"/>
            </a:rPr>
            <a:t>Circulate throughout state to collect signatures</a:t>
          </a:r>
        </a:p>
      </dsp:txBody>
      <dsp:txXfrm>
        <a:off x="7636508" y="247965"/>
        <a:ext cx="3456122" cy="1466233"/>
      </dsp:txXfrm>
    </dsp:sp>
    <dsp:sp modelId="{8E44D945-CC8B-4B21-88E8-65B4B1F44306}">
      <dsp:nvSpPr>
        <dsp:cNvPr id="0" name=""/>
        <dsp:cNvSpPr/>
      </dsp:nvSpPr>
      <dsp:spPr>
        <a:xfrm>
          <a:off x="17329" y="2416401"/>
          <a:ext cx="1466233" cy="146623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AAA1452-470D-4BBF-9D25-C94B568EA232}">
      <dsp:nvSpPr>
        <dsp:cNvPr id="0" name=""/>
        <dsp:cNvSpPr/>
      </dsp:nvSpPr>
      <dsp:spPr>
        <a:xfrm>
          <a:off x="325238" y="2724310"/>
          <a:ext cx="850415" cy="85041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9A64857-85C7-4BB5-A3AF-5A855B807C13}">
      <dsp:nvSpPr>
        <dsp:cNvPr id="0" name=""/>
        <dsp:cNvSpPr/>
      </dsp:nvSpPr>
      <dsp:spPr>
        <a:xfrm>
          <a:off x="1797756" y="2416401"/>
          <a:ext cx="3456122" cy="14662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dirty="0">
              <a:solidFill>
                <a:srgbClr val="002F6C"/>
              </a:solidFill>
              <a:latin typeface="Segoe UI Light" panose="020B0502040204020203" pitchFamily="34" charset="0"/>
              <a:ea typeface="+mn-ea"/>
              <a:cs typeface="Segoe UI Light" panose="020B0502040204020203" pitchFamily="34" charset="0"/>
            </a:rPr>
            <a:t>Only registered electors</a:t>
          </a:r>
        </a:p>
      </dsp:txBody>
      <dsp:txXfrm>
        <a:off x="1797756" y="2416401"/>
        <a:ext cx="3456122" cy="1466233"/>
      </dsp:txXfrm>
    </dsp:sp>
    <dsp:sp modelId="{8A398181-F444-4E61-8F28-8F5EC7F191EC}">
      <dsp:nvSpPr>
        <dsp:cNvPr id="0" name=""/>
        <dsp:cNvSpPr/>
      </dsp:nvSpPr>
      <dsp:spPr>
        <a:xfrm>
          <a:off x="5856081" y="2416401"/>
          <a:ext cx="1466233" cy="146623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37D3B46-C607-40B8-9524-A46450A601AE}">
      <dsp:nvSpPr>
        <dsp:cNvPr id="0" name=""/>
        <dsp:cNvSpPr/>
      </dsp:nvSpPr>
      <dsp:spPr>
        <a:xfrm>
          <a:off x="6163990" y="2724310"/>
          <a:ext cx="850415" cy="850415"/>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92380E-754D-465E-BA2A-057A0C3464C9}">
      <dsp:nvSpPr>
        <dsp:cNvPr id="0" name=""/>
        <dsp:cNvSpPr/>
      </dsp:nvSpPr>
      <dsp:spPr>
        <a:xfrm>
          <a:off x="7626347" y="2253840"/>
          <a:ext cx="3456122" cy="14662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dirty="0">
              <a:solidFill>
                <a:srgbClr val="002F6C"/>
              </a:solidFill>
              <a:latin typeface="Segoe UI Light" panose="020B0502040204020203" pitchFamily="34" charset="0"/>
              <a:ea typeface="+mn-ea"/>
              <a:cs typeface="Segoe UI Light" panose="020B0502040204020203" pitchFamily="34" charset="0"/>
            </a:rPr>
            <a:t>5% of all votes cast for CO Secretary of State Office = 124,238</a:t>
          </a:r>
        </a:p>
      </dsp:txBody>
      <dsp:txXfrm>
        <a:off x="7626347" y="2253840"/>
        <a:ext cx="3456122" cy="1466233"/>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8F41633-117D-4D38-920F-EB231DA4414A}" type="datetimeFigureOut">
              <a:rPr lang="en-US" smtClean="0"/>
              <a:t>7/11/2024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5D2CB1-7E87-428C-A97F-8904C1E55C72}" type="slidenum">
              <a:rPr lang="en-US" smtClean="0"/>
              <a:t>‹#›</a:t>
            </a:fld>
            <a:endParaRPr lang="en-US"/>
          </a:p>
        </p:txBody>
      </p:sp>
    </p:spTree>
    <p:extLst>
      <p:ext uri="{BB962C8B-B14F-4D97-AF65-F5344CB8AC3E}">
        <p14:creationId xmlns:p14="http://schemas.microsoft.com/office/powerpoint/2010/main" val="166763384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35428"/>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4315103"/>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36114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68000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371309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617365"/>
            <a:ext cx="5181600" cy="35595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617365"/>
            <a:ext cx="5181600" cy="35595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1403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30680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944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853968"/>
            <a:ext cx="3932237" cy="1003533"/>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1853968"/>
            <a:ext cx="6172200" cy="400708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860646"/>
            <a:ext cx="3932237" cy="300834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648044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656825"/>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1656825"/>
            <a:ext cx="6172200" cy="4204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3257026"/>
            <a:ext cx="3932237" cy="261196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768810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527976"/>
            <a:ext cx="10515600" cy="9100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2617364"/>
            <a:ext cx="10515600" cy="395121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0"/>
            <a:ext cx="12192000" cy="13485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White letter C followed by white lettering reading &quot;Colorado Secretary of State&quot; "/>
          <p:cNvPicPr>
            <a:picLocks noChangeAspect="1"/>
          </p:cNvPicPr>
          <p:nvPr userDrawn="1"/>
        </p:nvPicPr>
        <p:blipFill>
          <a:blip r:embed="rId10" cstate="print">
            <a:extLst>
              <a:ext uri="{28A0092B-C50C-407E-A947-70E740481C1C}">
                <a14:useLocalDpi xmlns:a14="http://schemas.microsoft.com/office/drawing/2010/main" val="0"/>
              </a:ext>
            </a:extLst>
          </a:blip>
          <a:srcRect/>
          <a:stretch/>
        </p:blipFill>
        <p:spPr>
          <a:xfrm>
            <a:off x="838200" y="195520"/>
            <a:ext cx="4270080" cy="940294"/>
          </a:xfrm>
          <a:prstGeom prst="rect">
            <a:avLst/>
          </a:prstGeom>
        </p:spPr>
      </p:pic>
      <p:pic>
        <p:nvPicPr>
          <p:cNvPr id="6" name="Picture 5" descr="A colorful diamond shaped logo featuring the letter C, representing the Colorado Secretary of State's Office">
            <a:extLst>
              <a:ext uri="{FF2B5EF4-FFF2-40B4-BE49-F238E27FC236}">
                <a16:creationId xmlns:a16="http://schemas.microsoft.com/office/drawing/2014/main" id="{992245C3-52F8-569D-8A09-9AEEBF682EDF}"/>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1020425" y="5620364"/>
            <a:ext cx="920554" cy="1051402"/>
          </a:xfrm>
          <a:prstGeom prst="rect">
            <a:avLst/>
          </a:prstGeom>
        </p:spPr>
      </p:pic>
    </p:spTree>
    <p:extLst>
      <p:ext uri="{BB962C8B-B14F-4D97-AF65-F5344CB8AC3E}">
        <p14:creationId xmlns:p14="http://schemas.microsoft.com/office/powerpoint/2010/main" val="23659329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9770" y="1835428"/>
            <a:ext cx="9588230" cy="2387600"/>
          </a:xfrm>
        </p:spPr>
        <p:txBody>
          <a:bodyPr/>
          <a:lstStyle/>
          <a:p>
            <a:r>
              <a:rPr lang="en-US" cap="small" dirty="0">
                <a:latin typeface="Segoe UI Semilight" panose="020B0402040204020203" pitchFamily="34" charset="0"/>
                <a:cs typeface="Segoe UI Semilight" panose="020B0402040204020203" pitchFamily="34" charset="0"/>
              </a:rPr>
              <a:t>Continuing Legal Education</a:t>
            </a:r>
          </a:p>
        </p:txBody>
      </p:sp>
      <p:sp>
        <p:nvSpPr>
          <p:cNvPr id="3" name="Subtitle 2"/>
          <p:cNvSpPr>
            <a:spLocks noGrp="1"/>
          </p:cNvSpPr>
          <p:nvPr>
            <p:ph type="subTitle" idx="1"/>
          </p:nvPr>
        </p:nvSpPr>
        <p:spPr/>
        <p:txBody>
          <a:bodyPr/>
          <a:lstStyle/>
          <a:p>
            <a:r>
              <a:rPr lang="en-US" dirty="0">
                <a:latin typeface="Segoe UI Light" panose="020B0502040204020203" pitchFamily="34" charset="0"/>
                <a:cs typeface="Segoe UI Light" panose="020B0502040204020203" pitchFamily="34" charset="0"/>
              </a:rPr>
              <a:t>Colorado Department of State</a:t>
            </a:r>
          </a:p>
        </p:txBody>
      </p:sp>
    </p:spTree>
    <p:extLst>
      <p:ext uri="{BB962C8B-B14F-4D97-AF65-F5344CB8AC3E}">
        <p14:creationId xmlns:p14="http://schemas.microsoft.com/office/powerpoint/2010/main" val="1769439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D4ED5-E74A-6D7A-88E6-387DA3C4E3C7}"/>
              </a:ext>
            </a:extLst>
          </p:cNvPr>
          <p:cNvSpPr>
            <a:spLocks noGrp="1"/>
          </p:cNvSpPr>
          <p:nvPr>
            <p:ph type="title"/>
          </p:nvPr>
        </p:nvSpPr>
        <p:spPr/>
        <p:txBody>
          <a:bodyPr/>
          <a:lstStyle/>
          <a:p>
            <a:r>
              <a:rPr lang="en-US" dirty="0"/>
              <a:t>Who is on Title Board?</a:t>
            </a:r>
          </a:p>
        </p:txBody>
      </p:sp>
      <p:pic>
        <p:nvPicPr>
          <p:cNvPr id="7" name="Picture Placeholder 14" descr="A close-up of Secretary Jena Griswold">
            <a:extLst>
              <a:ext uri="{FF2B5EF4-FFF2-40B4-BE49-F238E27FC236}">
                <a16:creationId xmlns:a16="http://schemas.microsoft.com/office/drawing/2014/main" id="{432ACDC5-FF92-0879-07F9-D909E83B11E7}"/>
              </a:ext>
            </a:extLst>
          </p:cNvPr>
          <p:cNvPicPr>
            <a:picLocks noChangeAspect="1"/>
          </p:cNvPicPr>
          <p:nvPr/>
        </p:nvPicPr>
        <p:blipFill>
          <a:blip r:embed="rId2"/>
          <a:srcRect l="8186" r="8186"/>
          <a:stretch/>
        </p:blipFill>
        <p:spPr>
          <a:xfrm>
            <a:off x="1418949" y="2879296"/>
            <a:ext cx="1746504" cy="1746504"/>
          </a:xfrm>
          <a:prstGeom prst="ellipse">
            <a:avLst/>
          </a:prstGeom>
        </p:spPr>
      </p:pic>
      <p:pic>
        <p:nvPicPr>
          <p:cNvPr id="8" name="Picture Placeholder 27" descr="A close up of Colorado Attorney General Phil Weiser">
            <a:extLst>
              <a:ext uri="{FF2B5EF4-FFF2-40B4-BE49-F238E27FC236}">
                <a16:creationId xmlns:a16="http://schemas.microsoft.com/office/drawing/2014/main" id="{92CE2F70-FEBD-83DA-2B4A-6D966BD8CD60}"/>
              </a:ext>
            </a:extLst>
          </p:cNvPr>
          <p:cNvPicPr>
            <a:picLocks noChangeAspect="1"/>
          </p:cNvPicPr>
          <p:nvPr/>
        </p:nvPicPr>
        <p:blipFill>
          <a:blip r:embed="rId3"/>
          <a:srcRect t="5405" b="5405"/>
          <a:stretch/>
        </p:blipFill>
        <p:spPr>
          <a:xfrm>
            <a:off x="3946787" y="2879296"/>
            <a:ext cx="1746504" cy="1746504"/>
          </a:xfrm>
          <a:prstGeom prst="ellipse">
            <a:avLst/>
          </a:prstGeom>
        </p:spPr>
      </p:pic>
      <p:pic>
        <p:nvPicPr>
          <p:cNvPr id="9" name="Picture 8">
            <a:extLst>
              <a:ext uri="{FF2B5EF4-FFF2-40B4-BE49-F238E27FC236}">
                <a16:creationId xmlns:a16="http://schemas.microsoft.com/office/drawing/2014/main" id="{C608D3E0-839D-EFCE-E7DC-1B1BDEF30ACF}"/>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9249197" y="3121356"/>
            <a:ext cx="1419184" cy="1254642"/>
          </a:xfrm>
          <a:prstGeom prst="rect">
            <a:avLst/>
          </a:prstGeom>
        </p:spPr>
      </p:pic>
      <p:pic>
        <p:nvPicPr>
          <p:cNvPr id="10" name="Picture Placeholder 30" descr="A close up of the Director of the Office of Legislative Legal Services Ed DeCecco. ">
            <a:extLst>
              <a:ext uri="{FF2B5EF4-FFF2-40B4-BE49-F238E27FC236}">
                <a16:creationId xmlns:a16="http://schemas.microsoft.com/office/drawing/2014/main" id="{2E78D3EC-43AB-DD1F-55FA-0453DDC68C2B}"/>
              </a:ext>
            </a:extLst>
          </p:cNvPr>
          <p:cNvPicPr>
            <a:picLocks noChangeAspect="1"/>
          </p:cNvPicPr>
          <p:nvPr/>
        </p:nvPicPr>
        <p:blipFill>
          <a:blip r:embed="rId5"/>
          <a:srcRect l="2851" r="2851"/>
          <a:stretch/>
        </p:blipFill>
        <p:spPr>
          <a:xfrm>
            <a:off x="6498717" y="2879296"/>
            <a:ext cx="1746504" cy="1746504"/>
          </a:xfrm>
          <a:prstGeom prst="ellipse">
            <a:avLst/>
          </a:prstGeom>
        </p:spPr>
      </p:pic>
      <p:sp>
        <p:nvSpPr>
          <p:cNvPr id="11" name="TextBox 10">
            <a:extLst>
              <a:ext uri="{FF2B5EF4-FFF2-40B4-BE49-F238E27FC236}">
                <a16:creationId xmlns:a16="http://schemas.microsoft.com/office/drawing/2014/main" id="{8C3AFB5A-C7F7-2886-71D6-AB2B8F9350B5}"/>
              </a:ext>
            </a:extLst>
          </p:cNvPr>
          <p:cNvSpPr txBox="1"/>
          <p:nvPr/>
        </p:nvSpPr>
        <p:spPr>
          <a:xfrm>
            <a:off x="1001779" y="4629285"/>
            <a:ext cx="2682530" cy="959237"/>
          </a:xfrm>
          <a:prstGeom prst="rect">
            <a:avLst/>
          </a:prstGeom>
          <a:noFill/>
        </p:spPr>
        <p:txBody>
          <a:bodyPr wrap="square" rtlCol="0">
            <a:spAutoFit/>
          </a:bodyPr>
          <a:lstStyle/>
          <a:p>
            <a:pPr indent="-118872">
              <a:spcBef>
                <a:spcPts val="500"/>
              </a:spcBef>
            </a:pPr>
            <a:r>
              <a:rPr lang="en-US" sz="1600" i="1" dirty="0">
                <a:latin typeface="Segoe UI Light" panose="020B0502040204020203" pitchFamily="34" charset="0"/>
                <a:cs typeface="Segoe UI Light" panose="020B0502040204020203" pitchFamily="34" charset="0"/>
              </a:rPr>
              <a:t>Designee of</a:t>
            </a:r>
          </a:p>
          <a:p>
            <a:pPr indent="-118872">
              <a:spcBef>
                <a:spcPts val="500"/>
              </a:spcBef>
            </a:pPr>
            <a:r>
              <a:rPr lang="en-US" sz="1600" b="1" dirty="0">
                <a:latin typeface="Segoe UI Light" panose="020B0502040204020203" pitchFamily="34" charset="0"/>
                <a:cs typeface="Segoe UI Light" panose="020B0502040204020203" pitchFamily="34" charset="0"/>
              </a:rPr>
              <a:t>Jena Griswold</a:t>
            </a:r>
          </a:p>
          <a:p>
            <a:pPr indent="-118872">
              <a:spcBef>
                <a:spcPts val="500"/>
              </a:spcBef>
            </a:pPr>
            <a:r>
              <a:rPr lang="en-US" sz="1600" b="1" dirty="0">
                <a:latin typeface="Segoe UI Light" panose="020B0502040204020203" pitchFamily="34" charset="0"/>
                <a:cs typeface="Segoe UI Light" panose="020B0502040204020203" pitchFamily="34" charset="0"/>
              </a:rPr>
              <a:t>Colorado Secretary of State</a:t>
            </a:r>
          </a:p>
        </p:txBody>
      </p:sp>
      <p:sp>
        <p:nvSpPr>
          <p:cNvPr id="13" name="TextBox 12">
            <a:extLst>
              <a:ext uri="{FF2B5EF4-FFF2-40B4-BE49-F238E27FC236}">
                <a16:creationId xmlns:a16="http://schemas.microsoft.com/office/drawing/2014/main" id="{CE2780C8-AD45-6DAF-2DA7-F631C14BB56F}"/>
              </a:ext>
            </a:extLst>
          </p:cNvPr>
          <p:cNvSpPr txBox="1"/>
          <p:nvPr/>
        </p:nvSpPr>
        <p:spPr>
          <a:xfrm>
            <a:off x="3684309" y="4757525"/>
            <a:ext cx="2853736" cy="830997"/>
          </a:xfrm>
          <a:prstGeom prst="rect">
            <a:avLst/>
          </a:prstGeom>
          <a:noFill/>
        </p:spPr>
        <p:txBody>
          <a:bodyPr wrap="square" rtlCol="0">
            <a:spAutoFit/>
          </a:bodyPr>
          <a:lstStyle/>
          <a:p>
            <a:r>
              <a:rPr lang="en-US" sz="1600" i="1" dirty="0">
                <a:latin typeface="Segoe UI Light" panose="020B0502040204020203" pitchFamily="34" charset="0"/>
                <a:cs typeface="Segoe UI Light" panose="020B0502040204020203" pitchFamily="34" charset="0"/>
              </a:rPr>
              <a:t>Designee of </a:t>
            </a:r>
          </a:p>
          <a:p>
            <a:r>
              <a:rPr lang="en-US" sz="1600" b="1" dirty="0">
                <a:latin typeface="Segoe UI Light" panose="020B0502040204020203" pitchFamily="34" charset="0"/>
                <a:cs typeface="Segoe UI Light" panose="020B0502040204020203" pitchFamily="34" charset="0"/>
              </a:rPr>
              <a:t>Phil Weiser</a:t>
            </a:r>
          </a:p>
          <a:p>
            <a:r>
              <a:rPr lang="en-US" sz="1600" b="1" dirty="0">
                <a:latin typeface="Segoe UI Light" panose="020B0502040204020203" pitchFamily="34" charset="0"/>
                <a:cs typeface="Segoe UI Light" panose="020B0502040204020203" pitchFamily="34" charset="0"/>
              </a:rPr>
              <a:t>Attorney General of Colorado</a:t>
            </a:r>
          </a:p>
        </p:txBody>
      </p:sp>
      <p:sp>
        <p:nvSpPr>
          <p:cNvPr id="14" name="TextBox 13">
            <a:extLst>
              <a:ext uri="{FF2B5EF4-FFF2-40B4-BE49-F238E27FC236}">
                <a16:creationId xmlns:a16="http://schemas.microsoft.com/office/drawing/2014/main" id="{D5D6C932-E7E5-3D0C-BD6B-16D3B3CFC895}"/>
              </a:ext>
            </a:extLst>
          </p:cNvPr>
          <p:cNvSpPr txBox="1"/>
          <p:nvPr/>
        </p:nvSpPr>
        <p:spPr>
          <a:xfrm>
            <a:off x="6685179" y="4757524"/>
            <a:ext cx="1822514" cy="830997"/>
          </a:xfrm>
          <a:prstGeom prst="rect">
            <a:avLst/>
          </a:prstGeom>
          <a:noFill/>
        </p:spPr>
        <p:txBody>
          <a:bodyPr wrap="square" rtlCol="0">
            <a:spAutoFit/>
          </a:bodyPr>
          <a:lstStyle/>
          <a:p>
            <a:r>
              <a:rPr lang="en-US" sz="1600" i="1" dirty="0">
                <a:latin typeface="Segoe UI Light" panose="020B0502040204020203" pitchFamily="34" charset="0"/>
                <a:cs typeface="Segoe UI Light" panose="020B0502040204020203" pitchFamily="34" charset="0"/>
              </a:rPr>
              <a:t>Designee of </a:t>
            </a:r>
          </a:p>
          <a:p>
            <a:r>
              <a:rPr lang="en-US" sz="1600" b="1" dirty="0">
                <a:latin typeface="Segoe UI Light" panose="020B0502040204020203" pitchFamily="34" charset="0"/>
                <a:cs typeface="Segoe UI Light" panose="020B0502040204020203" pitchFamily="34" charset="0"/>
              </a:rPr>
              <a:t>Ed DeCecco Director of OLLS</a:t>
            </a:r>
          </a:p>
        </p:txBody>
      </p:sp>
      <p:sp>
        <p:nvSpPr>
          <p:cNvPr id="15" name="TextBox 14">
            <a:extLst>
              <a:ext uri="{FF2B5EF4-FFF2-40B4-BE49-F238E27FC236}">
                <a16:creationId xmlns:a16="http://schemas.microsoft.com/office/drawing/2014/main" id="{9174982A-613B-CB07-A572-61E34CE1D2E9}"/>
              </a:ext>
            </a:extLst>
          </p:cNvPr>
          <p:cNvSpPr txBox="1"/>
          <p:nvPr/>
        </p:nvSpPr>
        <p:spPr>
          <a:xfrm>
            <a:off x="9249197" y="4677956"/>
            <a:ext cx="1382943" cy="584775"/>
          </a:xfrm>
          <a:prstGeom prst="rect">
            <a:avLst/>
          </a:prstGeom>
          <a:noFill/>
        </p:spPr>
        <p:txBody>
          <a:bodyPr wrap="square" rtlCol="0">
            <a:spAutoFit/>
          </a:bodyPr>
          <a:lstStyle/>
          <a:p>
            <a:r>
              <a:rPr lang="en-US" sz="1600" b="1" dirty="0">
                <a:latin typeface="Segoe UI Light" panose="020B0502040204020203" pitchFamily="34" charset="0"/>
                <a:cs typeface="Segoe UI Light" panose="020B0502040204020203" pitchFamily="34" charset="0"/>
              </a:rPr>
              <a:t>Clerk for the Title Board</a:t>
            </a:r>
          </a:p>
        </p:txBody>
      </p:sp>
    </p:spTree>
    <p:extLst>
      <p:ext uri="{BB962C8B-B14F-4D97-AF65-F5344CB8AC3E}">
        <p14:creationId xmlns:p14="http://schemas.microsoft.com/office/powerpoint/2010/main" val="2940399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BAFF9-DA87-85E0-1792-427F88DD0938}"/>
              </a:ext>
            </a:extLst>
          </p:cNvPr>
          <p:cNvSpPr>
            <a:spLocks noGrp="1"/>
          </p:cNvSpPr>
          <p:nvPr>
            <p:ph type="title"/>
          </p:nvPr>
        </p:nvSpPr>
        <p:spPr/>
        <p:txBody>
          <a:bodyPr/>
          <a:lstStyle/>
          <a:p>
            <a:r>
              <a:rPr lang="en-US" dirty="0"/>
              <a:t>Title Setting Process </a:t>
            </a:r>
          </a:p>
        </p:txBody>
      </p:sp>
      <p:sp>
        <p:nvSpPr>
          <p:cNvPr id="3" name="Content Placeholder 2">
            <a:extLst>
              <a:ext uri="{FF2B5EF4-FFF2-40B4-BE49-F238E27FC236}">
                <a16:creationId xmlns:a16="http://schemas.microsoft.com/office/drawing/2014/main" id="{557AF4CA-93A0-6330-2A37-05904A8F07F8}"/>
              </a:ext>
            </a:extLst>
          </p:cNvPr>
          <p:cNvSpPr>
            <a:spLocks noGrp="1"/>
          </p:cNvSpPr>
          <p:nvPr>
            <p:ph sz="half" idx="1"/>
          </p:nvPr>
        </p:nvSpPr>
        <p:spPr>
          <a:xfrm>
            <a:off x="838200" y="2617365"/>
            <a:ext cx="3200400" cy="3559598"/>
          </a:xfrm>
          <a:ln w="12700">
            <a:solidFill>
              <a:schemeClr val="tx1">
                <a:lumMod val="20000"/>
                <a:lumOff val="80000"/>
              </a:schemeClr>
            </a:solidFill>
          </a:ln>
        </p:spPr>
        <p:txBody>
          <a:bodyPr/>
          <a:lstStyle/>
          <a:p>
            <a:r>
              <a:rPr lang="en-US" sz="2400" b="1" cap="small" dirty="0">
                <a:latin typeface="Segoe UI Light" panose="020B0502040204020203" pitchFamily="34" charset="0"/>
                <a:cs typeface="Segoe UI Light" panose="020B0502040204020203" pitchFamily="34" charset="0"/>
              </a:rPr>
              <a:t>Initial Hearing</a:t>
            </a:r>
          </a:p>
          <a:p>
            <a:pPr lvl="1"/>
            <a:r>
              <a:rPr lang="en-US" dirty="0">
                <a:latin typeface="Segoe UI Light" panose="020B0502040204020203" pitchFamily="34" charset="0"/>
                <a:cs typeface="Segoe UI Light" panose="020B0502040204020203" pitchFamily="34" charset="0"/>
              </a:rPr>
              <a:t>Proper Submission</a:t>
            </a:r>
          </a:p>
          <a:p>
            <a:pPr lvl="1"/>
            <a:r>
              <a:rPr lang="en-US" dirty="0">
                <a:latin typeface="Segoe UI Light" panose="020B0502040204020203" pitchFamily="34" charset="0"/>
                <a:cs typeface="Segoe UI Light" panose="020B0502040204020203" pitchFamily="34" charset="0"/>
              </a:rPr>
              <a:t>Single Subject</a:t>
            </a:r>
          </a:p>
          <a:p>
            <a:pPr lvl="1"/>
            <a:r>
              <a:rPr lang="en-US" dirty="0">
                <a:latin typeface="Segoe UI Light" panose="020B0502040204020203" pitchFamily="34" charset="0"/>
                <a:cs typeface="Segoe UI Light" panose="020B0502040204020203" pitchFamily="34" charset="0"/>
              </a:rPr>
              <a:t>Set a title</a:t>
            </a:r>
          </a:p>
          <a:p>
            <a:endParaRPr lang="en-US" dirty="0"/>
          </a:p>
        </p:txBody>
      </p:sp>
      <p:sp>
        <p:nvSpPr>
          <p:cNvPr id="4" name="Content Placeholder 3">
            <a:extLst>
              <a:ext uri="{FF2B5EF4-FFF2-40B4-BE49-F238E27FC236}">
                <a16:creationId xmlns:a16="http://schemas.microsoft.com/office/drawing/2014/main" id="{D9A8CC9B-C42D-BB39-8E5A-7D80F9B071F4}"/>
              </a:ext>
            </a:extLst>
          </p:cNvPr>
          <p:cNvSpPr>
            <a:spLocks noGrp="1"/>
          </p:cNvSpPr>
          <p:nvPr>
            <p:ph sz="half" idx="2"/>
          </p:nvPr>
        </p:nvSpPr>
        <p:spPr>
          <a:xfrm>
            <a:off x="4741423" y="2625724"/>
            <a:ext cx="3200400" cy="3559598"/>
          </a:xfrm>
          <a:ln w="12700">
            <a:solidFill>
              <a:schemeClr val="tx1">
                <a:lumMod val="60000"/>
                <a:lumOff val="40000"/>
              </a:schemeClr>
            </a:solidFill>
          </a:ln>
        </p:spPr>
        <p:txBody>
          <a:bodyPr/>
          <a:lstStyle/>
          <a:p>
            <a:r>
              <a:rPr lang="en-US" sz="2400" b="1" cap="small" dirty="0">
                <a:latin typeface="Segoe UI Light" panose="020B0502040204020203" pitchFamily="34" charset="0"/>
                <a:cs typeface="Segoe UI Light" panose="020B0502040204020203" pitchFamily="34" charset="0"/>
              </a:rPr>
              <a:t>Rehearing</a:t>
            </a:r>
            <a:r>
              <a:rPr lang="en-US" b="1" dirty="0">
                <a:latin typeface="Segoe UI Light" panose="020B0502040204020203" pitchFamily="34" charset="0"/>
                <a:cs typeface="Segoe UI Light" panose="020B0502040204020203" pitchFamily="34" charset="0"/>
              </a:rPr>
              <a:t> </a:t>
            </a:r>
          </a:p>
          <a:p>
            <a:pPr lvl="1"/>
            <a:r>
              <a:rPr lang="en-US" dirty="0">
                <a:latin typeface="Segoe UI Light" panose="020B0502040204020203" pitchFamily="34" charset="0"/>
                <a:cs typeface="Segoe UI Light" panose="020B0502040204020203" pitchFamily="34" charset="0"/>
              </a:rPr>
              <a:t>Single subject</a:t>
            </a:r>
          </a:p>
          <a:p>
            <a:pPr lvl="1"/>
            <a:r>
              <a:rPr lang="en-US" dirty="0">
                <a:latin typeface="Segoe UI Light" panose="020B0502040204020203" pitchFamily="34" charset="0"/>
                <a:cs typeface="Segoe UI Light" panose="020B0502040204020203" pitchFamily="34" charset="0"/>
              </a:rPr>
              <a:t>Clear Title </a:t>
            </a:r>
          </a:p>
          <a:p>
            <a:pPr lvl="1"/>
            <a:r>
              <a:rPr lang="en-US" dirty="0">
                <a:latin typeface="Segoe UI Light" panose="020B0502040204020203" pitchFamily="34" charset="0"/>
                <a:cs typeface="Segoe UI Light" panose="020B0502040204020203" pitchFamily="34" charset="0"/>
              </a:rPr>
              <a:t>Fiscal summary</a:t>
            </a:r>
          </a:p>
          <a:p>
            <a:pPr marL="457200" lvl="1" indent="0">
              <a:buNone/>
            </a:pPr>
            <a:endParaRPr lang="en-US" dirty="0">
              <a:latin typeface="Segoe UI Light" panose="020B0502040204020203" pitchFamily="34" charset="0"/>
              <a:cs typeface="Segoe UI Light" panose="020B0502040204020203" pitchFamily="34" charset="0"/>
            </a:endParaRPr>
          </a:p>
          <a:p>
            <a:endParaRPr lang="en-US" dirty="0"/>
          </a:p>
        </p:txBody>
      </p:sp>
      <p:sp>
        <p:nvSpPr>
          <p:cNvPr id="5" name="Content Placeholder 3">
            <a:extLst>
              <a:ext uri="{FF2B5EF4-FFF2-40B4-BE49-F238E27FC236}">
                <a16:creationId xmlns:a16="http://schemas.microsoft.com/office/drawing/2014/main" id="{50F57445-D591-C135-C43F-78CD20D98D9F}"/>
              </a:ext>
            </a:extLst>
          </p:cNvPr>
          <p:cNvSpPr txBox="1">
            <a:spLocks/>
          </p:cNvSpPr>
          <p:nvPr/>
        </p:nvSpPr>
        <p:spPr>
          <a:xfrm>
            <a:off x="8644647" y="2617365"/>
            <a:ext cx="3200400" cy="3559598"/>
          </a:xfrm>
          <a:prstGeom prst="rect">
            <a:avLst/>
          </a:prstGeom>
          <a:ln w="12700">
            <a:solidFill>
              <a:schemeClr val="tx1">
                <a:lumMod val="75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cap="small" dirty="0">
                <a:latin typeface="Segoe UI Light" panose="020B0502040204020203" pitchFamily="34" charset="0"/>
                <a:cs typeface="Segoe UI Light" panose="020B0502040204020203" pitchFamily="34" charset="0"/>
              </a:rPr>
              <a:t>Appeal to the Colorado Supreme Court</a:t>
            </a:r>
          </a:p>
          <a:p>
            <a:endParaRPr lang="en-US" dirty="0"/>
          </a:p>
        </p:txBody>
      </p:sp>
    </p:spTree>
    <p:extLst>
      <p:ext uri="{BB962C8B-B14F-4D97-AF65-F5344CB8AC3E}">
        <p14:creationId xmlns:p14="http://schemas.microsoft.com/office/powerpoint/2010/main" val="3508021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18594-10EE-CB09-7297-F7AFC32C08BB}"/>
              </a:ext>
            </a:extLst>
          </p:cNvPr>
          <p:cNvSpPr>
            <a:spLocks noGrp="1"/>
          </p:cNvSpPr>
          <p:nvPr>
            <p:ph type="title"/>
          </p:nvPr>
        </p:nvSpPr>
        <p:spPr/>
        <p:txBody>
          <a:bodyPr/>
          <a:lstStyle/>
          <a:p>
            <a:r>
              <a:rPr lang="en-US"/>
              <a:t>Collecting Signatures </a:t>
            </a:r>
          </a:p>
        </p:txBody>
      </p:sp>
      <p:graphicFrame>
        <p:nvGraphicFramePr>
          <p:cNvPr id="7" name="Content Placeholder 2" descr="Four ">
            <a:extLst>
              <a:ext uri="{FF2B5EF4-FFF2-40B4-BE49-F238E27FC236}">
                <a16:creationId xmlns:a16="http://schemas.microsoft.com/office/drawing/2014/main" id="{5B421039-5721-8861-4953-3C519568A977}"/>
              </a:ext>
            </a:extLst>
          </p:cNvPr>
          <p:cNvGraphicFramePr>
            <a:graphicFrameLocks noGrp="1"/>
          </p:cNvGraphicFramePr>
          <p:nvPr>
            <p:ph idx="1"/>
            <p:extLst>
              <p:ext uri="{D42A27DB-BD31-4B8C-83A1-F6EECF244321}">
                <p14:modId xmlns:p14="http://schemas.microsoft.com/office/powerpoint/2010/main" val="614258967"/>
              </p:ext>
            </p:extLst>
          </p:nvPr>
        </p:nvGraphicFramePr>
        <p:xfrm>
          <a:off x="838200" y="2437978"/>
          <a:ext cx="11109960" cy="41306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34031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8E6B3-560C-6BB4-F7F0-F239F3D3D18A}"/>
              </a:ext>
            </a:extLst>
          </p:cNvPr>
          <p:cNvSpPr>
            <a:spLocks noGrp="1"/>
          </p:cNvSpPr>
          <p:nvPr>
            <p:ph type="title"/>
          </p:nvPr>
        </p:nvSpPr>
        <p:spPr>
          <a:xfrm>
            <a:off x="838200" y="1527976"/>
            <a:ext cx="10515600" cy="3674068"/>
          </a:xfrm>
        </p:spPr>
        <p:txBody>
          <a:bodyPr>
            <a:normAutofit/>
          </a:bodyPr>
          <a:lstStyle/>
          <a:p>
            <a:r>
              <a:rPr lang="en-US" dirty="0">
                <a:latin typeface="Segoe UI Semilight" panose="020B0402040204020203" pitchFamily="34" charset="0"/>
                <a:cs typeface="Segoe UI Semilight" panose="020B0402040204020203" pitchFamily="34" charset="0"/>
              </a:rPr>
              <a:t>If successful in all these steps, the measure should be on the ballot. </a:t>
            </a:r>
          </a:p>
        </p:txBody>
      </p:sp>
      <p:sp>
        <p:nvSpPr>
          <p:cNvPr id="4" name="Content Placeholder 3">
            <a:extLst>
              <a:ext uri="{FF2B5EF4-FFF2-40B4-BE49-F238E27FC236}">
                <a16:creationId xmlns:a16="http://schemas.microsoft.com/office/drawing/2014/main" id="{62D898EB-D6E0-3C1E-7AEC-6B364C39A838}"/>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531510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15A1D206-9697-DBE7-0881-58F937539643}"/>
              </a:ext>
            </a:extLst>
          </p:cNvPr>
          <p:cNvSpPr txBox="1">
            <a:spLocks noGrp="1"/>
          </p:cNvSpPr>
          <p:nvPr>
            <p:ph type="title" idx="4294967295"/>
          </p:nvPr>
        </p:nvSpPr>
        <p:spPr>
          <a:xfrm>
            <a:off x="838200" y="1527976"/>
            <a:ext cx="10515600" cy="91000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latin typeface="Segoe UI Semilight" panose="020B0402040204020203" pitchFamily="34" charset="0"/>
                <a:ea typeface="+mj-ea"/>
                <a:cs typeface="Segoe UI Semilight" panose="020B0402040204020203" pitchFamily="34" charset="0"/>
              </a:rPr>
              <a:t>Overview of Citizen Initiative </a:t>
            </a:r>
            <a:r>
              <a:rPr lang="en-US" b="1" dirty="0">
                <a:latin typeface="Segoe UI Semilight" panose="020B0402040204020203" pitchFamily="34" charset="0"/>
                <a:cs typeface="Segoe UI Semilight" panose="020B0402040204020203" pitchFamily="34" charset="0"/>
              </a:rPr>
              <a:t>P</a:t>
            </a:r>
            <a:r>
              <a:rPr kumimoji="0" lang="en-US" sz="4400" b="1" i="0" u="none" strike="noStrike" kern="1200" cap="none" spc="0" normalizeH="0" baseline="0" noProof="0" dirty="0" err="1">
                <a:ln>
                  <a:noFill/>
                </a:ln>
                <a:solidFill>
                  <a:schemeClr val="tx1"/>
                </a:solidFill>
                <a:effectLst/>
                <a:uLnTx/>
                <a:uFillTx/>
                <a:latin typeface="Segoe UI Semilight" panose="020B0402040204020203" pitchFamily="34" charset="0"/>
                <a:ea typeface="+mj-ea"/>
                <a:cs typeface="Segoe UI Semilight" panose="020B0402040204020203" pitchFamily="34" charset="0"/>
              </a:rPr>
              <a:t>rocess</a:t>
            </a:r>
            <a:endParaRPr kumimoji="0" lang="en-US" sz="4400" b="1" i="0" u="none" strike="noStrike" kern="1200" cap="none" spc="0" normalizeH="0" baseline="0" noProof="0" dirty="0">
              <a:ln>
                <a:noFill/>
              </a:ln>
              <a:solidFill>
                <a:schemeClr val="tx1"/>
              </a:solidFill>
              <a:effectLst/>
              <a:uLnTx/>
              <a:uFillTx/>
              <a:latin typeface="Segoe UI Semilight" panose="020B0402040204020203" pitchFamily="34" charset="0"/>
              <a:ea typeface="+mj-ea"/>
              <a:cs typeface="Segoe UI Semilight" panose="020B0402040204020203" pitchFamily="34" charset="0"/>
            </a:endParaRPr>
          </a:p>
        </p:txBody>
      </p:sp>
      <p:pic>
        <p:nvPicPr>
          <p:cNvPr id="6" name="Picture Placeholder 11" descr="Quill outline demonstrates a person writes the initiatve.">
            <a:extLst>
              <a:ext uri="{FF2B5EF4-FFF2-40B4-BE49-F238E27FC236}">
                <a16:creationId xmlns:a16="http://schemas.microsoft.com/office/drawing/2014/main" id="{5823E4D7-FE39-0E4B-5D9D-1EDBC363D41E}"/>
              </a:ext>
            </a:extLst>
          </p:cNvPr>
          <p:cNvPicPr>
            <a:picLocks noChangeAspect="1"/>
          </p:cNvPicPr>
          <p:nvPr/>
        </p:nvPicPr>
        <p:blipFill>
          <a:blip r:embed="rId2">
            <a:extLst>
              <a:ext uri="{96DAC541-7B7A-43D3-8B79-37D633B846F1}">
                <asvg:svgBlip xmlns:asvg="http://schemas.microsoft.com/office/drawing/2016/SVG/main" r:embed="rId3"/>
              </a:ext>
            </a:extLst>
          </a:blip>
          <a:srcRect t="128" b="128"/>
          <a:stretch>
            <a:fillRect/>
          </a:stretch>
        </p:blipFill>
        <p:spPr>
          <a:xfrm>
            <a:off x="1561636" y="3118104"/>
            <a:ext cx="621792" cy="621792"/>
          </a:xfrm>
          <a:prstGeom prst="rect">
            <a:avLst/>
          </a:prstGeom>
        </p:spPr>
      </p:pic>
      <p:sp>
        <p:nvSpPr>
          <p:cNvPr id="7" name="Flowchart: Connector 6" descr="Bubble with quill illustrating that drafting the measure is the first step in the initiative process.&#10;">
            <a:extLst>
              <a:ext uri="{FF2B5EF4-FFF2-40B4-BE49-F238E27FC236}">
                <a16:creationId xmlns:a16="http://schemas.microsoft.com/office/drawing/2014/main" id="{38F89BD9-EDA8-3BE0-C8BB-1309619003FF}"/>
              </a:ext>
            </a:extLst>
          </p:cNvPr>
          <p:cNvSpPr/>
          <p:nvPr/>
        </p:nvSpPr>
        <p:spPr>
          <a:xfrm>
            <a:off x="1383528" y="3026158"/>
            <a:ext cx="985962" cy="941543"/>
          </a:xfrm>
          <a:prstGeom prst="flowChartConnector">
            <a:avLst/>
          </a:prstGeom>
          <a:noFill/>
          <a:ln w="25400">
            <a:solidFill>
              <a:schemeClr val="tx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DF9489F9-C6FE-CDD0-7D92-32743C587607}"/>
              </a:ext>
            </a:extLst>
          </p:cNvPr>
          <p:cNvSpPr txBox="1"/>
          <p:nvPr/>
        </p:nvSpPr>
        <p:spPr>
          <a:xfrm>
            <a:off x="1129004" y="4301412"/>
            <a:ext cx="1324947" cy="646331"/>
          </a:xfrm>
          <a:prstGeom prst="rect">
            <a:avLst/>
          </a:prstGeom>
          <a:noFill/>
        </p:spPr>
        <p:txBody>
          <a:bodyPr wrap="square" rtlCol="0">
            <a:spAutoFit/>
          </a:bodyPr>
          <a:lstStyle/>
          <a:p>
            <a:r>
              <a:rPr lang="en-US" dirty="0"/>
              <a:t>Idea for new law</a:t>
            </a:r>
          </a:p>
        </p:txBody>
      </p:sp>
      <p:sp>
        <p:nvSpPr>
          <p:cNvPr id="12" name="Arrow: Right 11" descr="flow chart connector arrow">
            <a:extLst>
              <a:ext uri="{FF2B5EF4-FFF2-40B4-BE49-F238E27FC236}">
                <a16:creationId xmlns:a16="http://schemas.microsoft.com/office/drawing/2014/main" id="{33FD5AD7-1F1B-DBDD-45BF-FE752A1C9876}"/>
              </a:ext>
              <a:ext uri="{C183D7F6-B498-43B3-948B-1728B52AA6E4}">
                <adec:decorative xmlns:adec="http://schemas.microsoft.com/office/drawing/2017/decorative" val="0"/>
              </a:ext>
            </a:extLst>
          </p:cNvPr>
          <p:cNvSpPr/>
          <p:nvPr/>
        </p:nvSpPr>
        <p:spPr>
          <a:xfrm>
            <a:off x="2719346" y="3429000"/>
            <a:ext cx="668672" cy="209824"/>
          </a:xfrm>
          <a:prstGeom prst="rightArrow">
            <a:avLst/>
          </a:prstGeom>
          <a:solidFill>
            <a:schemeClr val="tx1">
              <a:lumMod val="40000"/>
              <a:lumOff val="60000"/>
            </a:schemeClr>
          </a:solidFill>
          <a:ln>
            <a:solidFill>
              <a:schemeClr val="tx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Placeholder 22" descr="Contract outline demonstrates the review and comment process">
            <a:extLst>
              <a:ext uri="{FF2B5EF4-FFF2-40B4-BE49-F238E27FC236}">
                <a16:creationId xmlns:a16="http://schemas.microsoft.com/office/drawing/2014/main" id="{B96A085F-0A5B-6637-FCE3-B2585B304D21}"/>
              </a:ext>
            </a:extLst>
          </p:cNvPr>
          <p:cNvPicPr>
            <a:picLocks noChangeAspect="1"/>
          </p:cNvPicPr>
          <p:nvPr/>
        </p:nvPicPr>
        <p:blipFill>
          <a:blip r:embed="rId4">
            <a:extLst>
              <a:ext uri="{96DAC541-7B7A-43D3-8B79-37D633B846F1}">
                <asvg:svgBlip xmlns:asvg="http://schemas.microsoft.com/office/drawing/2016/SVG/main" r:embed="rId5"/>
              </a:ext>
            </a:extLst>
          </a:blip>
          <a:srcRect t="128" b="128"/>
          <a:stretch>
            <a:fillRect/>
          </a:stretch>
        </p:blipFill>
        <p:spPr>
          <a:xfrm>
            <a:off x="3841791" y="3132366"/>
            <a:ext cx="621792" cy="621792"/>
          </a:xfrm>
          <a:prstGeom prst="rect">
            <a:avLst/>
          </a:prstGeom>
        </p:spPr>
      </p:pic>
      <p:sp>
        <p:nvSpPr>
          <p:cNvPr id="8" name="Flowchart: Connector 7" descr="Graphic of document representing the review and comment process ">
            <a:extLst>
              <a:ext uri="{FF2B5EF4-FFF2-40B4-BE49-F238E27FC236}">
                <a16:creationId xmlns:a16="http://schemas.microsoft.com/office/drawing/2014/main" id="{A9ADB81E-A8E4-C824-D5E2-039ABC26A5C0}"/>
              </a:ext>
              <a:ext uri="{C183D7F6-B498-43B3-948B-1728B52AA6E4}">
                <adec:decorative xmlns:adec="http://schemas.microsoft.com/office/drawing/2017/decorative" val="0"/>
              </a:ext>
            </a:extLst>
          </p:cNvPr>
          <p:cNvSpPr/>
          <p:nvPr/>
        </p:nvSpPr>
        <p:spPr>
          <a:xfrm>
            <a:off x="3659706" y="2989267"/>
            <a:ext cx="985962" cy="941543"/>
          </a:xfrm>
          <a:prstGeom prst="flowChartConnector">
            <a:avLst/>
          </a:prstGeom>
          <a:noFill/>
          <a:ln w="25400">
            <a:solidFill>
              <a:schemeClr val="tx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DB2100D8-B53D-B800-090E-96780FA7E857}"/>
              </a:ext>
            </a:extLst>
          </p:cNvPr>
          <p:cNvSpPr txBox="1"/>
          <p:nvPr/>
        </p:nvSpPr>
        <p:spPr>
          <a:xfrm>
            <a:off x="3726098" y="4285856"/>
            <a:ext cx="1324947" cy="923330"/>
          </a:xfrm>
          <a:prstGeom prst="rect">
            <a:avLst/>
          </a:prstGeom>
          <a:noFill/>
        </p:spPr>
        <p:txBody>
          <a:bodyPr wrap="square" rtlCol="0">
            <a:spAutoFit/>
          </a:bodyPr>
          <a:lstStyle/>
          <a:p>
            <a:r>
              <a:rPr lang="en-US" dirty="0"/>
              <a:t>Review &amp; Comment process</a:t>
            </a:r>
          </a:p>
        </p:txBody>
      </p:sp>
      <p:sp>
        <p:nvSpPr>
          <p:cNvPr id="15" name="Arrow: Right 14" descr="flow chart connector arrow">
            <a:extLst>
              <a:ext uri="{FF2B5EF4-FFF2-40B4-BE49-F238E27FC236}">
                <a16:creationId xmlns:a16="http://schemas.microsoft.com/office/drawing/2014/main" id="{D313A323-4353-EDA9-8FFA-8E38D14C2CF8}"/>
              </a:ext>
              <a:ext uri="{C183D7F6-B498-43B3-948B-1728B52AA6E4}">
                <adec:decorative xmlns:adec="http://schemas.microsoft.com/office/drawing/2017/decorative" val="0"/>
              </a:ext>
            </a:extLst>
          </p:cNvPr>
          <p:cNvSpPr/>
          <p:nvPr/>
        </p:nvSpPr>
        <p:spPr>
          <a:xfrm>
            <a:off x="4957738" y="3376404"/>
            <a:ext cx="668672" cy="209824"/>
          </a:xfrm>
          <a:prstGeom prst="rightArrow">
            <a:avLst/>
          </a:prstGeom>
          <a:solidFill>
            <a:schemeClr val="tx1">
              <a:lumMod val="40000"/>
              <a:lumOff val="60000"/>
            </a:schemeClr>
          </a:solidFill>
          <a:ln>
            <a:solidFill>
              <a:schemeClr val="tx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Placeholder 86" descr="Scales of justice image that reflects the title setting board ">
            <a:extLst>
              <a:ext uri="{FF2B5EF4-FFF2-40B4-BE49-F238E27FC236}">
                <a16:creationId xmlns:a16="http://schemas.microsoft.com/office/drawing/2014/main" id="{DA683E04-53FF-DE72-D803-E823A0F19627}"/>
              </a:ext>
              <a:ext uri="{C183D7F6-B498-43B3-948B-1728B52AA6E4}">
                <adec:decorative xmlns:adec="http://schemas.microsoft.com/office/drawing/2017/decorative" val="0"/>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995989" y="3026158"/>
            <a:ext cx="621792" cy="621792"/>
          </a:xfrm>
          <a:prstGeom prst="rect">
            <a:avLst/>
          </a:prstGeom>
        </p:spPr>
      </p:pic>
      <p:sp>
        <p:nvSpPr>
          <p:cNvPr id="9" name="Flowchart: Connector 8" descr="graphic of scales of justice representing the title board ">
            <a:extLst>
              <a:ext uri="{FF2B5EF4-FFF2-40B4-BE49-F238E27FC236}">
                <a16:creationId xmlns:a16="http://schemas.microsoft.com/office/drawing/2014/main" id="{3EC2F221-14B4-6CED-9EF2-99B5C40200A8}"/>
              </a:ext>
              <a:ext uri="{C183D7F6-B498-43B3-948B-1728B52AA6E4}">
                <adec:decorative xmlns:adec="http://schemas.microsoft.com/office/drawing/2017/decorative" val="0"/>
              </a:ext>
            </a:extLst>
          </p:cNvPr>
          <p:cNvSpPr/>
          <p:nvPr/>
        </p:nvSpPr>
        <p:spPr>
          <a:xfrm>
            <a:off x="5826405" y="2878046"/>
            <a:ext cx="985962" cy="941543"/>
          </a:xfrm>
          <a:prstGeom prst="flowChartConnector">
            <a:avLst/>
          </a:prstGeom>
          <a:noFill/>
          <a:ln w="2540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7074C674-B06B-A4AC-4211-9E067B1327FC}"/>
              </a:ext>
            </a:extLst>
          </p:cNvPr>
          <p:cNvSpPr txBox="1"/>
          <p:nvPr/>
        </p:nvSpPr>
        <p:spPr>
          <a:xfrm>
            <a:off x="5692850" y="4282199"/>
            <a:ext cx="1324947" cy="646331"/>
          </a:xfrm>
          <a:prstGeom prst="rect">
            <a:avLst/>
          </a:prstGeom>
          <a:noFill/>
        </p:spPr>
        <p:txBody>
          <a:bodyPr wrap="square" rtlCol="0">
            <a:spAutoFit/>
          </a:bodyPr>
          <a:lstStyle/>
          <a:p>
            <a:r>
              <a:rPr lang="en-US" dirty="0">
                <a:solidFill>
                  <a:srgbClr val="FF0000"/>
                </a:solidFill>
              </a:rPr>
              <a:t>Title Setting Board </a:t>
            </a:r>
          </a:p>
        </p:txBody>
      </p:sp>
      <p:sp>
        <p:nvSpPr>
          <p:cNvPr id="16" name="Arrow: Right 15" descr="flow chart connector arrow">
            <a:extLst>
              <a:ext uri="{FF2B5EF4-FFF2-40B4-BE49-F238E27FC236}">
                <a16:creationId xmlns:a16="http://schemas.microsoft.com/office/drawing/2014/main" id="{11F648DF-1A65-2ACB-6634-3D9076EF97D0}"/>
              </a:ext>
              <a:ext uri="{C183D7F6-B498-43B3-948B-1728B52AA6E4}">
                <adec:decorative xmlns:adec="http://schemas.microsoft.com/office/drawing/2017/decorative" val="0"/>
              </a:ext>
            </a:extLst>
          </p:cNvPr>
          <p:cNvSpPr/>
          <p:nvPr/>
        </p:nvSpPr>
        <p:spPr>
          <a:xfrm>
            <a:off x="7111936" y="3287105"/>
            <a:ext cx="668672" cy="209824"/>
          </a:xfrm>
          <a:prstGeom prst="rightArrow">
            <a:avLst/>
          </a:prstGeom>
          <a:solidFill>
            <a:schemeClr val="tx1">
              <a:lumMod val="40000"/>
              <a:lumOff val="60000"/>
            </a:schemeClr>
          </a:solidFill>
          <a:ln>
            <a:solidFill>
              <a:schemeClr val="tx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Placeholder 18" descr="graphic of judge representing the CO Supreme Court ">
            <a:extLst>
              <a:ext uri="{FF2B5EF4-FFF2-40B4-BE49-F238E27FC236}">
                <a16:creationId xmlns:a16="http://schemas.microsoft.com/office/drawing/2014/main" id="{D832F471-9323-25C2-5178-F5BDCDC0CDEA}"/>
              </a:ext>
              <a:ext uri="{C183D7F6-B498-43B3-948B-1728B52AA6E4}">
                <adec:decorative xmlns:adec="http://schemas.microsoft.com/office/drawing/2017/decorative" val="0"/>
              </a:ext>
            </a:extLst>
          </p:cNvPr>
          <p:cNvPicPr>
            <a:picLocks noChangeAspect="1"/>
          </p:cNvPicPr>
          <p:nvPr/>
        </p:nvPicPr>
        <p:blipFill>
          <a:blip r:embed="rId8">
            <a:extLst>
              <a:ext uri="{96DAC541-7B7A-43D3-8B79-37D633B846F1}">
                <asvg:svgBlip xmlns:asvg="http://schemas.microsoft.com/office/drawing/2016/SVG/main" r:embed="rId9"/>
              </a:ext>
            </a:extLst>
          </a:blip>
          <a:srcRect t="128" b="128"/>
          <a:stretch>
            <a:fillRect/>
          </a:stretch>
        </p:blipFill>
        <p:spPr>
          <a:xfrm>
            <a:off x="8162109" y="3036097"/>
            <a:ext cx="621792" cy="621792"/>
          </a:xfrm>
          <a:prstGeom prst="rect">
            <a:avLst/>
          </a:prstGeom>
        </p:spPr>
      </p:pic>
      <p:sp>
        <p:nvSpPr>
          <p:cNvPr id="10" name="Flowchart: Connector 9" descr="graphic of judge representing the Colorado Supreme Court ">
            <a:extLst>
              <a:ext uri="{FF2B5EF4-FFF2-40B4-BE49-F238E27FC236}">
                <a16:creationId xmlns:a16="http://schemas.microsoft.com/office/drawing/2014/main" id="{101D8A77-F0C3-C19E-B95A-2855B54D35DA}"/>
              </a:ext>
              <a:ext uri="{C183D7F6-B498-43B3-948B-1728B52AA6E4}">
                <adec:decorative xmlns:adec="http://schemas.microsoft.com/office/drawing/2017/decorative" val="0"/>
              </a:ext>
            </a:extLst>
          </p:cNvPr>
          <p:cNvSpPr/>
          <p:nvPr/>
        </p:nvSpPr>
        <p:spPr>
          <a:xfrm>
            <a:off x="7975194" y="2866282"/>
            <a:ext cx="985962" cy="941543"/>
          </a:xfrm>
          <a:prstGeom prst="flowChartConnector">
            <a:avLst/>
          </a:prstGeom>
          <a:noFill/>
          <a:ln w="25400">
            <a:solidFill>
              <a:schemeClr val="tx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ADCBE856-F962-5540-3AE7-EA969F0B8036}"/>
              </a:ext>
            </a:extLst>
          </p:cNvPr>
          <p:cNvSpPr txBox="1"/>
          <p:nvPr/>
        </p:nvSpPr>
        <p:spPr>
          <a:xfrm>
            <a:off x="8121427" y="4285859"/>
            <a:ext cx="1324947" cy="1200329"/>
          </a:xfrm>
          <a:prstGeom prst="rect">
            <a:avLst/>
          </a:prstGeom>
          <a:noFill/>
        </p:spPr>
        <p:txBody>
          <a:bodyPr wrap="square" rtlCol="0">
            <a:spAutoFit/>
          </a:bodyPr>
          <a:lstStyle/>
          <a:p>
            <a:r>
              <a:rPr lang="en-US" dirty="0"/>
              <a:t>Appeal to Colorado Supreme Court</a:t>
            </a:r>
          </a:p>
        </p:txBody>
      </p:sp>
      <p:sp>
        <p:nvSpPr>
          <p:cNvPr id="17" name="Arrow: Right 16" descr="flow chart connector arrow">
            <a:extLst>
              <a:ext uri="{FF2B5EF4-FFF2-40B4-BE49-F238E27FC236}">
                <a16:creationId xmlns:a16="http://schemas.microsoft.com/office/drawing/2014/main" id="{3F76C307-24EB-0856-4059-5B4EE0E25FAC}"/>
              </a:ext>
              <a:ext uri="{C183D7F6-B498-43B3-948B-1728B52AA6E4}">
                <adec:decorative xmlns:adec="http://schemas.microsoft.com/office/drawing/2017/decorative" val="0"/>
              </a:ext>
            </a:extLst>
          </p:cNvPr>
          <p:cNvSpPr/>
          <p:nvPr/>
        </p:nvSpPr>
        <p:spPr>
          <a:xfrm>
            <a:off x="9193036" y="3271203"/>
            <a:ext cx="668672" cy="209824"/>
          </a:xfrm>
          <a:prstGeom prst="rightArrow">
            <a:avLst/>
          </a:prstGeom>
          <a:solidFill>
            <a:schemeClr val="tx1">
              <a:lumMod val="40000"/>
              <a:lumOff val="60000"/>
            </a:schemeClr>
          </a:solidFill>
          <a:ln>
            <a:solidFill>
              <a:schemeClr val="tx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Placeholder 89" descr="Signature outline demonstrates that once all of the review is done, the proponents can collect signatures.">
            <a:extLst>
              <a:ext uri="{FF2B5EF4-FFF2-40B4-BE49-F238E27FC236}">
                <a16:creationId xmlns:a16="http://schemas.microsoft.com/office/drawing/2014/main" id="{291CA53C-5062-33CA-4B20-0DB4CD635749}"/>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10347831" y="3017032"/>
            <a:ext cx="621792" cy="621792"/>
          </a:xfrm>
          <a:prstGeom prst="rect">
            <a:avLst/>
          </a:prstGeom>
        </p:spPr>
      </p:pic>
      <p:sp>
        <p:nvSpPr>
          <p:cNvPr id="11" name="Flowchart: Connector 10" descr="graphic of signature representing collecting signatures on a petition ">
            <a:extLst>
              <a:ext uri="{FF2B5EF4-FFF2-40B4-BE49-F238E27FC236}">
                <a16:creationId xmlns:a16="http://schemas.microsoft.com/office/drawing/2014/main" id="{2AAC6F03-972E-604E-F457-FD474A730ABD}"/>
              </a:ext>
              <a:ext uri="{C183D7F6-B498-43B3-948B-1728B52AA6E4}">
                <adec:decorative xmlns:adec="http://schemas.microsoft.com/office/drawing/2017/decorative" val="0"/>
              </a:ext>
            </a:extLst>
          </p:cNvPr>
          <p:cNvSpPr/>
          <p:nvPr/>
        </p:nvSpPr>
        <p:spPr>
          <a:xfrm>
            <a:off x="10165746" y="2958228"/>
            <a:ext cx="985962" cy="941543"/>
          </a:xfrm>
          <a:prstGeom prst="flowChartConnector">
            <a:avLst/>
          </a:prstGeom>
          <a:noFill/>
          <a:ln w="25400">
            <a:solidFill>
              <a:schemeClr val="tx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E6DCA83-2486-18E3-A1BC-F1851DA31303}"/>
              </a:ext>
            </a:extLst>
          </p:cNvPr>
          <p:cNvSpPr txBox="1"/>
          <p:nvPr/>
        </p:nvSpPr>
        <p:spPr>
          <a:xfrm>
            <a:off x="10165746" y="4285858"/>
            <a:ext cx="1324947" cy="646331"/>
          </a:xfrm>
          <a:prstGeom prst="rect">
            <a:avLst/>
          </a:prstGeom>
          <a:noFill/>
        </p:spPr>
        <p:txBody>
          <a:bodyPr wrap="square" rtlCol="0">
            <a:spAutoFit/>
          </a:bodyPr>
          <a:lstStyle/>
          <a:p>
            <a:r>
              <a:rPr lang="en-US" dirty="0"/>
              <a:t>Collect signatures </a:t>
            </a:r>
          </a:p>
        </p:txBody>
      </p:sp>
    </p:spTree>
    <p:extLst>
      <p:ext uri="{BB962C8B-B14F-4D97-AF65-F5344CB8AC3E}">
        <p14:creationId xmlns:p14="http://schemas.microsoft.com/office/powerpoint/2010/main" val="540184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1551830"/>
            <a:ext cx="10515600" cy="910002"/>
          </a:xfrm>
        </p:spPr>
        <p:txBody>
          <a:bodyPr/>
          <a:lstStyle/>
          <a:p>
            <a:r>
              <a:rPr lang="en-US" b="1" dirty="0">
                <a:latin typeface="Segoe UI Semilight" panose="020B0402040204020203" pitchFamily="34" charset="0"/>
                <a:cs typeface="Segoe UI Semilight" panose="020B0402040204020203" pitchFamily="34" charset="0"/>
              </a:rPr>
              <a:t>Duties of the Title Board?	</a:t>
            </a:r>
          </a:p>
        </p:txBody>
      </p:sp>
      <p:sp>
        <p:nvSpPr>
          <p:cNvPr id="5" name="Content Placeholder 4"/>
          <p:cNvSpPr>
            <a:spLocks noGrp="1"/>
          </p:cNvSpPr>
          <p:nvPr>
            <p:ph sz="half" idx="1"/>
          </p:nvPr>
        </p:nvSpPr>
        <p:spPr>
          <a:xfrm>
            <a:off x="838200" y="2617365"/>
            <a:ext cx="5257800" cy="3559598"/>
          </a:xfrm>
        </p:spPr>
        <p:txBody>
          <a:bodyPr>
            <a:normAutofit fontScale="92500" lnSpcReduction="10000"/>
          </a:bodyPr>
          <a:lstStyle/>
          <a:p>
            <a:pPr>
              <a:buFont typeface="Wingdings" panose="05000000000000000000" pitchFamily="2" charset="2"/>
              <a:buChar char="ü"/>
            </a:pPr>
            <a:r>
              <a:rPr lang="en-US" sz="2400" dirty="0"/>
              <a:t> </a:t>
            </a:r>
            <a:r>
              <a:rPr lang="en-US" sz="2400" dirty="0">
                <a:latin typeface="Segoe UI Light" panose="020B0502040204020203" pitchFamily="34" charset="0"/>
                <a:cs typeface="Segoe UI Light" panose="020B0502040204020203" pitchFamily="34" charset="0"/>
              </a:rPr>
              <a:t>Determine single subject</a:t>
            </a:r>
          </a:p>
          <a:p>
            <a:pPr>
              <a:buFont typeface="Wingdings" panose="05000000000000000000" pitchFamily="2" charset="2"/>
              <a:buChar char="ü"/>
            </a:pPr>
            <a:endParaRPr lang="en-US" sz="2400" dirty="0">
              <a:latin typeface="Segoe UI Light" panose="020B0502040204020203" pitchFamily="34" charset="0"/>
              <a:cs typeface="Segoe UI Light" panose="020B0502040204020203" pitchFamily="34" charset="0"/>
            </a:endParaRPr>
          </a:p>
          <a:p>
            <a:pPr>
              <a:buFont typeface="Wingdings" panose="05000000000000000000" pitchFamily="2" charset="2"/>
              <a:buChar char="ü"/>
            </a:pPr>
            <a:r>
              <a:rPr lang="en-US" sz="2400" dirty="0">
                <a:latin typeface="Segoe UI Light" panose="020B0502040204020203" pitchFamily="34" charset="0"/>
                <a:cs typeface="Segoe UI Light" panose="020B0502040204020203" pitchFamily="34" charset="0"/>
              </a:rPr>
              <a:t> Designate and fix title</a:t>
            </a:r>
          </a:p>
          <a:p>
            <a:pPr>
              <a:buFont typeface="Wingdings" panose="05000000000000000000" pitchFamily="2" charset="2"/>
              <a:buChar char="ü"/>
            </a:pPr>
            <a:endParaRPr lang="en-US" sz="2400" dirty="0">
              <a:latin typeface="Segoe UI Light" panose="020B0502040204020203" pitchFamily="34" charset="0"/>
              <a:cs typeface="Segoe UI Light" panose="020B0502040204020203" pitchFamily="34" charset="0"/>
            </a:endParaRPr>
          </a:p>
          <a:p>
            <a:pPr>
              <a:buFont typeface="Wingdings" panose="05000000000000000000" pitchFamily="2" charset="2"/>
              <a:buChar char="ü"/>
            </a:pPr>
            <a:r>
              <a:rPr lang="en-US" sz="2400" dirty="0">
                <a:latin typeface="Segoe UI Light" panose="020B0502040204020203" pitchFamily="34" charset="0"/>
                <a:cs typeface="Segoe UI Light" panose="020B0502040204020203" pitchFamily="34" charset="0"/>
              </a:rPr>
              <a:t> Consider public confusion cause by misleading or unclear title for which YES or NO vote would be unclear</a:t>
            </a:r>
          </a:p>
          <a:p>
            <a:pPr marL="0" indent="0">
              <a:buNone/>
            </a:pPr>
            <a:endParaRPr lang="en-US" sz="2400" dirty="0">
              <a:latin typeface="Segoe UI Light" panose="020B0502040204020203" pitchFamily="34" charset="0"/>
              <a:cs typeface="Segoe UI Light" panose="020B0502040204020203" pitchFamily="34" charset="0"/>
            </a:endParaRPr>
          </a:p>
          <a:p>
            <a:pPr>
              <a:buFont typeface="Wingdings" panose="05000000000000000000" pitchFamily="2" charset="2"/>
              <a:buChar char="ü"/>
            </a:pPr>
            <a:r>
              <a:rPr lang="en-US" sz="2400" dirty="0">
                <a:latin typeface="Segoe UI Light" panose="020B0502040204020203" pitchFamily="34" charset="0"/>
                <a:cs typeface="Segoe UI Light" panose="020B0502040204020203" pitchFamily="34" charset="0"/>
              </a:rPr>
              <a:t>Intent, effect on current law, change in status quo</a:t>
            </a:r>
          </a:p>
        </p:txBody>
      </p:sp>
      <p:sp>
        <p:nvSpPr>
          <p:cNvPr id="6" name="Content Placeholder 5"/>
          <p:cNvSpPr>
            <a:spLocks noGrp="1"/>
          </p:cNvSpPr>
          <p:nvPr>
            <p:ph sz="half" idx="2"/>
          </p:nvPr>
        </p:nvSpPr>
        <p:spPr/>
        <p:txBody>
          <a:bodyPr>
            <a:normAutofit fontScale="92500" lnSpcReduction="10000"/>
          </a:bodyPr>
          <a:lstStyle/>
          <a:p>
            <a:pPr>
              <a:buClr>
                <a:schemeClr val="tx2"/>
              </a:buClr>
              <a:buFont typeface="Arial Narrow" panose="020B0606020202030204" pitchFamily="34" charset="0"/>
              <a:buChar char="X"/>
            </a:pPr>
            <a:r>
              <a:rPr lang="en-US" dirty="0">
                <a:solidFill>
                  <a:srgbClr val="C00000"/>
                </a:solidFill>
                <a:latin typeface="Segoe UI Light" panose="020B0502040204020203" pitchFamily="34" charset="0"/>
                <a:cs typeface="Segoe UI Light" panose="020B0502040204020203" pitchFamily="34" charset="0"/>
              </a:rPr>
              <a:t> </a:t>
            </a:r>
            <a:r>
              <a:rPr lang="en-US" sz="2400" dirty="0">
                <a:solidFill>
                  <a:srgbClr val="C00000"/>
                </a:solidFill>
                <a:latin typeface="Segoe UI Light" panose="020B0502040204020203" pitchFamily="34" charset="0"/>
                <a:cs typeface="Segoe UI Light" panose="020B0502040204020203" pitchFamily="34" charset="0"/>
              </a:rPr>
              <a:t>Debate or create policy ideas</a:t>
            </a:r>
          </a:p>
          <a:p>
            <a:pPr marL="0" indent="0">
              <a:buClr>
                <a:schemeClr val="tx2"/>
              </a:buClr>
              <a:buNone/>
            </a:pPr>
            <a:endParaRPr lang="en-US" sz="2400" dirty="0">
              <a:solidFill>
                <a:srgbClr val="C00000"/>
              </a:solidFill>
              <a:latin typeface="Segoe UI Light" panose="020B0502040204020203" pitchFamily="34" charset="0"/>
              <a:cs typeface="Segoe UI Light" panose="020B0502040204020203" pitchFamily="34" charset="0"/>
            </a:endParaRPr>
          </a:p>
          <a:p>
            <a:pPr>
              <a:buClr>
                <a:schemeClr val="tx2"/>
              </a:buClr>
              <a:buFont typeface="Arial Narrow" panose="020B0606020202030204" pitchFamily="34" charset="0"/>
              <a:buChar char="X"/>
            </a:pPr>
            <a:r>
              <a:rPr lang="en-US" sz="2400" dirty="0">
                <a:solidFill>
                  <a:srgbClr val="C00000"/>
                </a:solidFill>
                <a:latin typeface="Segoe UI Light" panose="020B0502040204020203" pitchFamily="34" charset="0"/>
                <a:cs typeface="Segoe UI Light" panose="020B0502040204020203" pitchFamily="34" charset="0"/>
              </a:rPr>
              <a:t> Analysis and deep dive into why the proponents are advancing a measure.</a:t>
            </a:r>
          </a:p>
          <a:p>
            <a:pPr>
              <a:buClr>
                <a:schemeClr val="tx2"/>
              </a:buClr>
              <a:buFont typeface="Arial Narrow" panose="020B0606020202030204" pitchFamily="34" charset="0"/>
              <a:buChar char="X"/>
            </a:pPr>
            <a:endParaRPr lang="en-US" sz="2400" dirty="0">
              <a:solidFill>
                <a:srgbClr val="C00000"/>
              </a:solidFill>
              <a:latin typeface="Segoe UI Light" panose="020B0502040204020203" pitchFamily="34" charset="0"/>
              <a:cs typeface="Segoe UI Light" panose="020B0502040204020203" pitchFamily="34" charset="0"/>
            </a:endParaRPr>
          </a:p>
          <a:p>
            <a:pPr>
              <a:buClr>
                <a:schemeClr val="tx2"/>
              </a:buClr>
              <a:buFont typeface="Arial Narrow" panose="020B0606020202030204" pitchFamily="34" charset="0"/>
              <a:buChar char="X"/>
            </a:pPr>
            <a:r>
              <a:rPr lang="en-US" sz="2400" dirty="0">
                <a:solidFill>
                  <a:srgbClr val="C00000"/>
                </a:solidFill>
                <a:latin typeface="Segoe UI Light" panose="020B0502040204020203" pitchFamily="34" charset="0"/>
                <a:cs typeface="Segoe UI Light" panose="020B0502040204020203" pitchFamily="34" charset="0"/>
              </a:rPr>
              <a:t> Do not edit or work on the substance of the initiative. </a:t>
            </a:r>
          </a:p>
        </p:txBody>
      </p:sp>
    </p:spTree>
    <p:extLst>
      <p:ext uri="{BB962C8B-B14F-4D97-AF65-F5344CB8AC3E}">
        <p14:creationId xmlns:p14="http://schemas.microsoft.com/office/powerpoint/2010/main" val="3116249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BBB36-DE21-99C7-E247-36ED309D9854}"/>
              </a:ext>
            </a:extLst>
          </p:cNvPr>
          <p:cNvSpPr>
            <a:spLocks noGrp="1"/>
          </p:cNvSpPr>
          <p:nvPr>
            <p:ph type="title"/>
          </p:nvPr>
        </p:nvSpPr>
        <p:spPr/>
        <p:txBody>
          <a:bodyPr/>
          <a:lstStyle/>
          <a:p>
            <a:r>
              <a:rPr lang="en-US" b="1" dirty="0">
                <a:latin typeface="Segoe UI Light" panose="020B0502040204020203" pitchFamily="34" charset="0"/>
                <a:cs typeface="Segoe UI Light" panose="020B0502040204020203" pitchFamily="34" charset="0"/>
              </a:rPr>
              <a:t>Legal Authority </a:t>
            </a:r>
          </a:p>
        </p:txBody>
      </p:sp>
      <p:sp>
        <p:nvSpPr>
          <p:cNvPr id="3" name="Content Placeholder 2">
            <a:extLst>
              <a:ext uri="{FF2B5EF4-FFF2-40B4-BE49-F238E27FC236}">
                <a16:creationId xmlns:a16="http://schemas.microsoft.com/office/drawing/2014/main" id="{B4401EDC-7A79-93D9-6C8F-582D0E1052DC}"/>
              </a:ext>
            </a:extLst>
          </p:cNvPr>
          <p:cNvSpPr>
            <a:spLocks noGrp="1"/>
          </p:cNvSpPr>
          <p:nvPr>
            <p:ph idx="1"/>
          </p:nvPr>
        </p:nvSpPr>
        <p:spPr/>
        <p:txBody>
          <a:bodyPr>
            <a:normAutofit/>
          </a:bodyPr>
          <a:lstStyle/>
          <a:p>
            <a:pPr marL="342900" indent="-342900" algn="l">
              <a:lnSpc>
                <a:spcPct val="150000"/>
              </a:lnSpc>
              <a:buClr>
                <a:schemeClr val="accent6"/>
              </a:buClr>
              <a:buFont typeface="Courier New" panose="02070309020205020404" pitchFamily="49" charset="0"/>
              <a:buChar char="o"/>
            </a:pPr>
            <a:r>
              <a:rPr lang="en-US" dirty="0">
                <a:latin typeface="Segoe UI Light" panose="020B0502040204020203" pitchFamily="34" charset="0"/>
                <a:cs typeface="Segoe UI Light" panose="020B0502040204020203" pitchFamily="34" charset="0"/>
              </a:rPr>
              <a:t>Colorado Constitution</a:t>
            </a:r>
          </a:p>
          <a:p>
            <a:pPr marL="342900" indent="-342900" algn="l">
              <a:lnSpc>
                <a:spcPct val="150000"/>
              </a:lnSpc>
              <a:buClr>
                <a:schemeClr val="accent6"/>
              </a:buClr>
              <a:buFont typeface="Courier New" panose="02070309020205020404" pitchFamily="49" charset="0"/>
              <a:buChar char="o"/>
            </a:pPr>
            <a:r>
              <a:rPr lang="en-US" dirty="0">
                <a:latin typeface="Segoe UI Light" panose="020B0502040204020203" pitchFamily="34" charset="0"/>
                <a:cs typeface="Segoe UI Light" panose="020B0502040204020203" pitchFamily="34" charset="0"/>
              </a:rPr>
              <a:t>Title 1, Article 40 of the Colorado Revised Statutes</a:t>
            </a:r>
          </a:p>
          <a:p>
            <a:pPr marL="342900" indent="-342900" algn="l">
              <a:lnSpc>
                <a:spcPct val="150000"/>
              </a:lnSpc>
              <a:buClr>
                <a:schemeClr val="accent6"/>
              </a:buClr>
              <a:buFont typeface="Courier New" panose="02070309020205020404" pitchFamily="49" charset="0"/>
              <a:buChar char="o"/>
            </a:pPr>
            <a:r>
              <a:rPr lang="en-US" dirty="0">
                <a:latin typeface="Segoe UI Light" panose="020B0502040204020203" pitchFamily="34" charset="0"/>
                <a:cs typeface="Segoe UI Light" panose="020B0502040204020203" pitchFamily="34" charset="0"/>
              </a:rPr>
              <a:t>Open meetings law </a:t>
            </a:r>
          </a:p>
          <a:p>
            <a:pPr marL="342900" indent="-342900" algn="l">
              <a:lnSpc>
                <a:spcPct val="150000"/>
              </a:lnSpc>
              <a:buClr>
                <a:schemeClr val="accent6"/>
              </a:buClr>
              <a:buFont typeface="Courier New" panose="02070309020205020404" pitchFamily="49" charset="0"/>
              <a:buChar char="o"/>
            </a:pPr>
            <a:r>
              <a:rPr lang="en-US" dirty="0">
                <a:latin typeface="Segoe UI Light" panose="020B0502040204020203" pitchFamily="34" charset="0"/>
                <a:cs typeface="Segoe UI Light" panose="020B0502040204020203" pitchFamily="34" charset="0"/>
              </a:rPr>
              <a:t>Title Board Policies and Procedures</a:t>
            </a:r>
          </a:p>
        </p:txBody>
      </p:sp>
    </p:spTree>
    <p:extLst>
      <p:ext uri="{BB962C8B-B14F-4D97-AF65-F5344CB8AC3E}">
        <p14:creationId xmlns:p14="http://schemas.microsoft.com/office/powerpoint/2010/main" val="28093795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BAFF9-DA87-85E0-1792-427F88DD0938}"/>
              </a:ext>
            </a:extLst>
          </p:cNvPr>
          <p:cNvSpPr>
            <a:spLocks noGrp="1"/>
          </p:cNvSpPr>
          <p:nvPr>
            <p:ph type="title"/>
          </p:nvPr>
        </p:nvSpPr>
        <p:spPr/>
        <p:txBody>
          <a:bodyPr/>
          <a:lstStyle/>
          <a:p>
            <a:r>
              <a:rPr lang="en-US" dirty="0"/>
              <a:t>Steps in the Title Setting Process </a:t>
            </a:r>
          </a:p>
        </p:txBody>
      </p:sp>
      <p:sp>
        <p:nvSpPr>
          <p:cNvPr id="3" name="Content Placeholder 2">
            <a:extLst>
              <a:ext uri="{FF2B5EF4-FFF2-40B4-BE49-F238E27FC236}">
                <a16:creationId xmlns:a16="http://schemas.microsoft.com/office/drawing/2014/main" id="{557AF4CA-93A0-6330-2A37-05904A8F07F8}"/>
              </a:ext>
            </a:extLst>
          </p:cNvPr>
          <p:cNvSpPr>
            <a:spLocks noGrp="1"/>
          </p:cNvSpPr>
          <p:nvPr>
            <p:ph sz="half" idx="1"/>
          </p:nvPr>
        </p:nvSpPr>
        <p:spPr>
          <a:xfrm>
            <a:off x="838200" y="2617365"/>
            <a:ext cx="3200400" cy="3559598"/>
          </a:xfrm>
          <a:ln w="12700">
            <a:solidFill>
              <a:schemeClr val="tx1">
                <a:lumMod val="20000"/>
                <a:lumOff val="80000"/>
              </a:schemeClr>
            </a:solidFill>
          </a:ln>
        </p:spPr>
        <p:txBody>
          <a:bodyPr/>
          <a:lstStyle/>
          <a:p>
            <a:r>
              <a:rPr lang="en-US" sz="2400" b="1" cap="small" dirty="0">
                <a:latin typeface="Segoe UI Light" panose="020B0502040204020203" pitchFamily="34" charset="0"/>
                <a:cs typeface="Segoe UI Light" panose="020B0502040204020203" pitchFamily="34" charset="0"/>
              </a:rPr>
              <a:t>Initial Hearing</a:t>
            </a:r>
          </a:p>
          <a:p>
            <a:pPr lvl="1"/>
            <a:r>
              <a:rPr lang="en-US" dirty="0">
                <a:latin typeface="Segoe UI Light" panose="020B0502040204020203" pitchFamily="34" charset="0"/>
                <a:cs typeface="Segoe UI Light" panose="020B0502040204020203" pitchFamily="34" charset="0"/>
              </a:rPr>
              <a:t>Proper Submission</a:t>
            </a:r>
          </a:p>
          <a:p>
            <a:pPr lvl="1"/>
            <a:r>
              <a:rPr lang="en-US" dirty="0">
                <a:latin typeface="Segoe UI Light" panose="020B0502040204020203" pitchFamily="34" charset="0"/>
                <a:cs typeface="Segoe UI Light" panose="020B0502040204020203" pitchFamily="34" charset="0"/>
              </a:rPr>
              <a:t>Single Subject</a:t>
            </a:r>
          </a:p>
          <a:p>
            <a:pPr lvl="1"/>
            <a:r>
              <a:rPr lang="en-US" dirty="0">
                <a:latin typeface="Segoe UI Light" panose="020B0502040204020203" pitchFamily="34" charset="0"/>
                <a:cs typeface="Segoe UI Light" panose="020B0502040204020203" pitchFamily="34" charset="0"/>
              </a:rPr>
              <a:t>Set a title</a:t>
            </a:r>
          </a:p>
          <a:p>
            <a:endParaRPr lang="en-US" dirty="0"/>
          </a:p>
        </p:txBody>
      </p:sp>
      <p:sp>
        <p:nvSpPr>
          <p:cNvPr id="4" name="Content Placeholder 3">
            <a:extLst>
              <a:ext uri="{FF2B5EF4-FFF2-40B4-BE49-F238E27FC236}">
                <a16:creationId xmlns:a16="http://schemas.microsoft.com/office/drawing/2014/main" id="{D9A8CC9B-C42D-BB39-8E5A-7D80F9B071F4}"/>
              </a:ext>
            </a:extLst>
          </p:cNvPr>
          <p:cNvSpPr>
            <a:spLocks noGrp="1"/>
          </p:cNvSpPr>
          <p:nvPr>
            <p:ph sz="half" idx="2"/>
          </p:nvPr>
        </p:nvSpPr>
        <p:spPr>
          <a:xfrm>
            <a:off x="4585781" y="2640224"/>
            <a:ext cx="3200400" cy="3559598"/>
          </a:xfrm>
          <a:ln w="12700">
            <a:solidFill>
              <a:schemeClr val="tx1">
                <a:lumMod val="60000"/>
                <a:lumOff val="40000"/>
              </a:schemeClr>
            </a:solidFill>
          </a:ln>
        </p:spPr>
        <p:txBody>
          <a:bodyPr/>
          <a:lstStyle/>
          <a:p>
            <a:r>
              <a:rPr lang="en-US" sz="2400" b="1" cap="small" dirty="0">
                <a:latin typeface="Segoe UI Light" panose="020B0502040204020203" pitchFamily="34" charset="0"/>
                <a:cs typeface="Segoe UI Light" panose="020B0502040204020203" pitchFamily="34" charset="0"/>
              </a:rPr>
              <a:t>Rehearing</a:t>
            </a:r>
            <a:r>
              <a:rPr lang="en-US" b="1" dirty="0">
                <a:latin typeface="Segoe UI Light" panose="020B0502040204020203" pitchFamily="34" charset="0"/>
                <a:cs typeface="Segoe UI Light" panose="020B0502040204020203" pitchFamily="34" charset="0"/>
              </a:rPr>
              <a:t> </a:t>
            </a:r>
          </a:p>
          <a:p>
            <a:pPr lvl="1"/>
            <a:r>
              <a:rPr lang="en-US" dirty="0">
                <a:latin typeface="Segoe UI Light" panose="020B0502040204020203" pitchFamily="34" charset="0"/>
                <a:cs typeface="Segoe UI Light" panose="020B0502040204020203" pitchFamily="34" charset="0"/>
              </a:rPr>
              <a:t>Single subject</a:t>
            </a:r>
          </a:p>
          <a:p>
            <a:pPr lvl="1"/>
            <a:r>
              <a:rPr lang="en-US" dirty="0">
                <a:latin typeface="Segoe UI Light" panose="020B0502040204020203" pitchFamily="34" charset="0"/>
                <a:cs typeface="Segoe UI Light" panose="020B0502040204020203" pitchFamily="34" charset="0"/>
              </a:rPr>
              <a:t>Clear Title </a:t>
            </a:r>
          </a:p>
          <a:p>
            <a:pPr lvl="1"/>
            <a:r>
              <a:rPr lang="en-US" dirty="0">
                <a:latin typeface="Segoe UI Light" panose="020B0502040204020203" pitchFamily="34" charset="0"/>
                <a:cs typeface="Segoe UI Light" panose="020B0502040204020203" pitchFamily="34" charset="0"/>
              </a:rPr>
              <a:t>Fiscal summary</a:t>
            </a:r>
          </a:p>
          <a:p>
            <a:pPr marL="457200" lvl="1" indent="0">
              <a:buNone/>
            </a:pPr>
            <a:endParaRPr lang="en-US" dirty="0">
              <a:latin typeface="Segoe UI Light" panose="020B0502040204020203" pitchFamily="34" charset="0"/>
              <a:cs typeface="Segoe UI Light" panose="020B0502040204020203" pitchFamily="34" charset="0"/>
            </a:endParaRPr>
          </a:p>
          <a:p>
            <a:endParaRPr lang="en-US" dirty="0"/>
          </a:p>
        </p:txBody>
      </p:sp>
      <p:sp>
        <p:nvSpPr>
          <p:cNvPr id="5" name="Content Placeholder 3">
            <a:extLst>
              <a:ext uri="{FF2B5EF4-FFF2-40B4-BE49-F238E27FC236}">
                <a16:creationId xmlns:a16="http://schemas.microsoft.com/office/drawing/2014/main" id="{50F57445-D591-C135-C43F-78CD20D98D9F}"/>
              </a:ext>
            </a:extLst>
          </p:cNvPr>
          <p:cNvSpPr txBox="1">
            <a:spLocks/>
          </p:cNvSpPr>
          <p:nvPr/>
        </p:nvSpPr>
        <p:spPr>
          <a:xfrm>
            <a:off x="8333362" y="2631212"/>
            <a:ext cx="3200400" cy="3559598"/>
          </a:xfrm>
          <a:prstGeom prst="rect">
            <a:avLst/>
          </a:prstGeom>
          <a:ln w="12700">
            <a:solidFill>
              <a:schemeClr val="tx1">
                <a:lumMod val="75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cap="small" dirty="0">
                <a:latin typeface="Segoe UI Light" panose="020B0502040204020203" pitchFamily="34" charset="0"/>
                <a:cs typeface="Segoe UI Light" panose="020B0502040204020203" pitchFamily="34" charset="0"/>
              </a:rPr>
              <a:t>Appeal to the Colorado Supreme Court</a:t>
            </a:r>
          </a:p>
          <a:p>
            <a:endParaRPr lang="en-US" dirty="0"/>
          </a:p>
        </p:txBody>
      </p:sp>
    </p:spTree>
    <p:extLst>
      <p:ext uri="{BB962C8B-B14F-4D97-AF65-F5344CB8AC3E}">
        <p14:creationId xmlns:p14="http://schemas.microsoft.com/office/powerpoint/2010/main" val="637703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2ED7C-25B8-A16E-DB63-5C207FEFB98D}"/>
              </a:ext>
            </a:extLst>
          </p:cNvPr>
          <p:cNvSpPr>
            <a:spLocks noGrp="1"/>
          </p:cNvSpPr>
          <p:nvPr>
            <p:ph type="title"/>
          </p:nvPr>
        </p:nvSpPr>
        <p:spPr/>
        <p:txBody>
          <a:bodyPr/>
          <a:lstStyle/>
          <a:p>
            <a:r>
              <a:rPr lang="en-US" b="1" dirty="0">
                <a:latin typeface="Segoe UI Light" panose="020B0502040204020203" pitchFamily="34" charset="0"/>
                <a:cs typeface="Segoe UI Light" panose="020B0502040204020203" pitchFamily="34" charset="0"/>
              </a:rPr>
              <a:t>Initial Hearing </a:t>
            </a:r>
          </a:p>
        </p:txBody>
      </p:sp>
      <p:sp>
        <p:nvSpPr>
          <p:cNvPr id="3" name="Content Placeholder 2">
            <a:extLst>
              <a:ext uri="{FF2B5EF4-FFF2-40B4-BE49-F238E27FC236}">
                <a16:creationId xmlns:a16="http://schemas.microsoft.com/office/drawing/2014/main" id="{E0F1601D-BC4B-9152-966D-83140ECC51DC}"/>
              </a:ext>
            </a:extLst>
          </p:cNvPr>
          <p:cNvSpPr>
            <a:spLocks noGrp="1"/>
          </p:cNvSpPr>
          <p:nvPr>
            <p:ph idx="1"/>
          </p:nvPr>
        </p:nvSpPr>
        <p:spPr/>
        <p:txBody>
          <a:bodyPr/>
          <a:lstStyle/>
          <a:p>
            <a:r>
              <a:rPr lang="en-US" sz="2000" b="1" dirty="0">
                <a:latin typeface="Segoe UI Light" panose="020B0502040204020203" pitchFamily="34" charset="0"/>
                <a:cs typeface="Segoe UI Light" panose="020B0502040204020203" pitchFamily="34" charset="0"/>
              </a:rPr>
              <a:t>Filing or procedural discrepancies</a:t>
            </a:r>
          </a:p>
          <a:p>
            <a:pPr lvl="1"/>
            <a:r>
              <a:rPr lang="en-US" sz="1800" dirty="0">
                <a:latin typeface="Segoe UI Light" panose="020B0502040204020203" pitchFamily="34" charset="0"/>
                <a:cs typeface="Segoe UI Light" panose="020B0502040204020203" pitchFamily="34" charset="0"/>
              </a:rPr>
              <a:t>Filed all proper materials</a:t>
            </a:r>
          </a:p>
          <a:p>
            <a:pPr lvl="1"/>
            <a:r>
              <a:rPr lang="en-US" sz="1800" dirty="0">
                <a:latin typeface="Segoe UI Light" panose="020B0502040204020203" pitchFamily="34" charset="0"/>
                <a:cs typeface="Segoe UI Light" panose="020B0502040204020203" pitchFamily="34" charset="0"/>
              </a:rPr>
              <a:t>Designated representatives present</a:t>
            </a:r>
          </a:p>
          <a:p>
            <a:pPr lvl="1"/>
            <a:endParaRPr lang="en-US" sz="1800" dirty="0">
              <a:latin typeface="Segoe UI Light" panose="020B0502040204020203" pitchFamily="34" charset="0"/>
              <a:cs typeface="Segoe UI Light" panose="020B0502040204020203" pitchFamily="34" charset="0"/>
            </a:endParaRPr>
          </a:p>
          <a:p>
            <a:r>
              <a:rPr lang="en-US" sz="2000" b="1" dirty="0">
                <a:latin typeface="Segoe UI Light" panose="020B0502040204020203" pitchFamily="34" charset="0"/>
                <a:cs typeface="Segoe UI Light" panose="020B0502040204020203" pitchFamily="34" charset="0"/>
              </a:rPr>
              <a:t>Single subject determination</a:t>
            </a:r>
          </a:p>
          <a:p>
            <a:pPr lvl="1"/>
            <a:r>
              <a:rPr lang="en-US" sz="1800" dirty="0">
                <a:latin typeface="Segoe UI Light" panose="020B0502040204020203" pitchFamily="34" charset="0"/>
                <a:cs typeface="Segoe UI Light" panose="020B0502040204020203" pitchFamily="34" charset="0"/>
              </a:rPr>
              <a:t>Constitutional and statutory requirement</a:t>
            </a:r>
          </a:p>
          <a:p>
            <a:pPr lvl="1"/>
            <a:endParaRPr lang="en-US" sz="1800" dirty="0">
              <a:latin typeface="Segoe UI Light" panose="020B0502040204020203" pitchFamily="34" charset="0"/>
              <a:cs typeface="Segoe UI Light" panose="020B0502040204020203" pitchFamily="34" charset="0"/>
            </a:endParaRPr>
          </a:p>
          <a:p>
            <a:r>
              <a:rPr lang="en-US" sz="2000" b="1" dirty="0">
                <a:latin typeface="Segoe UI Light" panose="020B0502040204020203" pitchFamily="34" charset="0"/>
                <a:cs typeface="Segoe UI Light" panose="020B0502040204020203" pitchFamily="34" charset="0"/>
              </a:rPr>
              <a:t>Set title</a:t>
            </a:r>
          </a:p>
          <a:p>
            <a:pPr lvl="1"/>
            <a:r>
              <a:rPr lang="en-US" sz="1800" dirty="0">
                <a:latin typeface="Segoe UI Light" panose="020B0502040204020203" pitchFamily="34" charset="0"/>
                <a:cs typeface="Segoe UI Light" panose="020B0502040204020203" pitchFamily="34" charset="0"/>
              </a:rPr>
              <a:t>Use OLLS draft</a:t>
            </a:r>
          </a:p>
          <a:p>
            <a:pPr lvl="1"/>
            <a:endParaRPr lang="en-US" dirty="0"/>
          </a:p>
        </p:txBody>
      </p:sp>
      <p:sp>
        <p:nvSpPr>
          <p:cNvPr id="4" name="Oval 3" descr="text box with language: ">
            <a:extLst>
              <a:ext uri="{FF2B5EF4-FFF2-40B4-BE49-F238E27FC236}">
                <a16:creationId xmlns:a16="http://schemas.microsoft.com/office/drawing/2014/main" id="{9B6A1C08-E79B-A1F2-F1D4-F5DB31A5A49B}"/>
              </a:ext>
            </a:extLst>
          </p:cNvPr>
          <p:cNvSpPr/>
          <p:nvPr/>
        </p:nvSpPr>
        <p:spPr>
          <a:xfrm>
            <a:off x="8229600" y="2101174"/>
            <a:ext cx="2616740" cy="1872575"/>
          </a:xfrm>
          <a:prstGeom prst="ellipse">
            <a:avLst/>
          </a:prstGeom>
          <a:noFill/>
          <a:ln>
            <a:solidFill>
              <a:schemeClr val="tx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8E77EC2-C70E-E90E-643C-7CBA72B9696A}"/>
              </a:ext>
            </a:extLst>
          </p:cNvPr>
          <p:cNvSpPr txBox="1"/>
          <p:nvPr/>
        </p:nvSpPr>
        <p:spPr>
          <a:xfrm>
            <a:off x="8229600" y="2310319"/>
            <a:ext cx="2650787" cy="1477328"/>
          </a:xfrm>
          <a:prstGeom prst="rect">
            <a:avLst/>
          </a:prstGeom>
          <a:noFill/>
        </p:spPr>
        <p:txBody>
          <a:bodyPr wrap="square" rtlCol="0">
            <a:spAutoFit/>
          </a:bodyPr>
          <a:lstStyle/>
          <a:p>
            <a:pPr lvl="1"/>
            <a:r>
              <a:rPr lang="en-US" sz="1800" b="1" dirty="0">
                <a:latin typeface="Segoe UI Light" panose="020B0502040204020203" pitchFamily="34" charset="0"/>
                <a:cs typeface="Segoe UI Light" panose="020B0502040204020203" pitchFamily="34" charset="0"/>
              </a:rPr>
              <a:t>Policy: </a:t>
            </a:r>
            <a:r>
              <a:rPr lang="en-US" sz="1800" dirty="0">
                <a:latin typeface="Segoe UI Light" panose="020B0502040204020203" pitchFamily="34" charset="0"/>
                <a:cs typeface="Segoe UI Light" panose="020B0502040204020203" pitchFamily="34" charset="0"/>
              </a:rPr>
              <a:t>Provide public notice that a proposal on the topic is under consideration</a:t>
            </a:r>
          </a:p>
        </p:txBody>
      </p:sp>
    </p:spTree>
    <p:extLst>
      <p:ext uri="{BB962C8B-B14F-4D97-AF65-F5344CB8AC3E}">
        <p14:creationId xmlns:p14="http://schemas.microsoft.com/office/powerpoint/2010/main" val="32252704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BBB36-DE21-99C7-E247-36ED309D9854}"/>
              </a:ext>
            </a:extLst>
          </p:cNvPr>
          <p:cNvSpPr>
            <a:spLocks noGrp="1"/>
          </p:cNvSpPr>
          <p:nvPr>
            <p:ph type="title"/>
          </p:nvPr>
        </p:nvSpPr>
        <p:spPr/>
        <p:txBody>
          <a:bodyPr/>
          <a:lstStyle/>
          <a:p>
            <a:r>
              <a:rPr lang="en-US" b="1" dirty="0">
                <a:latin typeface="Segoe UI Light" panose="020B0502040204020203" pitchFamily="34" charset="0"/>
                <a:cs typeface="Segoe UI Light" panose="020B0502040204020203" pitchFamily="34" charset="0"/>
              </a:rPr>
              <a:t>Submission to Title Board</a:t>
            </a:r>
          </a:p>
        </p:txBody>
      </p:sp>
      <p:sp>
        <p:nvSpPr>
          <p:cNvPr id="3" name="Content Placeholder 2">
            <a:extLst>
              <a:ext uri="{FF2B5EF4-FFF2-40B4-BE49-F238E27FC236}">
                <a16:creationId xmlns:a16="http://schemas.microsoft.com/office/drawing/2014/main" id="{B4401EDC-7A79-93D9-6C8F-582D0E1052DC}"/>
              </a:ext>
            </a:extLst>
          </p:cNvPr>
          <p:cNvSpPr>
            <a:spLocks noGrp="1"/>
          </p:cNvSpPr>
          <p:nvPr>
            <p:ph idx="1"/>
          </p:nvPr>
        </p:nvSpPr>
        <p:spPr>
          <a:xfrm>
            <a:off x="588523" y="2480554"/>
            <a:ext cx="10765277" cy="4088026"/>
          </a:xfrm>
        </p:spPr>
        <p:txBody>
          <a:bodyPr>
            <a:normAutofit/>
          </a:bodyPr>
          <a:lstStyle/>
          <a:p>
            <a:pPr marL="342900" indent="-342900">
              <a:buClr>
                <a:schemeClr val="accent6"/>
              </a:buClr>
            </a:pPr>
            <a:r>
              <a:rPr lang="en-US" b="1" dirty="0">
                <a:latin typeface="Segoe UI Light" panose="020B0502040204020203" pitchFamily="34" charset="0"/>
                <a:cs typeface="Segoe UI Light" panose="020B0502040204020203" pitchFamily="34" charset="0"/>
              </a:rPr>
              <a:t>What</a:t>
            </a:r>
          </a:p>
          <a:p>
            <a:pPr marL="681228" lvl="1" indent="-342900">
              <a:lnSpc>
                <a:spcPct val="100000"/>
              </a:lnSpc>
            </a:pPr>
            <a:r>
              <a:rPr lang="en-US" dirty="0">
                <a:latin typeface="Segoe UI Light" panose="020B0502040204020203" pitchFamily="34" charset="0"/>
                <a:cs typeface="Segoe UI Light" panose="020B0502040204020203" pitchFamily="34" charset="0"/>
              </a:rPr>
              <a:t>Initial Draft</a:t>
            </a:r>
          </a:p>
          <a:p>
            <a:pPr marL="681228" lvl="1" indent="-342900">
              <a:lnSpc>
                <a:spcPct val="100000"/>
              </a:lnSpc>
            </a:pPr>
            <a:r>
              <a:rPr lang="en-US" dirty="0">
                <a:latin typeface="Segoe UI Light" panose="020B0502040204020203" pitchFamily="34" charset="0"/>
                <a:cs typeface="Segoe UI Light" panose="020B0502040204020203" pitchFamily="34" charset="0"/>
              </a:rPr>
              <a:t>Amended – tracked changes made </a:t>
            </a:r>
            <a:r>
              <a:rPr lang="en-US" i="1" dirty="0">
                <a:latin typeface="Segoe UI Light" panose="020B0502040204020203" pitchFamily="34" charset="0"/>
                <a:cs typeface="Segoe UI Light" panose="020B0502040204020203" pitchFamily="34" charset="0"/>
              </a:rPr>
              <a:t>after</a:t>
            </a:r>
            <a:r>
              <a:rPr lang="en-US" dirty="0">
                <a:latin typeface="Segoe UI Light" panose="020B0502040204020203" pitchFamily="34" charset="0"/>
                <a:cs typeface="Segoe UI Light" panose="020B0502040204020203" pitchFamily="34" charset="0"/>
              </a:rPr>
              <a:t> Review &amp; Comment hearing</a:t>
            </a:r>
          </a:p>
          <a:p>
            <a:pPr marL="681228" lvl="1" indent="-342900">
              <a:lnSpc>
                <a:spcPct val="100000"/>
              </a:lnSpc>
            </a:pPr>
            <a:r>
              <a:rPr lang="en-US" dirty="0">
                <a:latin typeface="Segoe UI Light" panose="020B0502040204020203" pitchFamily="34" charset="0"/>
                <a:cs typeface="Segoe UI Light" panose="020B0502040204020203" pitchFamily="34" charset="0"/>
              </a:rPr>
              <a:t>Final draft</a:t>
            </a:r>
          </a:p>
          <a:p>
            <a:pPr marL="342900" indent="-342900"/>
            <a:r>
              <a:rPr lang="en-US" b="1" dirty="0">
                <a:latin typeface="Segoe UI Light" panose="020B0502040204020203" pitchFamily="34" charset="0"/>
                <a:cs typeface="Segoe UI Light" panose="020B0502040204020203" pitchFamily="34" charset="0"/>
              </a:rPr>
              <a:t>When</a:t>
            </a:r>
          </a:p>
          <a:p>
            <a:pPr lvl="1"/>
            <a:r>
              <a:rPr lang="en-US" dirty="0">
                <a:latin typeface="Segoe UI Light" panose="020B0502040204020203" pitchFamily="34" charset="0"/>
                <a:cs typeface="Segoe UI Light" panose="020B0502040204020203" pitchFamily="34" charset="0"/>
              </a:rPr>
              <a:t>Strict filing requirements – Friday by 3 pm, 12 days before title board</a:t>
            </a:r>
          </a:p>
          <a:p>
            <a:r>
              <a:rPr lang="en-US" b="1" dirty="0">
                <a:latin typeface="Segoe UI Light" panose="020B0502040204020203" pitchFamily="34" charset="0"/>
                <a:cs typeface="Segoe UI Light" panose="020B0502040204020203" pitchFamily="34" charset="0"/>
              </a:rPr>
              <a:t>Who</a:t>
            </a:r>
          </a:p>
          <a:p>
            <a:pPr lvl="1"/>
            <a:r>
              <a:rPr lang="en-US" dirty="0">
                <a:latin typeface="Segoe UI Light" panose="020B0502040204020203" pitchFamily="34" charset="0"/>
                <a:cs typeface="Segoe UI Light" panose="020B0502040204020203" pitchFamily="34" charset="0"/>
              </a:rPr>
              <a:t>Designated representatives must attend all hearings</a:t>
            </a:r>
          </a:p>
          <a:p>
            <a:pPr lvl="1"/>
            <a:r>
              <a:rPr lang="en-US" dirty="0">
                <a:latin typeface="Segoe UI Light" panose="020B0502040204020203" pitchFamily="34" charset="0"/>
                <a:cs typeface="Segoe UI Light" panose="020B0502040204020203" pitchFamily="34" charset="0"/>
              </a:rPr>
              <a:t>Public may attend and make comments</a:t>
            </a:r>
          </a:p>
        </p:txBody>
      </p:sp>
    </p:spTree>
    <p:extLst>
      <p:ext uri="{BB962C8B-B14F-4D97-AF65-F5344CB8AC3E}">
        <p14:creationId xmlns:p14="http://schemas.microsoft.com/office/powerpoint/2010/main" val="3599588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3931" y="1804948"/>
            <a:ext cx="11215396" cy="1983975"/>
          </a:xfrm>
        </p:spPr>
        <p:txBody>
          <a:bodyPr>
            <a:normAutofit/>
          </a:bodyPr>
          <a:lstStyle/>
          <a:p>
            <a:r>
              <a:rPr lang="en-US" b="1" cap="small" dirty="0">
                <a:latin typeface="Segoe UI Semilight" panose="020B0402040204020203" pitchFamily="34" charset="0"/>
                <a:cs typeface="Segoe UI Semilight" panose="020B0402040204020203" pitchFamily="34" charset="0"/>
              </a:rPr>
              <a:t>Colorado Title Setting board</a:t>
            </a:r>
            <a:br>
              <a:rPr lang="en-US" cap="small" dirty="0"/>
            </a:br>
            <a:r>
              <a:rPr lang="en-US" sz="4400" b="0" cap="small" dirty="0">
                <a:latin typeface="Segoe UI Semilight" panose="020B0402040204020203" pitchFamily="34" charset="0"/>
                <a:cs typeface="Segoe UI Semilight" panose="020B0402040204020203" pitchFamily="34" charset="0"/>
              </a:rPr>
              <a:t>citizen initiative process</a:t>
            </a:r>
            <a:endParaRPr lang="en-US" cap="small" dirty="0">
              <a:latin typeface="Segoe UI Semilight" panose="020B0402040204020203" pitchFamily="34" charset="0"/>
              <a:cs typeface="Segoe UI Semilight" panose="020B0402040204020203" pitchFamily="34" charset="0"/>
            </a:endParaRPr>
          </a:p>
        </p:txBody>
      </p:sp>
      <p:sp>
        <p:nvSpPr>
          <p:cNvPr id="3" name="Subtitle 2"/>
          <p:cNvSpPr>
            <a:spLocks noGrp="1"/>
          </p:cNvSpPr>
          <p:nvPr>
            <p:ph type="subTitle" idx="1"/>
          </p:nvPr>
        </p:nvSpPr>
        <p:spPr>
          <a:xfrm>
            <a:off x="1524000" y="4777273"/>
            <a:ext cx="9144000" cy="1371600"/>
          </a:xfrm>
        </p:spPr>
        <p:txBody>
          <a:bodyPr/>
          <a:lstStyle/>
          <a:p>
            <a:r>
              <a:rPr lang="en-US" cap="small" dirty="0">
                <a:latin typeface="Segoe UI Light" panose="020B0502040204020203" pitchFamily="34" charset="0"/>
                <a:cs typeface="Segoe UI Light" panose="020B0502040204020203" pitchFamily="34" charset="0"/>
              </a:rPr>
              <a:t>Theresa M. Conley</a:t>
            </a:r>
          </a:p>
          <a:p>
            <a:r>
              <a:rPr lang="en-US" cap="small" dirty="0">
                <a:latin typeface="Segoe UI Light" panose="020B0502040204020203" pitchFamily="34" charset="0"/>
                <a:cs typeface="Segoe UI Light" panose="020B0502040204020203" pitchFamily="34" charset="0"/>
              </a:rPr>
              <a:t>Colorado Department of State</a:t>
            </a:r>
          </a:p>
          <a:p>
            <a:r>
              <a:rPr lang="en-US" cap="small" dirty="0">
                <a:latin typeface="Segoe UI Light" panose="020B0502040204020203" pitchFamily="34" charset="0"/>
                <a:cs typeface="Segoe UI Light" panose="020B0502040204020203" pitchFamily="34" charset="0"/>
              </a:rPr>
              <a:t>July 2024</a:t>
            </a:r>
          </a:p>
        </p:txBody>
      </p:sp>
    </p:spTree>
    <p:extLst>
      <p:ext uri="{BB962C8B-B14F-4D97-AF65-F5344CB8AC3E}">
        <p14:creationId xmlns:p14="http://schemas.microsoft.com/office/powerpoint/2010/main" val="1008289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43228-D1E1-C0F6-0949-C33AA25594AC}"/>
              </a:ext>
            </a:extLst>
          </p:cNvPr>
          <p:cNvSpPr>
            <a:spLocks noGrp="1"/>
          </p:cNvSpPr>
          <p:nvPr>
            <p:ph type="title"/>
          </p:nvPr>
        </p:nvSpPr>
        <p:spPr/>
        <p:txBody>
          <a:bodyPr/>
          <a:lstStyle/>
          <a:p>
            <a:r>
              <a:rPr lang="en-US" dirty="0"/>
              <a:t>Submission calendar</a:t>
            </a:r>
          </a:p>
        </p:txBody>
      </p:sp>
      <p:pic>
        <p:nvPicPr>
          <p:cNvPr id="5" name="Content Placeholder 4" descr="A screenshot of a calendar&#10;&#10;Illustrates that title board hearings are held on the first and third Wednesday of each month. ">
            <a:extLst>
              <a:ext uri="{FF2B5EF4-FFF2-40B4-BE49-F238E27FC236}">
                <a16:creationId xmlns:a16="http://schemas.microsoft.com/office/drawing/2014/main" id="{A7169894-E687-E7B7-4FBA-32D99A5422F1}"/>
              </a:ext>
            </a:extLst>
          </p:cNvPr>
          <p:cNvPicPr>
            <a:picLocks noGrp="1" noChangeAspect="1"/>
          </p:cNvPicPr>
          <p:nvPr>
            <p:ph idx="1"/>
          </p:nvPr>
        </p:nvPicPr>
        <p:blipFill>
          <a:blip r:embed="rId2"/>
          <a:stretch>
            <a:fillRect/>
          </a:stretch>
        </p:blipFill>
        <p:spPr>
          <a:xfrm>
            <a:off x="2687570" y="2617788"/>
            <a:ext cx="6816860" cy="3951287"/>
          </a:xfrm>
          <a:ln>
            <a:solidFill>
              <a:schemeClr val="tx1"/>
            </a:solidFill>
          </a:ln>
        </p:spPr>
      </p:pic>
    </p:spTree>
    <p:extLst>
      <p:ext uri="{BB962C8B-B14F-4D97-AF65-F5344CB8AC3E}">
        <p14:creationId xmlns:p14="http://schemas.microsoft.com/office/powerpoint/2010/main" val="34615000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7FE83-FEA0-3C0B-DCE9-F8A62F7A1B92}"/>
              </a:ext>
            </a:extLst>
          </p:cNvPr>
          <p:cNvSpPr>
            <a:spLocks noGrp="1"/>
          </p:cNvSpPr>
          <p:nvPr>
            <p:ph type="title"/>
          </p:nvPr>
        </p:nvSpPr>
        <p:spPr/>
        <p:txBody>
          <a:bodyPr>
            <a:normAutofit fontScale="90000"/>
          </a:bodyPr>
          <a:lstStyle/>
          <a:p>
            <a:br>
              <a:rPr lang="en-US" sz="4400" b="1" dirty="0">
                <a:latin typeface="Segoe UI Light" panose="020B0502040204020203" pitchFamily="34" charset="0"/>
                <a:cs typeface="Segoe UI Light" panose="020B0502040204020203" pitchFamily="34" charset="0"/>
              </a:rPr>
            </a:br>
            <a:r>
              <a:rPr lang="en-US" sz="4400" b="1" dirty="0">
                <a:latin typeface="Segoe UI Semilight" panose="020B0402040204020203" pitchFamily="34" charset="0"/>
                <a:cs typeface="Segoe UI Semilight" panose="020B0402040204020203" pitchFamily="34" charset="0"/>
              </a:rPr>
              <a:t>Filing or procedural discrepancies</a:t>
            </a:r>
            <a:br>
              <a:rPr lang="en-US" sz="4400" b="1" dirty="0">
                <a:latin typeface="Segoe UI Light" panose="020B0502040204020203" pitchFamily="34" charset="0"/>
                <a:cs typeface="Segoe UI Light" panose="020B0502040204020203" pitchFamily="34" charset="0"/>
              </a:rPr>
            </a:br>
            <a:endParaRPr lang="en-US" dirty="0"/>
          </a:p>
        </p:txBody>
      </p:sp>
      <p:sp>
        <p:nvSpPr>
          <p:cNvPr id="3" name="Content Placeholder 2">
            <a:extLst>
              <a:ext uri="{FF2B5EF4-FFF2-40B4-BE49-F238E27FC236}">
                <a16:creationId xmlns:a16="http://schemas.microsoft.com/office/drawing/2014/main" id="{42E64631-92B3-A872-877D-49EFC45BE495}"/>
              </a:ext>
            </a:extLst>
          </p:cNvPr>
          <p:cNvSpPr>
            <a:spLocks noGrp="1"/>
          </p:cNvSpPr>
          <p:nvPr>
            <p:ph idx="1"/>
          </p:nvPr>
        </p:nvSpPr>
        <p:spPr>
          <a:xfrm>
            <a:off x="838199" y="2617364"/>
            <a:ext cx="11175461" cy="3951215"/>
          </a:xfrm>
        </p:spPr>
        <p:txBody>
          <a:bodyPr/>
          <a:lstStyle/>
          <a:p>
            <a:r>
              <a:rPr lang="en-US" sz="2400" dirty="0">
                <a:latin typeface="Segoe UI Light" panose="020B0502040204020203" pitchFamily="34" charset="0"/>
                <a:cs typeface="Segoe UI Light" panose="020B0502040204020203" pitchFamily="34" charset="0"/>
              </a:rPr>
              <a:t>All documents filed</a:t>
            </a:r>
            <a:r>
              <a:rPr lang="en-US" sz="2200" b="1" dirty="0">
                <a:solidFill>
                  <a:schemeClr val="tx2"/>
                </a:solidFill>
                <a:latin typeface="Segoe UI Light" panose="020B0502040204020203" pitchFamily="34" charset="0"/>
                <a:cs typeface="Segoe UI Light" panose="020B0502040204020203" pitchFamily="34" charset="0"/>
              </a:rPr>
              <a:t>*</a:t>
            </a:r>
          </a:p>
          <a:p>
            <a:pPr marL="0" indent="0">
              <a:buNone/>
            </a:pPr>
            <a:endParaRPr lang="en-US" sz="2200" dirty="0">
              <a:latin typeface="Segoe UI Light" panose="020B0502040204020203" pitchFamily="34" charset="0"/>
              <a:cs typeface="Segoe UI Light" panose="020B0502040204020203" pitchFamily="34" charset="0"/>
            </a:endParaRPr>
          </a:p>
          <a:p>
            <a:r>
              <a:rPr lang="en-US" sz="2400" dirty="0">
                <a:latin typeface="Segoe UI Light" panose="020B0502040204020203" pitchFamily="34" charset="0"/>
                <a:cs typeface="Segoe UI Light" panose="020B0502040204020203" pitchFamily="34" charset="0"/>
              </a:rPr>
              <a:t>Designated representatives are both in attendance</a:t>
            </a:r>
          </a:p>
          <a:p>
            <a:pPr marL="0" indent="0">
              <a:buNone/>
            </a:pPr>
            <a:endParaRPr lang="en-US" sz="1800" dirty="0">
              <a:latin typeface="Segoe UI Light" panose="020B0502040204020203" pitchFamily="34" charset="0"/>
              <a:cs typeface="Segoe UI Light" panose="020B0502040204020203" pitchFamily="34" charset="0"/>
            </a:endParaRPr>
          </a:p>
          <a:p>
            <a:r>
              <a:rPr lang="en-US" sz="2400" dirty="0">
                <a:latin typeface="Segoe UI Light" panose="020B0502040204020203" pitchFamily="34" charset="0"/>
                <a:cs typeface="Segoe UI Light" panose="020B0502040204020203" pitchFamily="34" charset="0"/>
              </a:rPr>
              <a:t>Substantial changes made after Review and Comment</a:t>
            </a:r>
            <a:r>
              <a:rPr lang="en-US" sz="2400" dirty="0">
                <a:solidFill>
                  <a:schemeClr val="tx2"/>
                </a:solidFill>
                <a:latin typeface="Segoe UI Light" panose="020B0502040204020203" pitchFamily="34" charset="0"/>
                <a:cs typeface="Segoe UI Light" panose="020B0502040204020203" pitchFamily="34" charset="0"/>
              </a:rPr>
              <a:t>*</a:t>
            </a:r>
            <a:endParaRPr lang="en-US" sz="2400" dirty="0">
              <a:latin typeface="Segoe UI Light" panose="020B0502040204020203" pitchFamily="34" charset="0"/>
              <a:cs typeface="Segoe UI Light" panose="020B0502040204020203" pitchFamily="34" charset="0"/>
            </a:endParaRPr>
          </a:p>
          <a:p>
            <a:pPr lvl="1">
              <a:buFont typeface="Wingdings" panose="05000000000000000000" pitchFamily="2" charset="2"/>
              <a:buChar char="ü"/>
            </a:pPr>
            <a:r>
              <a:rPr lang="en-US" sz="1800" dirty="0">
                <a:latin typeface="Segoe UI Light" panose="020B0502040204020203" pitchFamily="34" charset="0"/>
                <a:cs typeface="Segoe UI Light" panose="020B0502040204020203" pitchFamily="34" charset="0"/>
              </a:rPr>
              <a:t> Made in response to review and comment memo or meeting, permissible</a:t>
            </a:r>
          </a:p>
          <a:p>
            <a:pPr lvl="1">
              <a:buClr>
                <a:schemeClr val="tx2"/>
              </a:buClr>
              <a:buFont typeface="Arial Narrow" panose="020B0606020202030204" pitchFamily="34" charset="0"/>
              <a:buChar char="X"/>
            </a:pPr>
            <a:r>
              <a:rPr lang="en-US" sz="1800" dirty="0">
                <a:solidFill>
                  <a:srgbClr val="C00000"/>
                </a:solidFill>
                <a:latin typeface="Segoe UI Light" panose="020B0502040204020203" pitchFamily="34" charset="0"/>
                <a:cs typeface="Segoe UI Light" panose="020B0502040204020203" pitchFamily="34" charset="0"/>
              </a:rPr>
              <a:t>Substantial changes made that are not in direct response to R&amp;C comments, must resubmit to Leg Council</a:t>
            </a:r>
            <a:endParaRPr lang="en-US" sz="1800" dirty="0">
              <a:latin typeface="Segoe UI Light" panose="020B0502040204020203" pitchFamily="34" charset="0"/>
              <a:cs typeface="Segoe UI Light" panose="020B0502040204020203" pitchFamily="34" charset="0"/>
            </a:endParaRPr>
          </a:p>
          <a:p>
            <a:pPr lvl="1"/>
            <a:endParaRPr lang="en-US" sz="1800" dirty="0">
              <a:latin typeface="Segoe UI Light" panose="020B0502040204020203" pitchFamily="34" charset="0"/>
              <a:cs typeface="Segoe UI Light" panose="020B0502040204020203" pitchFamily="34" charset="0"/>
            </a:endParaRPr>
          </a:p>
          <a:p>
            <a:pPr marL="0" indent="0">
              <a:buNone/>
            </a:pPr>
            <a:r>
              <a:rPr lang="en-US" dirty="0">
                <a:solidFill>
                  <a:schemeClr val="tx2"/>
                </a:solidFill>
                <a:latin typeface="Segoe UI Light" panose="020B0502040204020203" pitchFamily="34" charset="0"/>
                <a:cs typeface="Segoe UI Light" panose="020B0502040204020203" pitchFamily="34" charset="0"/>
              </a:rPr>
              <a:t>* </a:t>
            </a:r>
            <a:r>
              <a:rPr lang="en-US" sz="2000" b="1" dirty="0">
                <a:latin typeface="Segoe UI Light" panose="020B0502040204020203" pitchFamily="34" charset="0"/>
                <a:cs typeface="Segoe UI Light" panose="020B0502040204020203" pitchFamily="34" charset="0"/>
              </a:rPr>
              <a:t>Common errors</a:t>
            </a:r>
          </a:p>
        </p:txBody>
      </p:sp>
      <p:sp>
        <p:nvSpPr>
          <p:cNvPr id="4" name="Oval 3">
            <a:extLst>
              <a:ext uri="{FF2B5EF4-FFF2-40B4-BE49-F238E27FC236}">
                <a16:creationId xmlns:a16="http://schemas.microsoft.com/office/drawing/2014/main" id="{008133CD-FDBE-C059-B161-B82DC82ADE91}"/>
              </a:ext>
              <a:ext uri="{C183D7F6-B498-43B3-948B-1728B52AA6E4}">
                <adec:decorative xmlns:adec="http://schemas.microsoft.com/office/drawing/2017/decorative" val="1"/>
              </a:ext>
            </a:extLst>
          </p:cNvPr>
          <p:cNvSpPr/>
          <p:nvPr/>
        </p:nvSpPr>
        <p:spPr>
          <a:xfrm>
            <a:off x="8832716" y="2315181"/>
            <a:ext cx="2616740" cy="1872575"/>
          </a:xfrm>
          <a:prstGeom prst="ellipse">
            <a:avLst/>
          </a:prstGeom>
          <a:noFill/>
          <a:ln>
            <a:solidFill>
              <a:schemeClr val="tx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descr="circle around statement to call attention to it. Statement is Policy: Provide public notice that a proposal on the topic is under consideration&#10;">
            <a:extLst>
              <a:ext uri="{FF2B5EF4-FFF2-40B4-BE49-F238E27FC236}">
                <a16:creationId xmlns:a16="http://schemas.microsoft.com/office/drawing/2014/main" id="{E5ADE5FD-ED29-3726-1BC6-A257309AACAE}"/>
              </a:ext>
            </a:extLst>
          </p:cNvPr>
          <p:cNvSpPr txBox="1"/>
          <p:nvPr/>
        </p:nvSpPr>
        <p:spPr>
          <a:xfrm>
            <a:off x="8832716" y="2538917"/>
            <a:ext cx="2650787" cy="1477328"/>
          </a:xfrm>
          <a:prstGeom prst="rect">
            <a:avLst/>
          </a:prstGeom>
          <a:noFill/>
        </p:spPr>
        <p:txBody>
          <a:bodyPr wrap="square" rtlCol="0">
            <a:spAutoFit/>
          </a:bodyPr>
          <a:lstStyle/>
          <a:p>
            <a:pPr lvl="1"/>
            <a:r>
              <a:rPr lang="en-US" sz="1800" b="1" dirty="0">
                <a:latin typeface="Segoe UI Light" panose="020B0502040204020203" pitchFamily="34" charset="0"/>
                <a:cs typeface="Segoe UI Light" panose="020B0502040204020203" pitchFamily="34" charset="0"/>
              </a:rPr>
              <a:t>Policy: </a:t>
            </a:r>
            <a:r>
              <a:rPr lang="en-US" sz="1800" dirty="0">
                <a:latin typeface="Segoe UI Light" panose="020B0502040204020203" pitchFamily="34" charset="0"/>
                <a:cs typeface="Segoe UI Light" panose="020B0502040204020203" pitchFamily="34" charset="0"/>
              </a:rPr>
              <a:t>Provide public notice that a proposal on the topic is under consideration</a:t>
            </a:r>
          </a:p>
        </p:txBody>
      </p:sp>
    </p:spTree>
    <p:extLst>
      <p:ext uri="{BB962C8B-B14F-4D97-AF65-F5344CB8AC3E}">
        <p14:creationId xmlns:p14="http://schemas.microsoft.com/office/powerpoint/2010/main" val="19528318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FF1C7-6FF3-2CD5-8E03-A9E506C843DF}"/>
              </a:ext>
            </a:extLst>
          </p:cNvPr>
          <p:cNvSpPr>
            <a:spLocks noGrp="1"/>
          </p:cNvSpPr>
          <p:nvPr>
            <p:ph type="title"/>
          </p:nvPr>
        </p:nvSpPr>
        <p:spPr/>
        <p:txBody>
          <a:bodyPr/>
          <a:lstStyle/>
          <a:p>
            <a:r>
              <a:rPr lang="en-US" b="1" dirty="0">
                <a:latin typeface="Segoe UI Light" panose="020B0502040204020203" pitchFamily="34" charset="0"/>
                <a:cs typeface="Segoe UI Light" panose="020B0502040204020203" pitchFamily="34" charset="0"/>
              </a:rPr>
              <a:t>Single Subject</a:t>
            </a:r>
          </a:p>
        </p:txBody>
      </p:sp>
      <p:sp>
        <p:nvSpPr>
          <p:cNvPr id="3" name="Content Placeholder 2">
            <a:extLst>
              <a:ext uri="{FF2B5EF4-FFF2-40B4-BE49-F238E27FC236}">
                <a16:creationId xmlns:a16="http://schemas.microsoft.com/office/drawing/2014/main" id="{40FE1F0B-148E-067A-4352-B160421C20FA}"/>
              </a:ext>
            </a:extLst>
          </p:cNvPr>
          <p:cNvSpPr>
            <a:spLocks noGrp="1"/>
          </p:cNvSpPr>
          <p:nvPr>
            <p:ph idx="1"/>
          </p:nvPr>
        </p:nvSpPr>
        <p:spPr/>
        <p:txBody>
          <a:bodyPr>
            <a:normAutofit/>
          </a:bodyPr>
          <a:lstStyle/>
          <a:p>
            <a:r>
              <a:rPr lang="en-US" b="1" dirty="0">
                <a:latin typeface="Segoe UI Light" panose="020B0502040204020203" pitchFamily="34" charset="0"/>
                <a:cs typeface="Segoe UI Light" panose="020B0502040204020203" pitchFamily="34" charset="0"/>
              </a:rPr>
              <a:t>Jurisdictional issue </a:t>
            </a:r>
          </a:p>
          <a:p>
            <a:pPr lvl="1"/>
            <a:r>
              <a:rPr lang="en-US" dirty="0">
                <a:latin typeface="Segoe UI Light" panose="020B0502040204020203" pitchFamily="34" charset="0"/>
                <a:cs typeface="Segoe UI Light" panose="020B0502040204020203" pitchFamily="34" charset="0"/>
              </a:rPr>
              <a:t>Colo. Const. Art. V, Section 1(5.5) and 1-40-106.5,C.R.S.</a:t>
            </a:r>
          </a:p>
          <a:p>
            <a:r>
              <a:rPr lang="en-US" b="1" dirty="0">
                <a:latin typeface="Segoe UI Light" panose="020B0502040204020203" pitchFamily="34" charset="0"/>
                <a:cs typeface="Segoe UI Light" panose="020B0502040204020203" pitchFamily="34" charset="0"/>
              </a:rPr>
              <a:t>Purposes</a:t>
            </a:r>
          </a:p>
          <a:p>
            <a:pPr lvl="1"/>
            <a:r>
              <a:rPr lang="en-US" dirty="0">
                <a:latin typeface="Segoe UI Light" panose="020B0502040204020203" pitchFamily="34" charset="0"/>
                <a:cs typeface="Segoe UI Light" panose="020B0502040204020203" pitchFamily="34" charset="0"/>
              </a:rPr>
              <a:t>Prevent fraud and voter surprise</a:t>
            </a:r>
          </a:p>
          <a:p>
            <a:pPr lvl="1"/>
            <a:r>
              <a:rPr lang="en-US" dirty="0">
                <a:latin typeface="Segoe UI Light" panose="020B0502040204020203" pitchFamily="34" charset="0"/>
                <a:cs typeface="Segoe UI Light" panose="020B0502040204020203" pitchFamily="34" charset="0"/>
              </a:rPr>
              <a:t>Ensure measure can pass on its down, prohibit incongruous subjects </a:t>
            </a:r>
          </a:p>
          <a:p>
            <a:r>
              <a:rPr lang="en-US" b="1" dirty="0">
                <a:latin typeface="Segoe UI Light" panose="020B0502040204020203" pitchFamily="34" charset="0"/>
                <a:cs typeface="Segoe UI Light" panose="020B0502040204020203" pitchFamily="34" charset="0"/>
              </a:rPr>
              <a:t>Look for</a:t>
            </a:r>
          </a:p>
          <a:p>
            <a:pPr lvl="1"/>
            <a:r>
              <a:rPr lang="en-US" dirty="0">
                <a:latin typeface="Segoe UI Light" panose="020B0502040204020203" pitchFamily="34" charset="0"/>
                <a:cs typeface="Segoe UI Light" panose="020B0502040204020203" pitchFamily="34" charset="0"/>
              </a:rPr>
              <a:t>Log rolling</a:t>
            </a:r>
          </a:p>
          <a:p>
            <a:pPr lvl="1"/>
            <a:r>
              <a:rPr lang="en-US" dirty="0">
                <a:latin typeface="Segoe UI Light" panose="020B0502040204020203" pitchFamily="34" charset="0"/>
                <a:cs typeface="Segoe UI Light" panose="020B0502040204020203" pitchFamily="34" charset="0"/>
              </a:rPr>
              <a:t>Coiled in the folds</a:t>
            </a:r>
          </a:p>
          <a:p>
            <a:pPr lvl="1"/>
            <a:r>
              <a:rPr lang="en-US" dirty="0">
                <a:latin typeface="Segoe UI Light" panose="020B0502040204020203" pitchFamily="34" charset="0"/>
                <a:cs typeface="Segoe UI Light" panose="020B0502040204020203" pitchFamily="34" charset="0"/>
              </a:rPr>
              <a:t>What is the voter voting yes or no on?</a:t>
            </a:r>
          </a:p>
          <a:p>
            <a:pPr lvl="1"/>
            <a:endParaRPr lang="en-US" dirty="0"/>
          </a:p>
        </p:txBody>
      </p:sp>
    </p:spTree>
    <p:extLst>
      <p:ext uri="{BB962C8B-B14F-4D97-AF65-F5344CB8AC3E}">
        <p14:creationId xmlns:p14="http://schemas.microsoft.com/office/powerpoint/2010/main" val="37910867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B0B80-C227-B2C6-00DC-D32C9B9C6D6D}"/>
              </a:ext>
            </a:extLst>
          </p:cNvPr>
          <p:cNvSpPr>
            <a:spLocks noGrp="1"/>
          </p:cNvSpPr>
          <p:nvPr>
            <p:ph type="title"/>
          </p:nvPr>
        </p:nvSpPr>
        <p:spPr/>
        <p:txBody>
          <a:bodyPr/>
          <a:lstStyle/>
          <a:p>
            <a:r>
              <a:rPr lang="en-US" b="1" dirty="0">
                <a:latin typeface="Segoe UI Semilight" panose="020B0402040204020203" pitchFamily="34" charset="0"/>
                <a:cs typeface="Segoe UI Semilight" panose="020B0402040204020203" pitchFamily="34" charset="0"/>
              </a:rPr>
              <a:t>Single Subject examples</a:t>
            </a:r>
          </a:p>
        </p:txBody>
      </p:sp>
      <p:sp>
        <p:nvSpPr>
          <p:cNvPr id="3" name="Content Placeholder 2">
            <a:extLst>
              <a:ext uri="{FF2B5EF4-FFF2-40B4-BE49-F238E27FC236}">
                <a16:creationId xmlns:a16="http://schemas.microsoft.com/office/drawing/2014/main" id="{B5FD491F-BF96-0B13-0935-33FCD4C1E685}"/>
              </a:ext>
            </a:extLst>
          </p:cNvPr>
          <p:cNvSpPr>
            <a:spLocks noGrp="1"/>
          </p:cNvSpPr>
          <p:nvPr>
            <p:ph idx="1"/>
          </p:nvPr>
        </p:nvSpPr>
        <p:spPr/>
        <p:txBody>
          <a:bodyPr/>
          <a:lstStyle/>
          <a:p>
            <a:r>
              <a:rPr lang="en-US" dirty="0">
                <a:latin typeface="Segoe UI Semilight" panose="020B0402040204020203" pitchFamily="34" charset="0"/>
                <a:cs typeface="Segoe UI Semilight" panose="020B0402040204020203" pitchFamily="34" charset="0"/>
              </a:rPr>
              <a:t>Alcohol sales &amp; delivery</a:t>
            </a:r>
          </a:p>
          <a:p>
            <a:r>
              <a:rPr lang="en-US" dirty="0">
                <a:latin typeface="Segoe UI Semilight" panose="020B0402040204020203" pitchFamily="34" charset="0"/>
                <a:cs typeface="Segoe UI Semilight" panose="020B0402040204020203" pitchFamily="34" charset="0"/>
              </a:rPr>
              <a:t>Recall process – expanded to include non-elected officials</a:t>
            </a:r>
          </a:p>
          <a:p>
            <a:r>
              <a:rPr lang="en-US" dirty="0">
                <a:latin typeface="Segoe UI Semilight" panose="020B0402040204020203" pitchFamily="34" charset="0"/>
                <a:cs typeface="Segoe UI Semilight" panose="020B0402040204020203" pitchFamily="34" charset="0"/>
              </a:rPr>
              <a:t>Tax cuts and mandatory state spending </a:t>
            </a:r>
          </a:p>
          <a:p>
            <a:r>
              <a:rPr lang="en-US" dirty="0">
                <a:latin typeface="Segoe UI Semilight" panose="020B0402040204020203" pitchFamily="34" charset="0"/>
                <a:cs typeface="Segoe UI Semilight" panose="020B0402040204020203" pitchFamily="34" charset="0"/>
              </a:rPr>
              <a:t>Growth management </a:t>
            </a:r>
          </a:p>
          <a:p>
            <a:r>
              <a:rPr lang="en-US" dirty="0">
                <a:latin typeface="Segoe UI Semilight" panose="020B0402040204020203" pitchFamily="34" charset="0"/>
                <a:cs typeface="Segoe UI Semilight" panose="020B0402040204020203" pitchFamily="34" charset="0"/>
              </a:rPr>
              <a:t>So unclear cannot set title</a:t>
            </a:r>
          </a:p>
        </p:txBody>
      </p:sp>
    </p:spTree>
    <p:extLst>
      <p:ext uri="{BB962C8B-B14F-4D97-AF65-F5344CB8AC3E}">
        <p14:creationId xmlns:p14="http://schemas.microsoft.com/office/powerpoint/2010/main" val="29554023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2ED7C-25B8-A16E-DB63-5C207FEFB98D}"/>
              </a:ext>
            </a:extLst>
          </p:cNvPr>
          <p:cNvSpPr>
            <a:spLocks noGrp="1"/>
          </p:cNvSpPr>
          <p:nvPr>
            <p:ph type="title"/>
          </p:nvPr>
        </p:nvSpPr>
        <p:spPr/>
        <p:txBody>
          <a:bodyPr/>
          <a:lstStyle/>
          <a:p>
            <a:r>
              <a:rPr lang="en-US" b="1" dirty="0">
                <a:latin typeface="Segoe UI Semilight" panose="020B0402040204020203" pitchFamily="34" charset="0"/>
                <a:cs typeface="Segoe UI Semilight" panose="020B0402040204020203" pitchFamily="34" charset="0"/>
              </a:rPr>
              <a:t>Clear Title  </a:t>
            </a:r>
          </a:p>
        </p:txBody>
      </p:sp>
      <p:sp>
        <p:nvSpPr>
          <p:cNvPr id="3" name="Content Placeholder 2">
            <a:extLst>
              <a:ext uri="{FF2B5EF4-FFF2-40B4-BE49-F238E27FC236}">
                <a16:creationId xmlns:a16="http://schemas.microsoft.com/office/drawing/2014/main" id="{E0F1601D-BC4B-9152-966D-83140ECC51DC}"/>
              </a:ext>
            </a:extLst>
          </p:cNvPr>
          <p:cNvSpPr>
            <a:spLocks noGrp="1"/>
          </p:cNvSpPr>
          <p:nvPr>
            <p:ph idx="1"/>
          </p:nvPr>
        </p:nvSpPr>
        <p:spPr/>
        <p:txBody>
          <a:bodyPr>
            <a:normAutofit/>
          </a:bodyPr>
          <a:lstStyle/>
          <a:p>
            <a:r>
              <a:rPr lang="en-US" b="1" dirty="0">
                <a:latin typeface="Segoe UI Light" panose="020B0502040204020203" pitchFamily="34" charset="0"/>
                <a:cs typeface="Segoe UI Light" panose="020B0502040204020203" pitchFamily="34" charset="0"/>
              </a:rPr>
              <a:t>Short, clear, concise title. 1-40-106, C.R.S.</a:t>
            </a:r>
          </a:p>
          <a:p>
            <a:pPr lvl="1"/>
            <a:r>
              <a:rPr lang="en-US" sz="1800" dirty="0">
                <a:effectLst/>
                <a:latin typeface="Segoe UI Light" panose="020B0502040204020203" pitchFamily="34" charset="0"/>
                <a:cs typeface="Segoe UI Light" panose="020B0502040204020203" pitchFamily="34" charset="0"/>
              </a:rPr>
              <a:t>“The title should enable the electorate, whether familiar or unfamiliar with the subject matter of a particular proposal, to intelligently determine whether to support or oppose such a proposal.</a:t>
            </a:r>
          </a:p>
          <a:p>
            <a:pPr marL="457200" lvl="1" indent="0">
              <a:buNone/>
            </a:pPr>
            <a:endParaRPr lang="en-US" sz="1800" dirty="0">
              <a:effectLst/>
              <a:latin typeface="Segoe UI Light" panose="020B0502040204020203" pitchFamily="34" charset="0"/>
              <a:cs typeface="Segoe UI Light" panose="020B0502040204020203" pitchFamily="34" charset="0"/>
            </a:endParaRPr>
          </a:p>
          <a:p>
            <a:pPr lvl="1"/>
            <a:r>
              <a:rPr lang="en-US" sz="1800" dirty="0">
                <a:latin typeface="Segoe UI Light" panose="020B0502040204020203" pitchFamily="34" charset="0"/>
                <a:cs typeface="Segoe UI Light" panose="020B0502040204020203" pitchFamily="34" charset="0"/>
              </a:rPr>
              <a:t>Titles for which the general understanding of the effect of a “yes/for” or “no/against” vote will be clear.</a:t>
            </a:r>
          </a:p>
          <a:p>
            <a:pPr marL="457200" lvl="1" indent="0">
              <a:buNone/>
            </a:pPr>
            <a:endParaRPr lang="en-US" sz="1800" dirty="0">
              <a:latin typeface="Segoe UI Light" panose="020B0502040204020203" pitchFamily="34" charset="0"/>
              <a:cs typeface="Segoe UI Light" panose="020B0502040204020203" pitchFamily="34" charset="0"/>
            </a:endParaRPr>
          </a:p>
          <a:p>
            <a:r>
              <a:rPr lang="en-US" b="1" dirty="0">
                <a:latin typeface="Segoe UI Light" panose="020B0502040204020203" pitchFamily="34" charset="0"/>
                <a:cs typeface="Segoe UI Light" panose="020B0502040204020203" pitchFamily="34" charset="0"/>
              </a:rPr>
              <a:t>Requirements under the Constitution and statute </a:t>
            </a:r>
          </a:p>
          <a:p>
            <a:pPr lvl="1"/>
            <a:r>
              <a:rPr lang="en-US" sz="1800" dirty="0">
                <a:latin typeface="Segoe UI Light" panose="020B0502040204020203" pitchFamily="34" charset="0"/>
                <a:cs typeface="Segoe UI Light" panose="020B0502040204020203" pitchFamily="34" charset="0"/>
              </a:rPr>
              <a:t>Taxpayer’s Bill of Rights (TABOR) Colo. Const. Art. X, Section 20 </a:t>
            </a:r>
          </a:p>
          <a:p>
            <a:pPr lvl="1"/>
            <a:r>
              <a:rPr lang="en-US" sz="1800" dirty="0">
                <a:latin typeface="Segoe UI Light" panose="020B0502040204020203" pitchFamily="34" charset="0"/>
                <a:cs typeface="Segoe UI Light" panose="020B0502040204020203" pitchFamily="34" charset="0"/>
              </a:rPr>
              <a:t>State statute </a:t>
            </a:r>
          </a:p>
          <a:p>
            <a:pPr lvl="1"/>
            <a:endParaRPr lang="en-US" dirty="0"/>
          </a:p>
          <a:p>
            <a:pPr lvl="1"/>
            <a:endParaRPr lang="en-US" dirty="0"/>
          </a:p>
          <a:p>
            <a:pPr lvl="1"/>
            <a:endParaRPr lang="en-US" dirty="0"/>
          </a:p>
        </p:txBody>
      </p:sp>
    </p:spTree>
    <p:extLst>
      <p:ext uri="{BB962C8B-B14F-4D97-AF65-F5344CB8AC3E}">
        <p14:creationId xmlns:p14="http://schemas.microsoft.com/office/powerpoint/2010/main" val="31640326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53215-4D91-3E52-68F2-8B68BBB300EE}"/>
              </a:ext>
            </a:extLst>
          </p:cNvPr>
          <p:cNvSpPr>
            <a:spLocks noGrp="1"/>
          </p:cNvSpPr>
          <p:nvPr>
            <p:ph type="title"/>
          </p:nvPr>
        </p:nvSpPr>
        <p:spPr>
          <a:xfrm>
            <a:off x="838200" y="-910002"/>
            <a:ext cx="10515600" cy="910002"/>
          </a:xfrm>
        </p:spPr>
        <p:txBody>
          <a:bodyPr vert="horz" lIns="91440" tIns="45720" rIns="91440" bIns="45720" rtlCol="0" anchor="b">
            <a:normAutofit/>
          </a:bodyPr>
          <a:lstStyle/>
          <a:p>
            <a:r>
              <a:rPr lang="en-US" dirty="0"/>
              <a:t>Girl explaining meme </a:t>
            </a:r>
          </a:p>
        </p:txBody>
      </p:sp>
      <p:pic>
        <p:nvPicPr>
          <p:cNvPr id="9" name="Content Placeholder 8" descr="this is an image of an online meme. The meme is referred to as &quot;the girl explaining&quot; and depicts a young woman and young man at an outdoor concert and the woman is yelling something into the man's ear. Above the image is a caption, &quot;Shall state taxes be increased $100,727,802 annually by a change to the Colorado revised statutes...&quot; which is all in capitalized letters.  It is a joke about the required ballot language under TABOR. ">
            <a:extLst>
              <a:ext uri="{FF2B5EF4-FFF2-40B4-BE49-F238E27FC236}">
                <a16:creationId xmlns:a16="http://schemas.microsoft.com/office/drawing/2014/main" id="{16F50993-A7AC-B4B4-9728-D5EBB73B7614}"/>
              </a:ext>
            </a:extLst>
          </p:cNvPr>
          <p:cNvPicPr>
            <a:picLocks noGrp="1" noChangeAspect="1"/>
          </p:cNvPicPr>
          <p:nvPr>
            <p:ph idx="1"/>
          </p:nvPr>
        </p:nvPicPr>
        <p:blipFill>
          <a:blip r:embed="rId2"/>
          <a:stretch>
            <a:fillRect/>
          </a:stretch>
        </p:blipFill>
        <p:spPr>
          <a:xfrm>
            <a:off x="3742083" y="1532690"/>
            <a:ext cx="3952496" cy="5139334"/>
          </a:xfrm>
        </p:spPr>
      </p:pic>
    </p:spTree>
    <p:extLst>
      <p:ext uri="{BB962C8B-B14F-4D97-AF65-F5344CB8AC3E}">
        <p14:creationId xmlns:p14="http://schemas.microsoft.com/office/powerpoint/2010/main" val="2520722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33EAC-672E-1F4E-051A-4D5DED82A181}"/>
              </a:ext>
            </a:extLst>
          </p:cNvPr>
          <p:cNvSpPr>
            <a:spLocks noGrp="1"/>
          </p:cNvSpPr>
          <p:nvPr>
            <p:ph type="title"/>
          </p:nvPr>
        </p:nvSpPr>
        <p:spPr/>
        <p:txBody>
          <a:bodyPr/>
          <a:lstStyle/>
          <a:p>
            <a:r>
              <a:rPr lang="en-US" b="1" dirty="0">
                <a:latin typeface="Segoe UI Semilight" panose="020B0402040204020203" pitchFamily="34" charset="0"/>
                <a:cs typeface="Segoe UI Semilight" panose="020B0402040204020203" pitchFamily="34" charset="0"/>
              </a:rPr>
              <a:t>Specific Title Language Required by Law</a:t>
            </a:r>
          </a:p>
        </p:txBody>
      </p:sp>
      <p:sp>
        <p:nvSpPr>
          <p:cNvPr id="3" name="Content Placeholder 2">
            <a:extLst>
              <a:ext uri="{FF2B5EF4-FFF2-40B4-BE49-F238E27FC236}">
                <a16:creationId xmlns:a16="http://schemas.microsoft.com/office/drawing/2014/main" id="{4965C0E3-ED0F-5D87-DC65-6400E1AE94FE}"/>
              </a:ext>
            </a:extLst>
          </p:cNvPr>
          <p:cNvSpPr>
            <a:spLocks noGrp="1"/>
          </p:cNvSpPr>
          <p:nvPr>
            <p:ph idx="1"/>
          </p:nvPr>
        </p:nvSpPr>
        <p:spPr/>
        <p:txBody>
          <a:bodyPr>
            <a:normAutofit fontScale="70000" lnSpcReduction="20000"/>
          </a:bodyPr>
          <a:lstStyle/>
          <a:p>
            <a:r>
              <a:rPr lang="en-US" b="1" dirty="0">
                <a:latin typeface="Segoe UI Light" panose="020B0502040204020203" pitchFamily="34" charset="0"/>
                <a:cs typeface="Segoe UI Light" panose="020B0502040204020203" pitchFamily="34" charset="0"/>
              </a:rPr>
              <a:t>Increase of taxes</a:t>
            </a:r>
          </a:p>
          <a:p>
            <a:pPr lvl="1"/>
            <a:r>
              <a:rPr lang="en-US" dirty="0">
                <a:latin typeface="Segoe UI Light" panose="020B0502040204020203" pitchFamily="34" charset="0"/>
                <a:cs typeface="Segoe UI Light" panose="020B0502040204020203" pitchFamily="34" charset="0"/>
              </a:rPr>
              <a:t>Ballot titles for tax or bonded debt increases, TABOR - Colo. Const. Art. X, Section 20,  </a:t>
            </a:r>
          </a:p>
          <a:p>
            <a:pPr marL="457200" lvl="1" indent="0">
              <a:buNone/>
            </a:pPr>
            <a:r>
              <a:rPr lang="en-US" sz="2400" dirty="0">
                <a:latin typeface="Segoe UI Light" panose="020B0502040204020203" pitchFamily="34" charset="0"/>
                <a:cs typeface="Segoe UI Light" panose="020B0502040204020203" pitchFamily="34" charset="0"/>
              </a:rPr>
              <a:t>“SHALL STATE TAXES BE INCREASED $1,500,000 ANNUALLY…”</a:t>
            </a:r>
          </a:p>
          <a:p>
            <a:pPr marL="457200" lvl="1" indent="0">
              <a:buNone/>
            </a:pPr>
            <a:endParaRPr lang="en-US" sz="2400" dirty="0">
              <a:latin typeface="Segoe UI Light" panose="020B0502040204020203" pitchFamily="34" charset="0"/>
              <a:cs typeface="Segoe UI Light" panose="020B0502040204020203" pitchFamily="34" charset="0"/>
            </a:endParaRPr>
          </a:p>
          <a:p>
            <a:r>
              <a:rPr lang="en-US" b="1" dirty="0">
                <a:latin typeface="Segoe UI Light" panose="020B0502040204020203" pitchFamily="34" charset="0"/>
                <a:cs typeface="Segoe UI Light" panose="020B0502040204020203" pitchFamily="34" charset="0"/>
              </a:rPr>
              <a:t>Tax change </a:t>
            </a:r>
          </a:p>
          <a:p>
            <a:pPr lvl="1"/>
            <a:r>
              <a:rPr lang="en-US" dirty="0">
                <a:latin typeface="Segoe UI Light" panose="020B0502040204020203" pitchFamily="34" charset="0"/>
                <a:cs typeface="Segoe UI Light" panose="020B0502040204020203" pitchFamily="34" charset="0"/>
              </a:rPr>
              <a:t>Reduction of state tax revenue or local district property tax, 1-40-106(3)</a:t>
            </a:r>
          </a:p>
          <a:p>
            <a:pPr marL="457200" lvl="1" indent="0">
              <a:buNone/>
            </a:pPr>
            <a:endParaRPr lang="en-US" dirty="0">
              <a:latin typeface="Segoe UI Light" panose="020B0502040204020203" pitchFamily="34" charset="0"/>
              <a:cs typeface="Segoe UI Light" panose="020B0502040204020203" pitchFamily="34" charset="0"/>
            </a:endParaRPr>
          </a:p>
          <a:p>
            <a:pPr marL="457200" lvl="1" indent="0">
              <a:buNone/>
            </a:pPr>
            <a:r>
              <a:rPr lang="en-US" dirty="0">
                <a:latin typeface="Segoe UI Light" panose="020B0502040204020203" pitchFamily="34" charset="0"/>
                <a:cs typeface="Segoe UI Light" panose="020B0502040204020203" pitchFamily="34" charset="0"/>
              </a:rPr>
              <a:t>Shall funding available for counties, school districts, water districts, and other districts funded, at least in part, by property taxes shall be impacted by a reduction of $3 billion in property tax revenue by a change to the Colorado Revised Statutes concerning a reduction of the valuation for assessment of certain real property for property tax years commencing on or after January 1, 2025, and, in connection therewith, reducing the valuation for tax assessment for property other than residential real property, producing mines, and oil and gas lands to 24% of the property's actual value; reducing the valuation for tax assessment for residential real property to 5.7% of the property's actual value; requiring the state to reimburse local districts for revenue lost as a result of these changes; and requiring the state to maintain current funding for the state education fund?</a:t>
            </a:r>
          </a:p>
          <a:p>
            <a:endParaRPr lang="en-US" dirty="0"/>
          </a:p>
        </p:txBody>
      </p:sp>
    </p:spTree>
    <p:extLst>
      <p:ext uri="{BB962C8B-B14F-4D97-AF65-F5344CB8AC3E}">
        <p14:creationId xmlns:p14="http://schemas.microsoft.com/office/powerpoint/2010/main" val="6458284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1551830"/>
            <a:ext cx="10515600" cy="910002"/>
          </a:xfrm>
        </p:spPr>
        <p:txBody>
          <a:bodyPr/>
          <a:lstStyle/>
          <a:p>
            <a:r>
              <a:rPr lang="en-US" b="1" dirty="0">
                <a:latin typeface="Segoe UI Semilight" panose="020B0402040204020203" pitchFamily="34" charset="0"/>
                <a:cs typeface="Segoe UI Semilight" panose="020B0402040204020203" pitchFamily="34" charset="0"/>
              </a:rPr>
              <a:t>Clear Title Guidelines </a:t>
            </a:r>
          </a:p>
        </p:txBody>
      </p:sp>
      <p:sp>
        <p:nvSpPr>
          <p:cNvPr id="5" name="Content Placeholder 4"/>
          <p:cNvSpPr>
            <a:spLocks noGrp="1"/>
          </p:cNvSpPr>
          <p:nvPr>
            <p:ph sz="half" idx="1"/>
          </p:nvPr>
        </p:nvSpPr>
        <p:spPr>
          <a:xfrm>
            <a:off x="838200" y="2617364"/>
            <a:ext cx="5257800" cy="3729961"/>
          </a:xfrm>
        </p:spPr>
        <p:txBody>
          <a:bodyPr>
            <a:normAutofit fontScale="70000" lnSpcReduction="20000"/>
          </a:bodyPr>
          <a:lstStyle/>
          <a:p>
            <a:pPr>
              <a:lnSpc>
                <a:spcPct val="120000"/>
              </a:lnSpc>
              <a:buFont typeface="Wingdings" panose="05000000000000000000" pitchFamily="2" charset="2"/>
              <a:buChar char="ü"/>
            </a:pPr>
            <a:r>
              <a:rPr lang="en-US" sz="2400" dirty="0">
                <a:latin typeface="Segoe UI Light" panose="020B0502040204020203" pitchFamily="34" charset="0"/>
                <a:cs typeface="Segoe UI Light" panose="020B0502040204020203" pitchFamily="34" charset="0"/>
              </a:rPr>
              <a:t>Aim is to capture, succinctly and accurately and initiatives plan meaning </a:t>
            </a:r>
          </a:p>
          <a:p>
            <a:pPr>
              <a:lnSpc>
                <a:spcPct val="160000"/>
              </a:lnSpc>
              <a:buFont typeface="Wingdings" panose="05000000000000000000" pitchFamily="2" charset="2"/>
              <a:buChar char="ü"/>
            </a:pPr>
            <a:r>
              <a:rPr lang="en-US" sz="2400" dirty="0">
                <a:latin typeface="Segoe UI Light" panose="020B0502040204020203" pitchFamily="34" charset="0"/>
                <a:cs typeface="Segoe UI Light" panose="020B0502040204020203" pitchFamily="34" charset="0"/>
              </a:rPr>
              <a:t>Prevent voter confusion</a:t>
            </a:r>
          </a:p>
          <a:p>
            <a:pPr>
              <a:lnSpc>
                <a:spcPct val="160000"/>
              </a:lnSpc>
              <a:buFont typeface="Wingdings" panose="05000000000000000000" pitchFamily="2" charset="2"/>
              <a:buChar char="ü"/>
            </a:pPr>
            <a:r>
              <a:rPr lang="en-US" sz="2400" dirty="0">
                <a:latin typeface="Segoe UI Light" panose="020B0502040204020203" pitchFamily="34" charset="0"/>
                <a:cs typeface="Segoe UI Light" panose="020B0502040204020203" pitchFamily="34" charset="0"/>
              </a:rPr>
              <a:t>Voter understand what a YES or NO vote would mean</a:t>
            </a:r>
          </a:p>
          <a:p>
            <a:pPr>
              <a:lnSpc>
                <a:spcPct val="160000"/>
              </a:lnSpc>
              <a:buFont typeface="Wingdings" panose="05000000000000000000" pitchFamily="2" charset="2"/>
              <a:buChar char="ü"/>
            </a:pPr>
            <a:r>
              <a:rPr lang="en-US" sz="2400" dirty="0">
                <a:latin typeface="Segoe UI Light" panose="020B0502040204020203" pitchFamily="34" charset="0"/>
                <a:cs typeface="Segoe UI Light" panose="020B0502040204020203" pitchFamily="34" charset="0"/>
              </a:rPr>
              <a:t>Considerable discretion</a:t>
            </a:r>
          </a:p>
          <a:p>
            <a:pPr>
              <a:lnSpc>
                <a:spcPct val="160000"/>
              </a:lnSpc>
              <a:buFont typeface="Wingdings" panose="05000000000000000000" pitchFamily="2" charset="2"/>
              <a:buChar char="ü"/>
            </a:pPr>
            <a:r>
              <a:rPr lang="en-US" sz="2400" dirty="0">
                <a:latin typeface="Segoe UI Light" panose="020B0502040204020203" pitchFamily="34" charset="0"/>
                <a:cs typeface="Segoe UI Light" panose="020B0502040204020203" pitchFamily="34" charset="0"/>
              </a:rPr>
              <a:t>Intent, effect on current law, change in status quo</a:t>
            </a:r>
          </a:p>
          <a:p>
            <a:pPr>
              <a:lnSpc>
                <a:spcPct val="160000"/>
              </a:lnSpc>
              <a:buFont typeface="Wingdings" panose="05000000000000000000" pitchFamily="2" charset="2"/>
              <a:buChar char="ü"/>
            </a:pPr>
            <a:r>
              <a:rPr lang="en-US" sz="2400" dirty="0">
                <a:latin typeface="Segoe UI Light" panose="020B0502040204020203" pitchFamily="34" charset="0"/>
                <a:cs typeface="Segoe UI Light" panose="020B0502040204020203" pitchFamily="34" charset="0"/>
              </a:rPr>
              <a:t>Board has discretion</a:t>
            </a:r>
          </a:p>
        </p:txBody>
      </p:sp>
      <p:sp>
        <p:nvSpPr>
          <p:cNvPr id="6" name="Content Placeholder 5"/>
          <p:cNvSpPr>
            <a:spLocks noGrp="1"/>
          </p:cNvSpPr>
          <p:nvPr>
            <p:ph sz="half" idx="2"/>
          </p:nvPr>
        </p:nvSpPr>
        <p:spPr/>
        <p:txBody>
          <a:bodyPr>
            <a:normAutofit fontScale="70000" lnSpcReduction="20000"/>
          </a:bodyPr>
          <a:lstStyle/>
          <a:p>
            <a:pPr>
              <a:lnSpc>
                <a:spcPct val="170000"/>
              </a:lnSpc>
              <a:buClr>
                <a:schemeClr val="tx2"/>
              </a:buClr>
              <a:buFont typeface="Arial Narrow" panose="020B0606020202030204" pitchFamily="34" charset="0"/>
              <a:buChar char="X"/>
            </a:pPr>
            <a:r>
              <a:rPr lang="en-US" sz="2400" dirty="0">
                <a:solidFill>
                  <a:srgbClr val="C00000"/>
                </a:solidFill>
                <a:latin typeface="Segoe UI Light" panose="020B0502040204020203" pitchFamily="34" charset="0"/>
                <a:cs typeface="Segoe UI Light" panose="020B0502040204020203" pitchFamily="34" charset="0"/>
              </a:rPr>
              <a:t>Set out every detail in measure</a:t>
            </a:r>
          </a:p>
          <a:p>
            <a:pPr>
              <a:lnSpc>
                <a:spcPct val="170000"/>
              </a:lnSpc>
              <a:buClr>
                <a:schemeClr val="tx2"/>
              </a:buClr>
              <a:buFont typeface="Arial Narrow" panose="020B0606020202030204" pitchFamily="34" charset="0"/>
              <a:buChar char="X"/>
            </a:pPr>
            <a:r>
              <a:rPr lang="en-US" sz="2400" dirty="0">
                <a:solidFill>
                  <a:srgbClr val="C00000"/>
                </a:solidFill>
                <a:latin typeface="Segoe UI Light" panose="020B0502040204020203" pitchFamily="34" charset="0"/>
                <a:cs typeface="Segoe UI Light" panose="020B0502040204020203" pitchFamily="34" charset="0"/>
              </a:rPr>
              <a:t>Use only language or terms in measure</a:t>
            </a:r>
          </a:p>
          <a:p>
            <a:pPr>
              <a:lnSpc>
                <a:spcPct val="170000"/>
              </a:lnSpc>
              <a:buClr>
                <a:schemeClr val="tx2"/>
              </a:buClr>
              <a:buFont typeface="Arial Narrow" panose="020B0606020202030204" pitchFamily="34" charset="0"/>
              <a:buChar char="X"/>
            </a:pPr>
            <a:r>
              <a:rPr lang="en-US" sz="2400" dirty="0">
                <a:solidFill>
                  <a:srgbClr val="C00000"/>
                </a:solidFill>
                <a:latin typeface="Segoe UI Light" panose="020B0502040204020203" pitchFamily="34" charset="0"/>
                <a:cs typeface="Segoe UI Light" panose="020B0502040204020203" pitchFamily="34" charset="0"/>
              </a:rPr>
              <a:t>Merit of the measure</a:t>
            </a:r>
          </a:p>
          <a:p>
            <a:pPr>
              <a:lnSpc>
                <a:spcPct val="170000"/>
              </a:lnSpc>
              <a:buClr>
                <a:schemeClr val="tx2"/>
              </a:buClr>
              <a:buFont typeface="Arial Narrow" panose="020B0606020202030204" pitchFamily="34" charset="0"/>
              <a:buChar char="X"/>
            </a:pPr>
            <a:r>
              <a:rPr lang="en-US" sz="2400" dirty="0">
                <a:solidFill>
                  <a:srgbClr val="C00000"/>
                </a:solidFill>
                <a:latin typeface="Segoe UI Light" panose="020B0502040204020203" pitchFamily="34" charset="0"/>
                <a:cs typeface="Segoe UI Light" panose="020B0502040204020203" pitchFamily="34" charset="0"/>
              </a:rPr>
              <a:t>Constitutionality</a:t>
            </a:r>
          </a:p>
          <a:p>
            <a:pPr>
              <a:lnSpc>
                <a:spcPct val="170000"/>
              </a:lnSpc>
              <a:buClr>
                <a:schemeClr val="tx2"/>
              </a:buClr>
              <a:buFont typeface="Arial Narrow" panose="020B0606020202030204" pitchFamily="34" charset="0"/>
              <a:buChar char="X"/>
            </a:pPr>
            <a:r>
              <a:rPr lang="en-US" sz="2400" dirty="0">
                <a:solidFill>
                  <a:srgbClr val="C00000"/>
                </a:solidFill>
                <a:latin typeface="Segoe UI Light" panose="020B0502040204020203" pitchFamily="34" charset="0"/>
                <a:cs typeface="Segoe UI Light" panose="020B0502040204020203" pitchFamily="34" charset="0"/>
              </a:rPr>
              <a:t>How conflict of interact with current law  </a:t>
            </a:r>
          </a:p>
          <a:p>
            <a:pPr>
              <a:lnSpc>
                <a:spcPct val="170000"/>
              </a:lnSpc>
              <a:buClr>
                <a:schemeClr val="tx2"/>
              </a:buClr>
              <a:buFont typeface="Arial Narrow" panose="020B0606020202030204" pitchFamily="34" charset="0"/>
              <a:buChar char="X"/>
            </a:pPr>
            <a:r>
              <a:rPr lang="en-US" sz="2400" dirty="0">
                <a:solidFill>
                  <a:srgbClr val="C00000"/>
                </a:solidFill>
                <a:latin typeface="Segoe UI Light" panose="020B0502040204020203" pitchFamily="34" charset="0"/>
                <a:cs typeface="Segoe UI Light" panose="020B0502040204020203" pitchFamily="34" charset="0"/>
              </a:rPr>
              <a:t>Catchphrase</a:t>
            </a:r>
          </a:p>
          <a:p>
            <a:pPr>
              <a:buClr>
                <a:schemeClr val="tx2"/>
              </a:buClr>
              <a:buFont typeface="Arial Narrow" panose="020B0606020202030204" pitchFamily="34" charset="0"/>
              <a:buChar char="X"/>
            </a:pPr>
            <a:endParaRPr lang="en-US" sz="2400" dirty="0">
              <a:solidFill>
                <a:srgbClr val="C00000"/>
              </a:solidFill>
            </a:endParaRPr>
          </a:p>
        </p:txBody>
      </p:sp>
    </p:spTree>
    <p:extLst>
      <p:ext uri="{BB962C8B-B14F-4D97-AF65-F5344CB8AC3E}">
        <p14:creationId xmlns:p14="http://schemas.microsoft.com/office/powerpoint/2010/main" val="15953953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2ED7C-25B8-A16E-DB63-5C207FEFB98D}"/>
              </a:ext>
            </a:extLst>
          </p:cNvPr>
          <p:cNvSpPr>
            <a:spLocks noGrp="1"/>
          </p:cNvSpPr>
          <p:nvPr>
            <p:ph type="title"/>
          </p:nvPr>
        </p:nvSpPr>
        <p:spPr/>
        <p:txBody>
          <a:bodyPr/>
          <a:lstStyle/>
          <a:p>
            <a:r>
              <a:rPr lang="en-US" b="1" dirty="0">
                <a:latin typeface="Segoe UI Semilight" panose="020B0402040204020203" pitchFamily="34" charset="0"/>
                <a:cs typeface="Segoe UI Semilight" panose="020B0402040204020203" pitchFamily="34" charset="0"/>
              </a:rPr>
              <a:t>Clear Title - Example 1</a:t>
            </a:r>
          </a:p>
        </p:txBody>
      </p:sp>
      <p:sp>
        <p:nvSpPr>
          <p:cNvPr id="3" name="Content Placeholder 2">
            <a:extLst>
              <a:ext uri="{FF2B5EF4-FFF2-40B4-BE49-F238E27FC236}">
                <a16:creationId xmlns:a16="http://schemas.microsoft.com/office/drawing/2014/main" id="{E0F1601D-BC4B-9152-966D-83140ECC51DC}"/>
              </a:ext>
            </a:extLst>
          </p:cNvPr>
          <p:cNvSpPr>
            <a:spLocks noGrp="1"/>
          </p:cNvSpPr>
          <p:nvPr>
            <p:ph idx="1"/>
          </p:nvPr>
        </p:nvSpPr>
        <p:spPr>
          <a:xfrm>
            <a:off x="838200" y="2613208"/>
            <a:ext cx="10515600" cy="3951215"/>
          </a:xfrm>
        </p:spPr>
        <p:txBody>
          <a:bodyPr/>
          <a:lstStyle/>
          <a:p>
            <a:pPr marL="0" indent="0">
              <a:buNone/>
            </a:pPr>
            <a:r>
              <a:rPr lang="en-US" dirty="0">
                <a:latin typeface="Segoe UI Semilight" panose="020B0402040204020203" pitchFamily="34" charset="0"/>
                <a:cs typeface="Segoe UI Semilight" panose="020B0402040204020203" pitchFamily="34" charset="0"/>
              </a:rPr>
              <a:t>Shall there be a change to the Colorado Revised Statutes concerning increasing the number of retail liquor store licenses in which a person may hold an interest, and, in connection therewith, phasing in the increase by allowing up to 8 licenses by December 31, 2026, up to 13 licenses by December 31, 2031, up to 20 licenses by December 31, 2036, and an unlimited number of licenses on or after January 1, 2037?</a:t>
            </a:r>
          </a:p>
        </p:txBody>
      </p:sp>
    </p:spTree>
    <p:extLst>
      <p:ext uri="{BB962C8B-B14F-4D97-AF65-F5344CB8AC3E}">
        <p14:creationId xmlns:p14="http://schemas.microsoft.com/office/powerpoint/2010/main" val="23209006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2ED7C-25B8-A16E-DB63-5C207FEFB98D}"/>
              </a:ext>
            </a:extLst>
          </p:cNvPr>
          <p:cNvSpPr>
            <a:spLocks noGrp="1"/>
          </p:cNvSpPr>
          <p:nvPr>
            <p:ph type="title"/>
          </p:nvPr>
        </p:nvSpPr>
        <p:spPr/>
        <p:txBody>
          <a:bodyPr/>
          <a:lstStyle/>
          <a:p>
            <a:r>
              <a:rPr lang="en-US" b="1" dirty="0">
                <a:latin typeface="Segoe UI Semilight" panose="020B0402040204020203" pitchFamily="34" charset="0"/>
                <a:cs typeface="Segoe UI Semilight" panose="020B0402040204020203" pitchFamily="34" charset="0"/>
              </a:rPr>
              <a:t>Clear Title – Example 1 highlighted   </a:t>
            </a:r>
          </a:p>
        </p:txBody>
      </p:sp>
      <p:sp>
        <p:nvSpPr>
          <p:cNvPr id="3" name="Content Placeholder 2">
            <a:extLst>
              <a:ext uri="{FF2B5EF4-FFF2-40B4-BE49-F238E27FC236}">
                <a16:creationId xmlns:a16="http://schemas.microsoft.com/office/drawing/2014/main" id="{E0F1601D-BC4B-9152-966D-83140ECC51DC}"/>
              </a:ext>
            </a:extLst>
          </p:cNvPr>
          <p:cNvSpPr>
            <a:spLocks noGrp="1"/>
          </p:cNvSpPr>
          <p:nvPr>
            <p:ph idx="1"/>
          </p:nvPr>
        </p:nvSpPr>
        <p:spPr/>
        <p:txBody>
          <a:bodyPr>
            <a:normAutofit fontScale="92500"/>
          </a:bodyPr>
          <a:lstStyle/>
          <a:p>
            <a:pPr marL="0" indent="0">
              <a:buNone/>
            </a:pPr>
            <a:r>
              <a:rPr lang="en-US" b="1" dirty="0">
                <a:highlight>
                  <a:srgbClr val="FFFF00"/>
                </a:highlight>
                <a:latin typeface="Segoe UI Light" panose="020B0502040204020203" pitchFamily="34" charset="0"/>
                <a:cs typeface="Segoe UI Light" panose="020B0502040204020203" pitchFamily="34" charset="0"/>
              </a:rPr>
              <a:t>Shall there be a change to the Colorado Revised Statutes </a:t>
            </a:r>
            <a:r>
              <a:rPr lang="en-US" dirty="0">
                <a:highlight>
                  <a:srgbClr val="FFFF00"/>
                </a:highlight>
                <a:latin typeface="Segoe UI Light" panose="020B0502040204020203" pitchFamily="34" charset="0"/>
                <a:cs typeface="Segoe UI Light" panose="020B0502040204020203" pitchFamily="34" charset="0"/>
              </a:rPr>
              <a:t>concerning increasing the number of retail liquor store licenses in which a person may hold an interest, </a:t>
            </a:r>
            <a:r>
              <a:rPr lang="en-US" dirty="0">
                <a:highlight>
                  <a:srgbClr val="00FFFF"/>
                </a:highlight>
                <a:latin typeface="Segoe UI Light" panose="020B0502040204020203" pitchFamily="34" charset="0"/>
                <a:cs typeface="Segoe UI Light" panose="020B0502040204020203" pitchFamily="34" charset="0"/>
              </a:rPr>
              <a:t>and, in connection therewith, </a:t>
            </a:r>
            <a:r>
              <a:rPr lang="en-US" dirty="0">
                <a:highlight>
                  <a:srgbClr val="C0C0C0"/>
                </a:highlight>
                <a:latin typeface="Segoe UI Light" panose="020B0502040204020203" pitchFamily="34" charset="0"/>
                <a:cs typeface="Segoe UI Light" panose="020B0502040204020203" pitchFamily="34" charset="0"/>
              </a:rPr>
              <a:t>phasing in the increase by allowing up to 8 licenses by December 31, 2026, up to 13 licenses by December 31, 2031, up to 20 licenses by December 31, 2036, and an unlimited number of licenses on or after January 1, 2037?</a:t>
            </a:r>
          </a:p>
          <a:p>
            <a:pPr marL="0" indent="0">
              <a:buNone/>
            </a:pPr>
            <a:endParaRPr lang="en-US" dirty="0">
              <a:highlight>
                <a:srgbClr val="C0C0C0"/>
              </a:highlight>
              <a:latin typeface="Segoe UI Light" panose="020B0502040204020203" pitchFamily="34" charset="0"/>
              <a:cs typeface="Segoe UI Light" panose="020B0502040204020203" pitchFamily="34" charset="0"/>
            </a:endParaRPr>
          </a:p>
          <a:p>
            <a:pPr lvl="1"/>
            <a:r>
              <a:rPr lang="en-US" dirty="0">
                <a:highlight>
                  <a:srgbClr val="FFFF00"/>
                </a:highlight>
                <a:latin typeface="Segoe UI Light" panose="020B0502040204020203" pitchFamily="34" charset="0"/>
                <a:cs typeface="Segoe UI Light" panose="020B0502040204020203" pitchFamily="34" charset="0"/>
              </a:rPr>
              <a:t>Single subject</a:t>
            </a:r>
          </a:p>
          <a:p>
            <a:pPr lvl="1"/>
            <a:r>
              <a:rPr lang="en-US" dirty="0">
                <a:highlight>
                  <a:srgbClr val="00FFFF"/>
                </a:highlight>
                <a:latin typeface="Segoe UI Light" panose="020B0502040204020203" pitchFamily="34" charset="0"/>
                <a:cs typeface="Segoe UI Light" panose="020B0502040204020203" pitchFamily="34" charset="0"/>
              </a:rPr>
              <a:t>Connection</a:t>
            </a:r>
          </a:p>
          <a:p>
            <a:pPr lvl="1"/>
            <a:r>
              <a:rPr lang="en-US" dirty="0">
                <a:highlight>
                  <a:srgbClr val="C0C0C0"/>
                </a:highlight>
                <a:latin typeface="Segoe UI Light" panose="020B0502040204020203" pitchFamily="34" charset="0"/>
                <a:cs typeface="Segoe UI Light" panose="020B0502040204020203" pitchFamily="34" charset="0"/>
              </a:rPr>
              <a:t>Description</a:t>
            </a:r>
          </a:p>
        </p:txBody>
      </p:sp>
    </p:spTree>
    <p:extLst>
      <p:ext uri="{BB962C8B-B14F-4D97-AF65-F5344CB8AC3E}">
        <p14:creationId xmlns:p14="http://schemas.microsoft.com/office/powerpoint/2010/main" val="3185204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D301C-DDA9-318C-F8C1-F2B7246B7B00}"/>
              </a:ext>
            </a:extLst>
          </p:cNvPr>
          <p:cNvSpPr>
            <a:spLocks noGrp="1"/>
          </p:cNvSpPr>
          <p:nvPr>
            <p:ph type="title"/>
          </p:nvPr>
        </p:nvSpPr>
        <p:spPr/>
        <p:txBody>
          <a:bodyPr/>
          <a:lstStyle/>
          <a:p>
            <a:r>
              <a:rPr lang="en-US" dirty="0">
                <a:latin typeface="Segoe UI Semilight" panose="020B0402040204020203" pitchFamily="34" charset="0"/>
                <a:cs typeface="Segoe UI Semilight" panose="020B0402040204020203" pitchFamily="34" charset="0"/>
              </a:rPr>
              <a:t>Overview of Presentation</a:t>
            </a:r>
          </a:p>
        </p:txBody>
      </p:sp>
      <p:sp>
        <p:nvSpPr>
          <p:cNvPr id="3" name="Content Placeholder 2">
            <a:extLst>
              <a:ext uri="{FF2B5EF4-FFF2-40B4-BE49-F238E27FC236}">
                <a16:creationId xmlns:a16="http://schemas.microsoft.com/office/drawing/2014/main" id="{8D7EF6C3-F4D9-78BD-9DFF-D4B6FF13067A}"/>
              </a:ext>
            </a:extLst>
          </p:cNvPr>
          <p:cNvSpPr>
            <a:spLocks noGrp="1"/>
          </p:cNvSpPr>
          <p:nvPr>
            <p:ph idx="1"/>
          </p:nvPr>
        </p:nvSpPr>
        <p:spPr/>
        <p:txBody>
          <a:bodyPr/>
          <a:lstStyle/>
          <a:p>
            <a:pPr marL="342900" indent="-342900" algn="l">
              <a:lnSpc>
                <a:spcPct val="150000"/>
              </a:lnSpc>
              <a:buClr>
                <a:schemeClr val="accent6"/>
              </a:buClr>
              <a:buFont typeface="Courier New" panose="02070309020205020404" pitchFamily="49" charset="0"/>
              <a:buChar char="o"/>
            </a:pPr>
            <a:r>
              <a:rPr lang="en-US" dirty="0">
                <a:latin typeface="Segoe UI Light" panose="020B0502040204020203" pitchFamily="34" charset="0"/>
                <a:cs typeface="Segoe UI Light" panose="020B0502040204020203" pitchFamily="34" charset="0"/>
              </a:rPr>
              <a:t>What is the Title Board</a:t>
            </a:r>
          </a:p>
          <a:p>
            <a:pPr marL="342900" indent="-342900" algn="l">
              <a:lnSpc>
                <a:spcPct val="150000"/>
              </a:lnSpc>
              <a:buClr>
                <a:schemeClr val="accent6"/>
              </a:buClr>
              <a:buFont typeface="Courier New" panose="02070309020205020404" pitchFamily="49" charset="0"/>
              <a:buChar char="o"/>
            </a:pPr>
            <a:r>
              <a:rPr lang="en-US" dirty="0">
                <a:latin typeface="Segoe UI Light" panose="020B0502040204020203" pitchFamily="34" charset="0"/>
                <a:cs typeface="Segoe UI Light" panose="020B0502040204020203" pitchFamily="34" charset="0"/>
              </a:rPr>
              <a:t>Brief overview of citizen initiative process</a:t>
            </a:r>
          </a:p>
          <a:p>
            <a:pPr marL="342900" indent="-342900" algn="l">
              <a:lnSpc>
                <a:spcPct val="150000"/>
              </a:lnSpc>
              <a:buClr>
                <a:schemeClr val="accent6"/>
              </a:buClr>
              <a:buFont typeface="Courier New" panose="02070309020205020404" pitchFamily="49" charset="0"/>
              <a:buChar char="o"/>
            </a:pPr>
            <a:r>
              <a:rPr lang="en-US" dirty="0">
                <a:latin typeface="Segoe UI Light" panose="020B0502040204020203" pitchFamily="34" charset="0"/>
                <a:cs typeface="Segoe UI Light" panose="020B0502040204020203" pitchFamily="34" charset="0"/>
              </a:rPr>
              <a:t>Deeper Dive into Title Board requirements</a:t>
            </a:r>
          </a:p>
          <a:p>
            <a:pPr marL="342900" indent="-342900" algn="l">
              <a:lnSpc>
                <a:spcPct val="150000"/>
              </a:lnSpc>
              <a:buClr>
                <a:schemeClr val="accent6"/>
              </a:buClr>
              <a:buFont typeface="Courier New" panose="02070309020205020404" pitchFamily="49" charset="0"/>
              <a:buChar char="o"/>
            </a:pPr>
            <a:r>
              <a:rPr lang="en-US" dirty="0">
                <a:latin typeface="Segoe UI Light" panose="020B0502040204020203" pitchFamily="34" charset="0"/>
                <a:cs typeface="Segoe UI Light" panose="020B0502040204020203" pitchFamily="34" charset="0"/>
              </a:rPr>
              <a:t>Summary</a:t>
            </a:r>
          </a:p>
          <a:p>
            <a:endParaRPr lang="en-US" dirty="0"/>
          </a:p>
        </p:txBody>
      </p:sp>
    </p:spTree>
    <p:extLst>
      <p:ext uri="{BB962C8B-B14F-4D97-AF65-F5344CB8AC3E}">
        <p14:creationId xmlns:p14="http://schemas.microsoft.com/office/powerpoint/2010/main" val="30876814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2ED7C-25B8-A16E-DB63-5C207FEFB98D}"/>
              </a:ext>
            </a:extLst>
          </p:cNvPr>
          <p:cNvSpPr>
            <a:spLocks noGrp="1"/>
          </p:cNvSpPr>
          <p:nvPr>
            <p:ph type="title"/>
          </p:nvPr>
        </p:nvSpPr>
        <p:spPr/>
        <p:txBody>
          <a:bodyPr/>
          <a:lstStyle/>
          <a:p>
            <a:r>
              <a:rPr lang="en-US" b="1" dirty="0">
                <a:latin typeface="Segoe UI Semilight" panose="020B0402040204020203" pitchFamily="34" charset="0"/>
                <a:cs typeface="Segoe UI Semilight" panose="020B0402040204020203" pitchFamily="34" charset="0"/>
              </a:rPr>
              <a:t>Clear Title – Example 2</a:t>
            </a:r>
            <a:r>
              <a:rPr lang="en-US" dirty="0"/>
              <a:t> </a:t>
            </a:r>
          </a:p>
        </p:txBody>
      </p:sp>
      <p:sp>
        <p:nvSpPr>
          <p:cNvPr id="3" name="Content Placeholder 2">
            <a:extLst>
              <a:ext uri="{FF2B5EF4-FFF2-40B4-BE49-F238E27FC236}">
                <a16:creationId xmlns:a16="http://schemas.microsoft.com/office/drawing/2014/main" id="{E0F1601D-BC4B-9152-966D-83140ECC51DC}"/>
              </a:ext>
            </a:extLst>
          </p:cNvPr>
          <p:cNvSpPr>
            <a:spLocks noGrp="1"/>
          </p:cNvSpPr>
          <p:nvPr>
            <p:ph idx="1"/>
          </p:nvPr>
        </p:nvSpPr>
        <p:spPr/>
        <p:txBody>
          <a:bodyPr>
            <a:normAutofit fontScale="92500" lnSpcReduction="20000"/>
          </a:bodyPr>
          <a:lstStyle/>
          <a:p>
            <a:pPr marL="0" indent="0">
              <a:buNone/>
            </a:pPr>
            <a:r>
              <a:rPr lang="en-US" sz="2400" b="0" i="0" dirty="0">
                <a:solidFill>
                  <a:srgbClr val="000000"/>
                </a:solidFill>
                <a:effectLst/>
                <a:highlight>
                  <a:srgbClr val="FFFFFF"/>
                </a:highlight>
                <a:latin typeface="Segoe UI Light" panose="020B0502040204020203" pitchFamily="34" charset="0"/>
                <a:cs typeface="Segoe UI Light" panose="020B0502040204020203" pitchFamily="34" charset="0"/>
              </a:rPr>
              <a:t>Shall there be an amendment to the Colorado Constitution and a change to the Colorado Revised Statutes concerning money that the state receives, and, in connection therewith, requiring all money received by the state, including money provided to the state for a particular purpose, known as custodial money, to be subject to appropriation by the general assembly after a public hearing; repealing the authority to disburse money from the state treasury by any other means; requiring all custodial money to be deposited into the newly created custodial funds transparency fund and the earnings on those deposits to be transferred to the general fund; and allowing the state to retain and spend all custodial money and earnings and revenue on that custodial money as a voter-approved revenue change?</a:t>
            </a:r>
          </a:p>
          <a:p>
            <a:pPr marL="0" indent="0">
              <a:buNone/>
            </a:pPr>
            <a:endParaRPr lang="en-US" sz="2400" b="0" i="0" dirty="0">
              <a:solidFill>
                <a:srgbClr val="000000"/>
              </a:solidFill>
              <a:effectLst/>
              <a:highlight>
                <a:srgbClr val="FFFFFF"/>
              </a:highlight>
              <a:latin typeface="Segoe UI Light" panose="020B0502040204020203" pitchFamily="34" charset="0"/>
              <a:cs typeface="Segoe UI Light" panose="020B0502040204020203" pitchFamily="34" charset="0"/>
            </a:endParaRPr>
          </a:p>
          <a:p>
            <a:pPr lvl="1"/>
            <a:r>
              <a:rPr lang="en-US" sz="1900" dirty="0">
                <a:highlight>
                  <a:srgbClr val="FFFF00"/>
                </a:highlight>
                <a:latin typeface="Segoe UI Light" panose="020B0502040204020203" pitchFamily="34" charset="0"/>
                <a:cs typeface="Segoe UI Light" panose="020B0502040204020203" pitchFamily="34" charset="0"/>
              </a:rPr>
              <a:t>Single subject</a:t>
            </a:r>
          </a:p>
          <a:p>
            <a:pPr lvl="1"/>
            <a:r>
              <a:rPr lang="en-US" sz="1900" dirty="0">
                <a:highlight>
                  <a:srgbClr val="00FFFF"/>
                </a:highlight>
                <a:latin typeface="Segoe UI Light" panose="020B0502040204020203" pitchFamily="34" charset="0"/>
                <a:cs typeface="Segoe UI Light" panose="020B0502040204020203" pitchFamily="34" charset="0"/>
              </a:rPr>
              <a:t>Connection</a:t>
            </a:r>
          </a:p>
          <a:p>
            <a:pPr lvl="1"/>
            <a:r>
              <a:rPr lang="en-US" sz="1900" dirty="0">
                <a:highlight>
                  <a:srgbClr val="C0C0C0"/>
                </a:highlight>
                <a:latin typeface="Segoe UI Light" panose="020B0502040204020203" pitchFamily="34" charset="0"/>
                <a:cs typeface="Segoe UI Light" panose="020B0502040204020203" pitchFamily="34" charset="0"/>
              </a:rPr>
              <a:t>Description</a:t>
            </a:r>
          </a:p>
        </p:txBody>
      </p:sp>
    </p:spTree>
    <p:extLst>
      <p:ext uri="{BB962C8B-B14F-4D97-AF65-F5344CB8AC3E}">
        <p14:creationId xmlns:p14="http://schemas.microsoft.com/office/powerpoint/2010/main" val="15034265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2ED7C-25B8-A16E-DB63-5C207FEFB98D}"/>
              </a:ext>
            </a:extLst>
          </p:cNvPr>
          <p:cNvSpPr>
            <a:spLocks noGrp="1"/>
          </p:cNvSpPr>
          <p:nvPr>
            <p:ph type="title"/>
          </p:nvPr>
        </p:nvSpPr>
        <p:spPr/>
        <p:txBody>
          <a:bodyPr/>
          <a:lstStyle/>
          <a:p>
            <a:r>
              <a:rPr lang="en-US" b="1" dirty="0">
                <a:latin typeface="Segoe UI Semilight" panose="020B0402040204020203" pitchFamily="34" charset="0"/>
                <a:cs typeface="Segoe UI Semilight" panose="020B0402040204020203" pitchFamily="34" charset="0"/>
              </a:rPr>
              <a:t>Clear Title – Example 2 highlighted   </a:t>
            </a:r>
          </a:p>
        </p:txBody>
      </p:sp>
      <p:sp>
        <p:nvSpPr>
          <p:cNvPr id="3" name="Content Placeholder 2">
            <a:extLst>
              <a:ext uri="{FF2B5EF4-FFF2-40B4-BE49-F238E27FC236}">
                <a16:creationId xmlns:a16="http://schemas.microsoft.com/office/drawing/2014/main" id="{E0F1601D-BC4B-9152-966D-83140ECC51DC}"/>
              </a:ext>
            </a:extLst>
          </p:cNvPr>
          <p:cNvSpPr>
            <a:spLocks noGrp="1"/>
          </p:cNvSpPr>
          <p:nvPr>
            <p:ph idx="1"/>
          </p:nvPr>
        </p:nvSpPr>
        <p:spPr>
          <a:xfrm>
            <a:off x="568712" y="2437978"/>
            <a:ext cx="10785088" cy="4118254"/>
          </a:xfrm>
        </p:spPr>
        <p:txBody>
          <a:bodyPr>
            <a:normAutofit fontScale="92500"/>
          </a:bodyPr>
          <a:lstStyle/>
          <a:p>
            <a:pPr marL="0" indent="0">
              <a:buNone/>
            </a:pPr>
            <a:r>
              <a:rPr lang="en-US" dirty="0">
                <a:highlight>
                  <a:srgbClr val="FFFF00"/>
                </a:highlight>
                <a:latin typeface="Segoe UI Light" panose="020B0502040204020203" pitchFamily="34" charset="0"/>
                <a:cs typeface="Segoe UI Light" panose="020B0502040204020203" pitchFamily="34" charset="0"/>
              </a:rPr>
              <a:t>Shall there be an amendment to the Colorado Constitution and a change to the Colorado Revised Statutes concerning money that the state receives</a:t>
            </a:r>
            <a:r>
              <a:rPr lang="en-US" dirty="0">
                <a:latin typeface="Segoe UI Light" panose="020B0502040204020203" pitchFamily="34" charset="0"/>
                <a:cs typeface="Segoe UI Light" panose="020B0502040204020203" pitchFamily="34" charset="0"/>
              </a:rPr>
              <a:t>, </a:t>
            </a:r>
            <a:r>
              <a:rPr lang="en-US" dirty="0">
                <a:highlight>
                  <a:srgbClr val="00FFFF"/>
                </a:highlight>
                <a:latin typeface="Segoe UI Light" panose="020B0502040204020203" pitchFamily="34" charset="0"/>
                <a:cs typeface="Segoe UI Light" panose="020B0502040204020203" pitchFamily="34" charset="0"/>
              </a:rPr>
              <a:t>and, in connection therewith,</a:t>
            </a:r>
            <a:r>
              <a:rPr lang="en-US" dirty="0">
                <a:latin typeface="Segoe UI Light" panose="020B0502040204020203" pitchFamily="34" charset="0"/>
                <a:cs typeface="Segoe UI Light" panose="020B0502040204020203" pitchFamily="34" charset="0"/>
              </a:rPr>
              <a:t> </a:t>
            </a:r>
            <a:r>
              <a:rPr lang="en-US" dirty="0">
                <a:highlight>
                  <a:srgbClr val="C0C0C0"/>
                </a:highlight>
                <a:latin typeface="Segoe UI Light" panose="020B0502040204020203" pitchFamily="34" charset="0"/>
                <a:cs typeface="Segoe UI Light" panose="020B0502040204020203" pitchFamily="34" charset="0"/>
              </a:rPr>
              <a:t>requiring all money received by the state, including money provided to the state for a particular purpose, known as custodial money, to be subject to appropriation by the general assembly after a public hearing; repealing the authority to disburse money from the state treasury by any other means; requiring all custodial money to be deposited into the newly created custodial funds transparency fund and the earnings on those deposits to be transferred to the general fund; and allowing the state to retain and spend all custodial money and earnings and revenue on that custodial money as a voter-approved revenue change?</a:t>
            </a:r>
          </a:p>
        </p:txBody>
      </p:sp>
    </p:spTree>
    <p:extLst>
      <p:ext uri="{BB962C8B-B14F-4D97-AF65-F5344CB8AC3E}">
        <p14:creationId xmlns:p14="http://schemas.microsoft.com/office/powerpoint/2010/main" val="1190657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2ED7C-25B8-A16E-DB63-5C207FEFB98D}"/>
              </a:ext>
            </a:extLst>
          </p:cNvPr>
          <p:cNvSpPr>
            <a:spLocks noGrp="1"/>
          </p:cNvSpPr>
          <p:nvPr>
            <p:ph type="title"/>
          </p:nvPr>
        </p:nvSpPr>
        <p:spPr>
          <a:xfrm>
            <a:off x="838200" y="1527976"/>
            <a:ext cx="10515600" cy="768184"/>
          </a:xfrm>
        </p:spPr>
        <p:txBody>
          <a:bodyPr/>
          <a:lstStyle/>
          <a:p>
            <a:r>
              <a:rPr lang="en-US" dirty="0"/>
              <a:t>Clear Title – Example 2 with bullets  </a:t>
            </a:r>
          </a:p>
        </p:txBody>
      </p:sp>
      <p:sp>
        <p:nvSpPr>
          <p:cNvPr id="3" name="Content Placeholder 2">
            <a:extLst>
              <a:ext uri="{FF2B5EF4-FFF2-40B4-BE49-F238E27FC236}">
                <a16:creationId xmlns:a16="http://schemas.microsoft.com/office/drawing/2014/main" id="{E0F1601D-BC4B-9152-966D-83140ECC51DC}"/>
              </a:ext>
            </a:extLst>
          </p:cNvPr>
          <p:cNvSpPr>
            <a:spLocks noGrp="1"/>
          </p:cNvSpPr>
          <p:nvPr>
            <p:ph idx="1"/>
          </p:nvPr>
        </p:nvSpPr>
        <p:spPr>
          <a:xfrm>
            <a:off x="731520" y="2296160"/>
            <a:ext cx="10622280" cy="4272419"/>
          </a:xfrm>
        </p:spPr>
        <p:txBody>
          <a:bodyPr>
            <a:normAutofit fontScale="85000" lnSpcReduction="10000"/>
          </a:bodyPr>
          <a:lstStyle/>
          <a:p>
            <a:pPr marL="0" indent="0">
              <a:buNone/>
            </a:pPr>
            <a:r>
              <a:rPr lang="en-US" dirty="0">
                <a:highlight>
                  <a:srgbClr val="FFFF00"/>
                </a:highlight>
              </a:rPr>
              <a:t>Shall there be an amendment to the Colorado Constitution and a change to the Colorado Revised Statutes concerning money that the state receives</a:t>
            </a:r>
            <a:r>
              <a:rPr lang="en-US" dirty="0"/>
              <a:t>, </a:t>
            </a:r>
            <a:r>
              <a:rPr lang="en-US" dirty="0">
                <a:highlight>
                  <a:srgbClr val="00FFFF"/>
                </a:highlight>
              </a:rPr>
              <a:t>and, in connection therewith,</a:t>
            </a:r>
            <a:r>
              <a:rPr lang="en-US" dirty="0"/>
              <a:t> </a:t>
            </a:r>
          </a:p>
          <a:p>
            <a:r>
              <a:rPr lang="en-US" dirty="0">
                <a:highlight>
                  <a:srgbClr val="C0C0C0"/>
                </a:highlight>
              </a:rPr>
              <a:t>requiring all money received by the state, including money provided to the state for a particular purpose, known as custodial money, </a:t>
            </a:r>
          </a:p>
          <a:p>
            <a:r>
              <a:rPr lang="en-US" dirty="0">
                <a:highlight>
                  <a:srgbClr val="C0C0C0"/>
                </a:highlight>
              </a:rPr>
              <a:t>to be subject to appropriation by the general assembly after a public hearing; </a:t>
            </a:r>
          </a:p>
          <a:p>
            <a:r>
              <a:rPr lang="en-US" dirty="0">
                <a:highlight>
                  <a:srgbClr val="C0C0C0"/>
                </a:highlight>
              </a:rPr>
              <a:t>repealing the authority to disburse money from the state treasury by any other means; </a:t>
            </a:r>
          </a:p>
          <a:p>
            <a:r>
              <a:rPr lang="en-US" dirty="0">
                <a:highlight>
                  <a:srgbClr val="C0C0C0"/>
                </a:highlight>
              </a:rPr>
              <a:t>requiring all custodial money to be deposited into the newly created custodial funds transparency fund and the earnings on those deposits to be transferred to the general fund; and </a:t>
            </a:r>
          </a:p>
          <a:p>
            <a:r>
              <a:rPr lang="en-US" dirty="0">
                <a:highlight>
                  <a:srgbClr val="C0C0C0"/>
                </a:highlight>
              </a:rPr>
              <a:t>allowing the state to retain and spend all custodial money and earnings and revenue on that custodial money as a voter-approved revenue change?</a:t>
            </a:r>
          </a:p>
        </p:txBody>
      </p:sp>
    </p:spTree>
    <p:extLst>
      <p:ext uri="{BB962C8B-B14F-4D97-AF65-F5344CB8AC3E}">
        <p14:creationId xmlns:p14="http://schemas.microsoft.com/office/powerpoint/2010/main" val="23231585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2ED7C-25B8-A16E-DB63-5C207FEFB98D}"/>
              </a:ext>
            </a:extLst>
          </p:cNvPr>
          <p:cNvSpPr>
            <a:spLocks noGrp="1"/>
          </p:cNvSpPr>
          <p:nvPr>
            <p:ph type="title"/>
          </p:nvPr>
        </p:nvSpPr>
        <p:spPr/>
        <p:txBody>
          <a:bodyPr/>
          <a:lstStyle/>
          <a:p>
            <a:r>
              <a:rPr lang="en-US" dirty="0"/>
              <a:t>Rehearing </a:t>
            </a:r>
          </a:p>
        </p:txBody>
      </p:sp>
      <p:sp>
        <p:nvSpPr>
          <p:cNvPr id="3" name="Content Placeholder 2">
            <a:extLst>
              <a:ext uri="{FF2B5EF4-FFF2-40B4-BE49-F238E27FC236}">
                <a16:creationId xmlns:a16="http://schemas.microsoft.com/office/drawing/2014/main" id="{E0F1601D-BC4B-9152-966D-83140ECC51DC}"/>
              </a:ext>
            </a:extLst>
          </p:cNvPr>
          <p:cNvSpPr>
            <a:spLocks noGrp="1"/>
          </p:cNvSpPr>
          <p:nvPr>
            <p:ph idx="1"/>
          </p:nvPr>
        </p:nvSpPr>
        <p:spPr/>
        <p:txBody>
          <a:bodyPr>
            <a:normAutofit lnSpcReduction="10000"/>
          </a:bodyPr>
          <a:lstStyle/>
          <a:p>
            <a:r>
              <a:rPr lang="en-US" b="1" dirty="0">
                <a:latin typeface="Segoe UI Light" panose="020B0502040204020203" pitchFamily="34" charset="0"/>
                <a:cs typeface="Segoe UI Light" panose="020B0502040204020203" pitchFamily="34" charset="0"/>
              </a:rPr>
              <a:t>Grounds</a:t>
            </a:r>
          </a:p>
          <a:p>
            <a:pPr lvl="1"/>
            <a:r>
              <a:rPr lang="en-US" dirty="0">
                <a:latin typeface="Segoe UI Light" panose="020B0502040204020203" pitchFamily="34" charset="0"/>
                <a:cs typeface="Segoe UI Light" panose="020B0502040204020203" pitchFamily="34" charset="0"/>
              </a:rPr>
              <a:t>Single subject determination</a:t>
            </a:r>
          </a:p>
          <a:p>
            <a:pPr lvl="1"/>
            <a:r>
              <a:rPr lang="en-US" dirty="0">
                <a:latin typeface="Segoe UI Light" panose="020B0502040204020203" pitchFamily="34" charset="0"/>
                <a:cs typeface="Segoe UI Light" panose="020B0502040204020203" pitchFamily="34" charset="0"/>
              </a:rPr>
              <a:t>Clear title</a:t>
            </a:r>
          </a:p>
          <a:p>
            <a:pPr lvl="1"/>
            <a:r>
              <a:rPr lang="en-US" dirty="0">
                <a:latin typeface="Segoe UI Light" panose="020B0502040204020203" pitchFamily="34" charset="0"/>
                <a:cs typeface="Segoe UI Light" panose="020B0502040204020203" pitchFamily="34" charset="0"/>
              </a:rPr>
              <a:t>Fiscal Summary – provided by OLLS a few days before the hearing</a:t>
            </a:r>
          </a:p>
          <a:p>
            <a:r>
              <a:rPr lang="en-US" b="1" dirty="0">
                <a:latin typeface="Segoe UI Light" panose="020B0502040204020203" pitchFamily="34" charset="0"/>
                <a:cs typeface="Segoe UI Light" panose="020B0502040204020203" pitchFamily="34" charset="0"/>
              </a:rPr>
              <a:t>Motions can be simple </a:t>
            </a:r>
          </a:p>
          <a:p>
            <a:pPr lvl="1"/>
            <a:r>
              <a:rPr lang="en-US" dirty="0">
                <a:latin typeface="Segoe UI Light" panose="020B0502040204020203" pitchFamily="34" charset="0"/>
                <a:cs typeface="Segoe UI Light" panose="020B0502040204020203" pitchFamily="34" charset="0"/>
              </a:rPr>
              <a:t>Clearly state grounds or language at issue</a:t>
            </a:r>
          </a:p>
          <a:p>
            <a:pPr lvl="1"/>
            <a:r>
              <a:rPr lang="en-US" dirty="0">
                <a:latin typeface="Segoe UI Light" panose="020B0502040204020203" pitchFamily="34" charset="0"/>
                <a:cs typeface="Segoe UI Light" panose="020B0502040204020203" pitchFamily="34" charset="0"/>
              </a:rPr>
              <a:t>Board often will reverse decision</a:t>
            </a:r>
          </a:p>
          <a:p>
            <a:r>
              <a:rPr lang="en-US" b="1" dirty="0">
                <a:latin typeface="Segoe UI Light" panose="020B0502040204020203" pitchFamily="34" charset="0"/>
                <a:cs typeface="Segoe UI Light" panose="020B0502040204020203" pitchFamily="34" charset="0"/>
              </a:rPr>
              <a:t>Fiscal summary </a:t>
            </a:r>
          </a:p>
          <a:p>
            <a:pPr lvl="1"/>
            <a:r>
              <a:rPr lang="en-US" dirty="0">
                <a:latin typeface="Segoe UI Light" panose="020B0502040204020203" pitchFamily="34" charset="0"/>
                <a:cs typeface="Segoe UI Light" panose="020B0502040204020203" pitchFamily="34" charset="0"/>
              </a:rPr>
              <a:t>Misleading or prejudicial </a:t>
            </a:r>
          </a:p>
          <a:p>
            <a:pPr lvl="1"/>
            <a:r>
              <a:rPr lang="en-US" dirty="0">
                <a:latin typeface="Segoe UI Light" panose="020B0502040204020203" pitchFamily="34" charset="0"/>
                <a:cs typeface="Segoe UI Light" panose="020B0502040204020203" pitchFamily="34" charset="0"/>
              </a:rPr>
              <a:t>Does not comply with statute in 1-40-105.5, C.R.S.</a:t>
            </a:r>
          </a:p>
          <a:p>
            <a:pPr lvl="1"/>
            <a:endParaRPr lang="en-US" dirty="0"/>
          </a:p>
        </p:txBody>
      </p:sp>
    </p:spTree>
    <p:extLst>
      <p:ext uri="{BB962C8B-B14F-4D97-AF65-F5344CB8AC3E}">
        <p14:creationId xmlns:p14="http://schemas.microsoft.com/office/powerpoint/2010/main" val="26404402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366A6-8B79-0901-ECF1-6429109D5C8D}"/>
              </a:ext>
            </a:extLst>
          </p:cNvPr>
          <p:cNvSpPr>
            <a:spLocks noGrp="1"/>
          </p:cNvSpPr>
          <p:nvPr>
            <p:ph type="title"/>
          </p:nvPr>
        </p:nvSpPr>
        <p:spPr/>
        <p:txBody>
          <a:bodyPr/>
          <a:lstStyle/>
          <a:p>
            <a:r>
              <a:rPr lang="en-US" b="1" dirty="0">
                <a:latin typeface="Segoe UI Semilight" panose="020B0402040204020203" pitchFamily="34" charset="0"/>
                <a:cs typeface="Segoe UI Semilight" panose="020B0402040204020203" pitchFamily="34" charset="0"/>
              </a:rPr>
              <a:t>Appeal to Colorado Supreme Court</a:t>
            </a:r>
          </a:p>
        </p:txBody>
      </p:sp>
      <p:sp>
        <p:nvSpPr>
          <p:cNvPr id="3" name="Content Placeholder 2">
            <a:extLst>
              <a:ext uri="{FF2B5EF4-FFF2-40B4-BE49-F238E27FC236}">
                <a16:creationId xmlns:a16="http://schemas.microsoft.com/office/drawing/2014/main" id="{25CD2F67-96B2-EC84-69AB-60565D831B27}"/>
              </a:ext>
            </a:extLst>
          </p:cNvPr>
          <p:cNvSpPr>
            <a:spLocks noGrp="1"/>
          </p:cNvSpPr>
          <p:nvPr>
            <p:ph idx="1"/>
          </p:nvPr>
        </p:nvSpPr>
        <p:spPr/>
        <p:txBody>
          <a:bodyPr>
            <a:normAutofit/>
          </a:bodyPr>
          <a:lstStyle/>
          <a:p>
            <a:r>
              <a:rPr lang="en-US" dirty="0">
                <a:latin typeface="Segoe UI Light" panose="020B0502040204020203" pitchFamily="34" charset="0"/>
                <a:cs typeface="Segoe UI Light" panose="020B0502040204020203" pitchFamily="34" charset="0"/>
              </a:rPr>
              <a:t>Who can file</a:t>
            </a:r>
          </a:p>
          <a:p>
            <a:pPr lvl="1"/>
            <a:r>
              <a:rPr lang="en-US" dirty="0">
                <a:latin typeface="Segoe UI Light" panose="020B0502040204020203" pitchFamily="34" charset="0"/>
                <a:cs typeface="Segoe UI Light" panose="020B0502040204020203" pitchFamily="34" charset="0"/>
              </a:rPr>
              <a:t>Designated representatives</a:t>
            </a:r>
          </a:p>
          <a:p>
            <a:pPr lvl="1"/>
            <a:r>
              <a:rPr lang="en-US" dirty="0">
                <a:latin typeface="Segoe UI Light" panose="020B0502040204020203" pitchFamily="34" charset="0"/>
                <a:cs typeface="Segoe UI Light" panose="020B0502040204020203" pitchFamily="34" charset="0"/>
              </a:rPr>
              <a:t>Registered elector who filed a motion for rehearing</a:t>
            </a:r>
          </a:p>
          <a:p>
            <a:r>
              <a:rPr lang="en-US" dirty="0">
                <a:latin typeface="Segoe UI Light" panose="020B0502040204020203" pitchFamily="34" charset="0"/>
                <a:cs typeface="Segoe UI Light" panose="020B0502040204020203" pitchFamily="34" charset="0"/>
              </a:rPr>
              <a:t>Timing</a:t>
            </a:r>
          </a:p>
          <a:p>
            <a:r>
              <a:rPr lang="en-US" dirty="0">
                <a:latin typeface="Segoe UI Light" panose="020B0502040204020203" pitchFamily="34" charset="0"/>
                <a:cs typeface="Segoe UI Light" panose="020B0502040204020203" pitchFamily="34" charset="0"/>
              </a:rPr>
              <a:t>Deference to Title Board</a:t>
            </a:r>
          </a:p>
          <a:p>
            <a:pPr lvl="1"/>
            <a:r>
              <a:rPr lang="en-US" dirty="0">
                <a:latin typeface="Segoe UI Light" panose="020B0502040204020203" pitchFamily="34" charset="0"/>
                <a:cs typeface="Segoe UI Light" panose="020B0502040204020203" pitchFamily="34" charset="0"/>
              </a:rPr>
              <a:t>great deference to the title board; </a:t>
            </a:r>
          </a:p>
          <a:p>
            <a:pPr lvl="1"/>
            <a:r>
              <a:rPr lang="en-US" dirty="0">
                <a:latin typeface="Segoe UI Light" panose="020B0502040204020203" pitchFamily="34" charset="0"/>
                <a:cs typeface="Segoe UI Light" panose="020B0502040204020203" pitchFamily="34" charset="0"/>
              </a:rPr>
              <a:t>drawing all legitimate presumptions in favor of the title board’s decision; and </a:t>
            </a:r>
          </a:p>
          <a:p>
            <a:pPr lvl="1"/>
            <a:r>
              <a:rPr lang="en-US" dirty="0">
                <a:latin typeface="Segoe UI Light" panose="020B0502040204020203" pitchFamily="34" charset="0"/>
                <a:cs typeface="Segoe UI Light" panose="020B0502040204020203" pitchFamily="34" charset="0"/>
              </a:rPr>
              <a:t>only overturning the board’s decision in a clear case. </a:t>
            </a:r>
          </a:p>
        </p:txBody>
      </p:sp>
    </p:spTree>
    <p:extLst>
      <p:ext uri="{BB962C8B-B14F-4D97-AF65-F5344CB8AC3E}">
        <p14:creationId xmlns:p14="http://schemas.microsoft.com/office/powerpoint/2010/main" val="41328035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CC029-9030-8550-C70B-A97F34EFC742}"/>
              </a:ext>
            </a:extLst>
          </p:cNvPr>
          <p:cNvSpPr>
            <a:spLocks noGrp="1"/>
          </p:cNvSpPr>
          <p:nvPr>
            <p:ph type="title"/>
          </p:nvPr>
        </p:nvSpPr>
        <p:spPr/>
        <p:txBody>
          <a:bodyPr/>
          <a:lstStyle/>
          <a:p>
            <a:r>
              <a:rPr lang="en-US" b="1" dirty="0">
                <a:latin typeface="Segoe UI Semilight" panose="020B0402040204020203" pitchFamily="34" charset="0"/>
                <a:cs typeface="Segoe UI Semilight" panose="020B0402040204020203" pitchFamily="34" charset="0"/>
              </a:rPr>
              <a:t>What ballot?</a:t>
            </a:r>
          </a:p>
        </p:txBody>
      </p:sp>
      <p:sp>
        <p:nvSpPr>
          <p:cNvPr id="3" name="Content Placeholder 2">
            <a:extLst>
              <a:ext uri="{FF2B5EF4-FFF2-40B4-BE49-F238E27FC236}">
                <a16:creationId xmlns:a16="http://schemas.microsoft.com/office/drawing/2014/main" id="{8F61FD45-CEE7-9C89-CE39-DF15FF512AD2}"/>
              </a:ext>
            </a:extLst>
          </p:cNvPr>
          <p:cNvSpPr>
            <a:spLocks noGrp="1"/>
          </p:cNvSpPr>
          <p:nvPr>
            <p:ph sz="half" idx="1"/>
          </p:nvPr>
        </p:nvSpPr>
        <p:spPr/>
        <p:txBody>
          <a:bodyPr>
            <a:normAutofit lnSpcReduction="10000"/>
          </a:bodyPr>
          <a:lstStyle/>
          <a:p>
            <a:r>
              <a:rPr lang="en-US" b="1" dirty="0">
                <a:latin typeface="Segoe UI Light" panose="020B0502040204020203" pitchFamily="34" charset="0"/>
                <a:cs typeface="Segoe UI Light" panose="020B0502040204020203" pitchFamily="34" charset="0"/>
              </a:rPr>
              <a:t>ODD YEAR ELECTION </a:t>
            </a:r>
          </a:p>
          <a:p>
            <a:pPr lvl="1"/>
            <a:r>
              <a:rPr lang="en-US" dirty="0">
                <a:latin typeface="Segoe UI Light" panose="020B0502040204020203" pitchFamily="34" charset="0"/>
                <a:cs typeface="Segoe UI Light" panose="020B0502040204020203" pitchFamily="34" charset="0"/>
              </a:rPr>
              <a:t>TABOR QUESTIONS</a:t>
            </a:r>
          </a:p>
          <a:p>
            <a:pPr lvl="2"/>
            <a:r>
              <a:rPr lang="en-US" dirty="0">
                <a:latin typeface="Segoe UI Light" panose="020B0502040204020203" pitchFamily="34" charset="0"/>
                <a:cs typeface="Segoe UI Light" panose="020B0502040204020203" pitchFamily="34" charset="0"/>
              </a:rPr>
              <a:t>New tax</a:t>
            </a:r>
          </a:p>
          <a:p>
            <a:pPr lvl="2"/>
            <a:r>
              <a:rPr lang="en-US" dirty="0">
                <a:latin typeface="Segoe UI Light" panose="020B0502040204020203" pitchFamily="34" charset="0"/>
                <a:cs typeface="Segoe UI Light" panose="020B0502040204020203" pitchFamily="34" charset="0"/>
              </a:rPr>
              <a:t>A tax rate increase</a:t>
            </a:r>
          </a:p>
          <a:p>
            <a:pPr lvl="2"/>
            <a:r>
              <a:rPr lang="en-US" dirty="0">
                <a:latin typeface="Segoe UI Light" panose="020B0502040204020203" pitchFamily="34" charset="0"/>
                <a:cs typeface="Segoe UI Light" panose="020B0502040204020203" pitchFamily="34" charset="0"/>
              </a:rPr>
              <a:t>Extension of expiring tax</a:t>
            </a:r>
          </a:p>
          <a:p>
            <a:pPr lvl="2"/>
            <a:r>
              <a:rPr lang="en-US" dirty="0">
                <a:latin typeface="Segoe UI Light" panose="020B0502040204020203" pitchFamily="34" charset="0"/>
                <a:cs typeface="Segoe UI Light" panose="020B0502040204020203" pitchFamily="34" charset="0"/>
              </a:rPr>
              <a:t>Change to revenue net gain</a:t>
            </a:r>
          </a:p>
          <a:p>
            <a:pPr lvl="2"/>
            <a:r>
              <a:rPr lang="en-US" dirty="0">
                <a:latin typeface="Segoe UI Light" panose="020B0502040204020203" pitchFamily="34" charset="0"/>
                <a:cs typeface="Segoe UI Light" panose="020B0502040204020203" pitchFamily="34" charset="0"/>
              </a:rPr>
              <a:t>Emergency taxes</a:t>
            </a:r>
          </a:p>
          <a:p>
            <a:pPr lvl="1"/>
            <a:r>
              <a:rPr lang="en-US" dirty="0">
                <a:latin typeface="Segoe UI Light" panose="020B0502040204020203" pitchFamily="34" charset="0"/>
                <a:cs typeface="Segoe UI Light" panose="020B0502040204020203" pitchFamily="34" charset="0"/>
              </a:rPr>
              <a:t>Multi-year debt collection</a:t>
            </a:r>
          </a:p>
          <a:p>
            <a:pPr lvl="1"/>
            <a:r>
              <a:rPr lang="en-US" dirty="0">
                <a:latin typeface="Segoe UI Light" panose="020B0502040204020203" pitchFamily="34" charset="0"/>
                <a:cs typeface="Segoe UI Light" panose="020B0502040204020203" pitchFamily="34" charset="0"/>
              </a:rPr>
              <a:t>Increase in property assessment rates</a:t>
            </a:r>
          </a:p>
        </p:txBody>
      </p:sp>
      <p:sp>
        <p:nvSpPr>
          <p:cNvPr id="4" name="Content Placeholder 3">
            <a:extLst>
              <a:ext uri="{FF2B5EF4-FFF2-40B4-BE49-F238E27FC236}">
                <a16:creationId xmlns:a16="http://schemas.microsoft.com/office/drawing/2014/main" id="{BCCCADD5-2D77-D52A-25AC-AE7A8087AB7C}"/>
              </a:ext>
            </a:extLst>
          </p:cNvPr>
          <p:cNvSpPr>
            <a:spLocks noGrp="1"/>
          </p:cNvSpPr>
          <p:nvPr>
            <p:ph sz="half" idx="2"/>
          </p:nvPr>
        </p:nvSpPr>
        <p:spPr/>
        <p:txBody>
          <a:bodyPr>
            <a:normAutofit lnSpcReduction="10000"/>
          </a:bodyPr>
          <a:lstStyle/>
          <a:p>
            <a:r>
              <a:rPr lang="en-US" b="1" dirty="0">
                <a:latin typeface="Segoe UI Light" panose="020B0502040204020203" pitchFamily="34" charset="0"/>
                <a:cs typeface="Segoe UI Light" panose="020B0502040204020203" pitchFamily="34" charset="0"/>
              </a:rPr>
              <a:t>EVEN YEAR</a:t>
            </a:r>
          </a:p>
          <a:p>
            <a:pPr lvl="1"/>
            <a:r>
              <a:rPr lang="en-US" dirty="0">
                <a:latin typeface="Segoe UI Light" panose="020B0502040204020203" pitchFamily="34" charset="0"/>
                <a:cs typeface="Segoe UI Light" panose="020B0502040204020203" pitchFamily="34" charset="0"/>
              </a:rPr>
              <a:t>No limitations</a:t>
            </a:r>
          </a:p>
          <a:p>
            <a:pPr lvl="1"/>
            <a:r>
              <a:rPr lang="en-US" dirty="0">
                <a:latin typeface="Segoe UI Light" panose="020B0502040204020203" pitchFamily="34" charset="0"/>
                <a:cs typeface="Segoe UI Light" panose="020B0502040204020203" pitchFamily="34" charset="0"/>
              </a:rPr>
              <a:t>Higher turn out elections – Presidential, Congressional offices, state offices</a:t>
            </a:r>
          </a:p>
          <a:p>
            <a:pPr lvl="1"/>
            <a:endParaRPr lang="en-US" dirty="0"/>
          </a:p>
        </p:txBody>
      </p:sp>
    </p:spTree>
    <p:extLst>
      <p:ext uri="{BB962C8B-B14F-4D97-AF65-F5344CB8AC3E}">
        <p14:creationId xmlns:p14="http://schemas.microsoft.com/office/powerpoint/2010/main" val="23460992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CC5BE-3236-6EC6-1735-50B7CB9DC9A4}"/>
              </a:ext>
            </a:extLst>
          </p:cNvPr>
          <p:cNvSpPr>
            <a:spLocks noGrp="1"/>
          </p:cNvSpPr>
          <p:nvPr>
            <p:ph type="title"/>
          </p:nvPr>
        </p:nvSpPr>
        <p:spPr>
          <a:xfrm>
            <a:off x="253539" y="1853968"/>
            <a:ext cx="2560320" cy="2098272"/>
          </a:xfrm>
        </p:spPr>
        <p:txBody>
          <a:bodyPr/>
          <a:lstStyle/>
          <a:p>
            <a:r>
              <a:rPr lang="en-US" b="1" dirty="0">
                <a:latin typeface="Segoe UI Semilight" panose="020B0402040204020203" pitchFamily="34" charset="0"/>
                <a:cs typeface="Segoe UI Semilight" panose="020B0402040204020203" pitchFamily="34" charset="0"/>
              </a:rPr>
              <a:t>TIMELINES</a:t>
            </a:r>
          </a:p>
        </p:txBody>
      </p:sp>
      <p:sp>
        <p:nvSpPr>
          <p:cNvPr id="3" name="Content Placeholder 2">
            <a:extLst>
              <a:ext uri="{FF2B5EF4-FFF2-40B4-BE49-F238E27FC236}">
                <a16:creationId xmlns:a16="http://schemas.microsoft.com/office/drawing/2014/main" id="{79AE06AF-E123-632A-A99E-57BC46FE390B}"/>
              </a:ext>
            </a:extLst>
          </p:cNvPr>
          <p:cNvSpPr>
            <a:spLocks noGrp="1"/>
          </p:cNvSpPr>
          <p:nvPr>
            <p:ph idx="1"/>
          </p:nvPr>
        </p:nvSpPr>
        <p:spPr>
          <a:xfrm>
            <a:off x="2813859" y="1853968"/>
            <a:ext cx="8538352" cy="4007084"/>
          </a:xfrm>
        </p:spPr>
        <p:txBody>
          <a:bodyPr>
            <a:normAutofit fontScale="62500" lnSpcReduction="20000"/>
          </a:bodyPr>
          <a:lstStyle/>
          <a:p>
            <a:pPr>
              <a:lnSpc>
                <a:spcPct val="150000"/>
              </a:lnSpc>
            </a:pPr>
            <a:r>
              <a:rPr lang="en-US" dirty="0">
                <a:latin typeface="Segoe UI Light" panose="020B0502040204020203" pitchFamily="34" charset="0"/>
                <a:cs typeface="Segoe UI Light" panose="020B0502040204020203" pitchFamily="34" charset="0"/>
              </a:rPr>
              <a:t>November 2024 - April 2026</a:t>
            </a:r>
          </a:p>
          <a:p>
            <a:pPr>
              <a:lnSpc>
                <a:spcPct val="150000"/>
              </a:lnSpc>
            </a:pPr>
            <a:r>
              <a:rPr lang="en-US" dirty="0">
                <a:latin typeface="Segoe UI Light" panose="020B0502040204020203" pitchFamily="34" charset="0"/>
                <a:cs typeface="Segoe UI Light" panose="020B0502040204020203" pitchFamily="34" charset="0"/>
              </a:rPr>
              <a:t>TB hearing – 1</a:t>
            </a:r>
            <a:r>
              <a:rPr lang="en-US" baseline="30000" dirty="0">
                <a:latin typeface="Segoe UI Light" panose="020B0502040204020203" pitchFamily="34" charset="0"/>
                <a:cs typeface="Segoe UI Light" panose="020B0502040204020203" pitchFamily="34" charset="0"/>
              </a:rPr>
              <a:t>st</a:t>
            </a:r>
            <a:r>
              <a:rPr lang="en-US" dirty="0">
                <a:latin typeface="Segoe UI Light" panose="020B0502040204020203" pitchFamily="34" charset="0"/>
                <a:cs typeface="Segoe UI Light" panose="020B0502040204020203" pitchFamily="34" charset="0"/>
              </a:rPr>
              <a:t> and 3</a:t>
            </a:r>
            <a:r>
              <a:rPr lang="en-US" baseline="30000" dirty="0">
                <a:latin typeface="Segoe UI Light" panose="020B0502040204020203" pitchFamily="34" charset="0"/>
                <a:cs typeface="Segoe UI Light" panose="020B0502040204020203" pitchFamily="34" charset="0"/>
              </a:rPr>
              <a:t>rd</a:t>
            </a:r>
            <a:r>
              <a:rPr lang="en-US" dirty="0">
                <a:latin typeface="Segoe UI Light" panose="020B0502040204020203" pitchFamily="34" charset="0"/>
                <a:cs typeface="Segoe UI Light" panose="020B0502040204020203" pitchFamily="34" charset="0"/>
              </a:rPr>
              <a:t> Wednesday</a:t>
            </a:r>
          </a:p>
          <a:p>
            <a:pPr>
              <a:lnSpc>
                <a:spcPct val="150000"/>
              </a:lnSpc>
            </a:pPr>
            <a:r>
              <a:rPr lang="en-US" dirty="0">
                <a:latin typeface="Segoe UI Light" panose="020B0502040204020203" pitchFamily="34" charset="0"/>
                <a:cs typeface="Segoe UI Light" panose="020B0502040204020203" pitchFamily="34" charset="0"/>
              </a:rPr>
              <a:t>Submit 12 days before hearing</a:t>
            </a:r>
          </a:p>
          <a:p>
            <a:pPr>
              <a:lnSpc>
                <a:spcPct val="150000"/>
              </a:lnSpc>
            </a:pPr>
            <a:r>
              <a:rPr lang="en-US" dirty="0" err="1">
                <a:latin typeface="Segoe UI Light" panose="020B0502040204020203" pitchFamily="34" charset="0"/>
                <a:cs typeface="Segoe UI Light" panose="020B0502040204020203" pitchFamily="34" charset="0"/>
              </a:rPr>
              <a:t>Rehearings</a:t>
            </a:r>
            <a:r>
              <a:rPr lang="en-US" dirty="0">
                <a:latin typeface="Segoe UI Light" panose="020B0502040204020203" pitchFamily="34" charset="0"/>
                <a:cs typeface="Segoe UI Light" panose="020B0502040204020203" pitchFamily="34" charset="0"/>
              </a:rPr>
              <a:t> – motions due 7 days after hearing</a:t>
            </a:r>
          </a:p>
          <a:p>
            <a:pPr>
              <a:lnSpc>
                <a:spcPct val="150000"/>
              </a:lnSpc>
            </a:pPr>
            <a:r>
              <a:rPr lang="en-US" dirty="0">
                <a:latin typeface="Segoe UI Light" panose="020B0502040204020203" pitchFamily="34" charset="0"/>
                <a:cs typeface="Segoe UI Light" panose="020B0502040204020203" pitchFamily="34" charset="0"/>
              </a:rPr>
              <a:t>April hearings – get on November ballot</a:t>
            </a:r>
          </a:p>
          <a:p>
            <a:pPr>
              <a:lnSpc>
                <a:spcPct val="150000"/>
              </a:lnSpc>
            </a:pPr>
            <a:r>
              <a:rPr lang="en-US" dirty="0">
                <a:latin typeface="Segoe UI Light" panose="020B0502040204020203" pitchFamily="34" charset="0"/>
                <a:cs typeface="Segoe UI Light" panose="020B0502040204020203" pitchFamily="34" charset="0"/>
              </a:rPr>
              <a:t>6 months to collect signatures, but no later than 3 months before election</a:t>
            </a:r>
          </a:p>
          <a:p>
            <a:pPr>
              <a:lnSpc>
                <a:spcPct val="150000"/>
              </a:lnSpc>
            </a:pPr>
            <a:r>
              <a:rPr lang="en-US" dirty="0">
                <a:latin typeface="Segoe UI Light" panose="020B0502040204020203" pitchFamily="34" charset="0"/>
                <a:cs typeface="Segoe UI Light" panose="020B0502040204020203" pitchFamily="34" charset="0"/>
              </a:rPr>
              <a:t>Odd year elections restricted</a:t>
            </a:r>
          </a:p>
        </p:txBody>
      </p:sp>
    </p:spTree>
    <p:extLst>
      <p:ext uri="{BB962C8B-B14F-4D97-AF65-F5344CB8AC3E}">
        <p14:creationId xmlns:p14="http://schemas.microsoft.com/office/powerpoint/2010/main" val="32184864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2FFDD-87D7-A586-E1E0-210B2958F77D}"/>
              </a:ext>
            </a:extLst>
          </p:cNvPr>
          <p:cNvSpPr>
            <a:spLocks noGrp="1"/>
          </p:cNvSpPr>
          <p:nvPr>
            <p:ph type="title"/>
          </p:nvPr>
        </p:nvSpPr>
        <p:spPr/>
        <p:txBody>
          <a:bodyPr/>
          <a:lstStyle/>
          <a:p>
            <a:r>
              <a:rPr lang="en-US" b="1" dirty="0">
                <a:latin typeface="Segoe UI Semilight" panose="020B0402040204020203" pitchFamily="34" charset="0"/>
                <a:cs typeface="Segoe UI Semilight" panose="020B0402040204020203" pitchFamily="34" charset="0"/>
              </a:rPr>
              <a:t>2024 Outlook</a:t>
            </a:r>
          </a:p>
        </p:txBody>
      </p:sp>
      <p:sp>
        <p:nvSpPr>
          <p:cNvPr id="3" name="Content Placeholder 2">
            <a:extLst>
              <a:ext uri="{FF2B5EF4-FFF2-40B4-BE49-F238E27FC236}">
                <a16:creationId xmlns:a16="http://schemas.microsoft.com/office/drawing/2014/main" id="{25CF8B7C-A3CE-7A4D-A1E3-48DFE11B2D56}"/>
              </a:ext>
            </a:extLst>
          </p:cNvPr>
          <p:cNvSpPr>
            <a:spLocks noGrp="1"/>
          </p:cNvSpPr>
          <p:nvPr>
            <p:ph idx="1"/>
          </p:nvPr>
        </p:nvSpPr>
        <p:spPr/>
        <p:txBody>
          <a:bodyPr/>
          <a:lstStyle/>
          <a:p>
            <a:pPr>
              <a:lnSpc>
                <a:spcPct val="200000"/>
              </a:lnSpc>
            </a:pPr>
            <a:r>
              <a:rPr lang="en-US" dirty="0">
                <a:latin typeface="Segoe UI Light" panose="020B0502040204020203" pitchFamily="34" charset="0"/>
                <a:cs typeface="Segoe UI Light" panose="020B0502040204020203" pitchFamily="34" charset="0"/>
              </a:rPr>
              <a:t>2 Measures on the ballot </a:t>
            </a:r>
          </a:p>
          <a:p>
            <a:pPr>
              <a:lnSpc>
                <a:spcPct val="200000"/>
              </a:lnSpc>
            </a:pPr>
            <a:r>
              <a:rPr lang="en-US" dirty="0">
                <a:latin typeface="Segoe UI Light" panose="020B0502040204020203" pitchFamily="34" charset="0"/>
                <a:cs typeface="Segoe UI Light" panose="020B0502040204020203" pitchFamily="34" charset="0"/>
              </a:rPr>
              <a:t>1 Measure under signature review</a:t>
            </a:r>
          </a:p>
          <a:p>
            <a:pPr>
              <a:lnSpc>
                <a:spcPct val="200000"/>
              </a:lnSpc>
            </a:pPr>
            <a:r>
              <a:rPr lang="en-US" dirty="0">
                <a:latin typeface="Segoe UI Light" panose="020B0502040204020203" pitchFamily="34" charset="0"/>
                <a:cs typeface="Segoe UI Light" panose="020B0502040204020203" pitchFamily="34" charset="0"/>
              </a:rPr>
              <a:t>14 Approved for circulation</a:t>
            </a:r>
          </a:p>
          <a:p>
            <a:pPr>
              <a:lnSpc>
                <a:spcPct val="200000"/>
              </a:lnSpc>
            </a:pPr>
            <a:r>
              <a:rPr lang="en-US" dirty="0">
                <a:latin typeface="Segoe UI Light" panose="020B0502040204020203" pitchFamily="34" charset="0"/>
                <a:cs typeface="Segoe UI Light" panose="020B0502040204020203" pitchFamily="34" charset="0"/>
              </a:rPr>
              <a:t>August 5, 2024 Deadline to submit signatures</a:t>
            </a:r>
          </a:p>
        </p:txBody>
      </p:sp>
    </p:spTree>
    <p:extLst>
      <p:ext uri="{BB962C8B-B14F-4D97-AF65-F5344CB8AC3E}">
        <p14:creationId xmlns:p14="http://schemas.microsoft.com/office/powerpoint/2010/main" val="31397071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E9566-195E-F7DE-267B-177FF7826EE4}"/>
              </a:ext>
            </a:extLst>
          </p:cNvPr>
          <p:cNvSpPr>
            <a:spLocks noGrp="1"/>
          </p:cNvSpPr>
          <p:nvPr>
            <p:ph type="title"/>
          </p:nvPr>
        </p:nvSpPr>
        <p:spPr/>
        <p:txBody>
          <a:bodyPr/>
          <a:lstStyle/>
          <a:p>
            <a:r>
              <a:rPr lang="en-US" b="1" dirty="0">
                <a:latin typeface="Segoe UI Light" panose="020B0502040204020203" pitchFamily="34" charset="0"/>
                <a:cs typeface="Segoe UI Light" panose="020B0502040204020203" pitchFamily="34" charset="0"/>
              </a:rPr>
              <a:t>Summary of Best Practices	</a:t>
            </a:r>
          </a:p>
        </p:txBody>
      </p:sp>
      <p:sp>
        <p:nvSpPr>
          <p:cNvPr id="3" name="Content Placeholder 2">
            <a:extLst>
              <a:ext uri="{FF2B5EF4-FFF2-40B4-BE49-F238E27FC236}">
                <a16:creationId xmlns:a16="http://schemas.microsoft.com/office/drawing/2014/main" id="{5FB1461C-3906-04D3-02D4-1710F306794C}"/>
              </a:ext>
            </a:extLst>
          </p:cNvPr>
          <p:cNvSpPr>
            <a:spLocks noGrp="1"/>
          </p:cNvSpPr>
          <p:nvPr>
            <p:ph idx="1"/>
          </p:nvPr>
        </p:nvSpPr>
        <p:spPr/>
        <p:txBody>
          <a:bodyPr>
            <a:normAutofit fontScale="85000" lnSpcReduction="20000"/>
          </a:bodyPr>
          <a:lstStyle/>
          <a:p>
            <a:pPr>
              <a:lnSpc>
                <a:spcPct val="200000"/>
              </a:lnSpc>
            </a:pPr>
            <a:r>
              <a:rPr lang="en-US" dirty="0">
                <a:latin typeface="Segoe UI Light" panose="020B0502040204020203" pitchFamily="34" charset="0"/>
                <a:cs typeface="Segoe UI Light" panose="020B0502040204020203" pitchFamily="34" charset="0"/>
              </a:rPr>
              <a:t>Start early</a:t>
            </a:r>
          </a:p>
          <a:p>
            <a:pPr>
              <a:lnSpc>
                <a:spcPct val="200000"/>
              </a:lnSpc>
            </a:pPr>
            <a:r>
              <a:rPr lang="en-US" dirty="0">
                <a:latin typeface="Segoe UI Light" panose="020B0502040204020203" pitchFamily="34" charset="0"/>
                <a:cs typeface="Segoe UI Light" panose="020B0502040204020203" pitchFamily="34" charset="0"/>
              </a:rPr>
              <a:t>Watch the calendar</a:t>
            </a:r>
          </a:p>
          <a:p>
            <a:pPr>
              <a:lnSpc>
                <a:spcPct val="200000"/>
              </a:lnSpc>
            </a:pPr>
            <a:r>
              <a:rPr lang="en-US" dirty="0">
                <a:latin typeface="Segoe UI Light" panose="020B0502040204020203" pitchFamily="34" charset="0"/>
                <a:cs typeface="Segoe UI Light" panose="020B0502040204020203" pitchFamily="34" charset="0"/>
              </a:rPr>
              <a:t>Be organized – track your changes, edits, and versions closely</a:t>
            </a:r>
          </a:p>
          <a:p>
            <a:pPr>
              <a:lnSpc>
                <a:spcPct val="200000"/>
              </a:lnSpc>
            </a:pPr>
            <a:r>
              <a:rPr lang="en-US" dirty="0">
                <a:latin typeface="Segoe UI Light" panose="020B0502040204020203" pitchFamily="34" charset="0"/>
                <a:cs typeface="Segoe UI Light" panose="020B0502040204020203" pitchFamily="34" charset="0"/>
              </a:rPr>
              <a:t>Don’t skim on appeal grounds</a:t>
            </a:r>
          </a:p>
          <a:p>
            <a:pPr>
              <a:lnSpc>
                <a:spcPct val="200000"/>
              </a:lnSpc>
            </a:pPr>
            <a:r>
              <a:rPr lang="en-US" dirty="0">
                <a:latin typeface="Segoe UI Light" panose="020B0502040204020203" pitchFamily="34" charset="0"/>
                <a:cs typeface="Segoe UI Light" panose="020B0502040204020203" pitchFamily="34" charset="0"/>
              </a:rPr>
              <a:t>Make some decisions</a:t>
            </a:r>
          </a:p>
          <a:p>
            <a:pPr marL="0" indent="0">
              <a:lnSpc>
                <a:spcPct val="200000"/>
              </a:lnSpc>
              <a:buNone/>
            </a:pPr>
            <a:endParaRPr lang="en-US" dirty="0"/>
          </a:p>
          <a:p>
            <a:endParaRPr lang="en-US" dirty="0"/>
          </a:p>
        </p:txBody>
      </p:sp>
    </p:spTree>
    <p:extLst>
      <p:ext uri="{BB962C8B-B14F-4D97-AF65-F5344CB8AC3E}">
        <p14:creationId xmlns:p14="http://schemas.microsoft.com/office/powerpoint/2010/main" val="33824562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04820-CF38-8677-B234-B6B971AACAA6}"/>
              </a:ext>
            </a:extLst>
          </p:cNvPr>
          <p:cNvSpPr>
            <a:spLocks noGrp="1"/>
          </p:cNvSpPr>
          <p:nvPr>
            <p:ph type="title"/>
          </p:nvPr>
        </p:nvSpPr>
        <p:spPr>
          <a:xfrm>
            <a:off x="3221182" y="1527975"/>
            <a:ext cx="4696691" cy="3679949"/>
          </a:xfrm>
        </p:spPr>
        <p:txBody>
          <a:bodyPr/>
          <a:lstStyle/>
          <a:p>
            <a:r>
              <a:rPr lang="en-US" b="1" dirty="0">
                <a:latin typeface="Segoe UI Semilight" panose="020B0402040204020203" pitchFamily="34" charset="0"/>
                <a:cs typeface="Segoe UI Semilight" panose="020B0402040204020203" pitchFamily="34" charset="0"/>
              </a:rPr>
              <a:t>QUESTIONS? </a:t>
            </a:r>
          </a:p>
        </p:txBody>
      </p:sp>
    </p:spTree>
    <p:extLst>
      <p:ext uri="{BB962C8B-B14F-4D97-AF65-F5344CB8AC3E}">
        <p14:creationId xmlns:p14="http://schemas.microsoft.com/office/powerpoint/2010/main" val="1891220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15A1D206-9697-DBE7-0881-58F937539643}"/>
              </a:ext>
            </a:extLst>
          </p:cNvPr>
          <p:cNvSpPr txBox="1">
            <a:spLocks noGrp="1"/>
          </p:cNvSpPr>
          <p:nvPr>
            <p:ph type="title" idx="4294967295"/>
          </p:nvPr>
        </p:nvSpPr>
        <p:spPr>
          <a:xfrm>
            <a:off x="838200" y="1527976"/>
            <a:ext cx="10515600" cy="91000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latin typeface="Segoe UI Semilight" panose="020B0402040204020203" pitchFamily="34" charset="0"/>
                <a:ea typeface="+mj-ea"/>
                <a:cs typeface="Segoe UI Semilight" panose="020B0402040204020203" pitchFamily="34" charset="0"/>
              </a:rPr>
              <a:t>Overview of Citizen Initiative </a:t>
            </a:r>
            <a:r>
              <a:rPr lang="en-US" b="1" dirty="0">
                <a:latin typeface="Segoe UI Semilight" panose="020B0402040204020203" pitchFamily="34" charset="0"/>
                <a:cs typeface="Segoe UI Semilight" panose="020B0402040204020203" pitchFamily="34" charset="0"/>
              </a:rPr>
              <a:t>P</a:t>
            </a:r>
            <a:r>
              <a:rPr kumimoji="0" lang="en-US" sz="4400" b="1" i="0" u="none" strike="noStrike" kern="1200" cap="none" spc="0" normalizeH="0" baseline="0" noProof="0" dirty="0" err="1">
                <a:ln>
                  <a:noFill/>
                </a:ln>
                <a:solidFill>
                  <a:schemeClr val="tx1"/>
                </a:solidFill>
                <a:effectLst/>
                <a:uLnTx/>
                <a:uFillTx/>
                <a:latin typeface="Segoe UI Semilight" panose="020B0402040204020203" pitchFamily="34" charset="0"/>
                <a:ea typeface="+mj-ea"/>
                <a:cs typeface="Segoe UI Semilight" panose="020B0402040204020203" pitchFamily="34" charset="0"/>
              </a:rPr>
              <a:t>rocess</a:t>
            </a:r>
            <a:endParaRPr kumimoji="0" lang="en-US" sz="4400" b="1" i="0" u="none" strike="noStrike" kern="1200" cap="none" spc="0" normalizeH="0" baseline="0" noProof="0" dirty="0">
              <a:ln>
                <a:noFill/>
              </a:ln>
              <a:solidFill>
                <a:schemeClr val="tx1"/>
              </a:solidFill>
              <a:effectLst/>
              <a:uLnTx/>
              <a:uFillTx/>
              <a:latin typeface="Segoe UI Semilight" panose="020B0402040204020203" pitchFamily="34" charset="0"/>
              <a:ea typeface="+mj-ea"/>
              <a:cs typeface="Segoe UI Semilight" panose="020B0402040204020203" pitchFamily="34" charset="0"/>
            </a:endParaRPr>
          </a:p>
        </p:txBody>
      </p:sp>
      <p:pic>
        <p:nvPicPr>
          <p:cNvPr id="6" name="Picture Placeholder 11" descr="Quill outline demonstrates a person writes the initiatve.">
            <a:extLst>
              <a:ext uri="{FF2B5EF4-FFF2-40B4-BE49-F238E27FC236}">
                <a16:creationId xmlns:a16="http://schemas.microsoft.com/office/drawing/2014/main" id="{5823E4D7-FE39-0E4B-5D9D-1EDBC363D41E}"/>
              </a:ext>
            </a:extLst>
          </p:cNvPr>
          <p:cNvPicPr>
            <a:picLocks noChangeAspect="1"/>
          </p:cNvPicPr>
          <p:nvPr/>
        </p:nvPicPr>
        <p:blipFill>
          <a:blip r:embed="rId2">
            <a:extLst>
              <a:ext uri="{96DAC541-7B7A-43D3-8B79-37D633B846F1}">
                <asvg:svgBlip xmlns:asvg="http://schemas.microsoft.com/office/drawing/2016/SVG/main" r:embed="rId3"/>
              </a:ext>
            </a:extLst>
          </a:blip>
          <a:srcRect t="128" b="128"/>
          <a:stretch>
            <a:fillRect/>
          </a:stretch>
        </p:blipFill>
        <p:spPr>
          <a:xfrm>
            <a:off x="1561636" y="3118104"/>
            <a:ext cx="621792" cy="621792"/>
          </a:xfrm>
          <a:prstGeom prst="rect">
            <a:avLst/>
          </a:prstGeom>
        </p:spPr>
      </p:pic>
      <p:sp>
        <p:nvSpPr>
          <p:cNvPr id="7" name="Flowchart: Connector 6" descr="Bubble with quill illustrating that drafting the measure is the first step in the initiative process.&#10;">
            <a:extLst>
              <a:ext uri="{FF2B5EF4-FFF2-40B4-BE49-F238E27FC236}">
                <a16:creationId xmlns:a16="http://schemas.microsoft.com/office/drawing/2014/main" id="{38F89BD9-EDA8-3BE0-C8BB-1309619003FF}"/>
              </a:ext>
            </a:extLst>
          </p:cNvPr>
          <p:cNvSpPr/>
          <p:nvPr/>
        </p:nvSpPr>
        <p:spPr>
          <a:xfrm>
            <a:off x="1383528" y="3026158"/>
            <a:ext cx="985962" cy="941543"/>
          </a:xfrm>
          <a:prstGeom prst="flowChartConnector">
            <a:avLst/>
          </a:prstGeom>
          <a:noFill/>
          <a:ln w="25400">
            <a:solidFill>
              <a:schemeClr val="tx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DF9489F9-C6FE-CDD0-7D92-32743C587607}"/>
              </a:ext>
            </a:extLst>
          </p:cNvPr>
          <p:cNvSpPr txBox="1"/>
          <p:nvPr/>
        </p:nvSpPr>
        <p:spPr>
          <a:xfrm>
            <a:off x="1129004" y="4301412"/>
            <a:ext cx="1324947" cy="646331"/>
          </a:xfrm>
          <a:prstGeom prst="rect">
            <a:avLst/>
          </a:prstGeom>
          <a:noFill/>
        </p:spPr>
        <p:txBody>
          <a:bodyPr wrap="square" rtlCol="0">
            <a:spAutoFit/>
          </a:bodyPr>
          <a:lstStyle/>
          <a:p>
            <a:r>
              <a:rPr lang="en-US" dirty="0"/>
              <a:t>Idea for new law</a:t>
            </a:r>
          </a:p>
        </p:txBody>
      </p:sp>
      <p:sp>
        <p:nvSpPr>
          <p:cNvPr id="12" name="Arrow: Right 11" descr="flow chart connector arrow">
            <a:extLst>
              <a:ext uri="{FF2B5EF4-FFF2-40B4-BE49-F238E27FC236}">
                <a16:creationId xmlns:a16="http://schemas.microsoft.com/office/drawing/2014/main" id="{33FD5AD7-1F1B-DBDD-45BF-FE752A1C9876}"/>
              </a:ext>
              <a:ext uri="{C183D7F6-B498-43B3-948B-1728B52AA6E4}">
                <adec:decorative xmlns:adec="http://schemas.microsoft.com/office/drawing/2017/decorative" val="0"/>
              </a:ext>
            </a:extLst>
          </p:cNvPr>
          <p:cNvSpPr/>
          <p:nvPr/>
        </p:nvSpPr>
        <p:spPr>
          <a:xfrm>
            <a:off x="2719346" y="3429000"/>
            <a:ext cx="668672" cy="209824"/>
          </a:xfrm>
          <a:prstGeom prst="rightArrow">
            <a:avLst/>
          </a:prstGeom>
          <a:solidFill>
            <a:schemeClr val="tx1">
              <a:lumMod val="40000"/>
              <a:lumOff val="60000"/>
            </a:schemeClr>
          </a:solidFill>
          <a:ln>
            <a:solidFill>
              <a:schemeClr val="tx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Placeholder 22" descr="Contract outline demonstrates the review and comment process">
            <a:extLst>
              <a:ext uri="{FF2B5EF4-FFF2-40B4-BE49-F238E27FC236}">
                <a16:creationId xmlns:a16="http://schemas.microsoft.com/office/drawing/2014/main" id="{B96A085F-0A5B-6637-FCE3-B2585B304D21}"/>
              </a:ext>
            </a:extLst>
          </p:cNvPr>
          <p:cNvPicPr>
            <a:picLocks noChangeAspect="1"/>
          </p:cNvPicPr>
          <p:nvPr/>
        </p:nvPicPr>
        <p:blipFill>
          <a:blip r:embed="rId4">
            <a:extLst>
              <a:ext uri="{96DAC541-7B7A-43D3-8B79-37D633B846F1}">
                <asvg:svgBlip xmlns:asvg="http://schemas.microsoft.com/office/drawing/2016/SVG/main" r:embed="rId5"/>
              </a:ext>
            </a:extLst>
          </a:blip>
          <a:srcRect t="128" b="128"/>
          <a:stretch>
            <a:fillRect/>
          </a:stretch>
        </p:blipFill>
        <p:spPr>
          <a:xfrm>
            <a:off x="3841791" y="3132366"/>
            <a:ext cx="621792" cy="621792"/>
          </a:xfrm>
          <a:prstGeom prst="rect">
            <a:avLst/>
          </a:prstGeom>
        </p:spPr>
      </p:pic>
      <p:sp>
        <p:nvSpPr>
          <p:cNvPr id="8" name="Flowchart: Connector 7" descr="Graphic of document representing the review and comment process ">
            <a:extLst>
              <a:ext uri="{FF2B5EF4-FFF2-40B4-BE49-F238E27FC236}">
                <a16:creationId xmlns:a16="http://schemas.microsoft.com/office/drawing/2014/main" id="{A9ADB81E-A8E4-C824-D5E2-039ABC26A5C0}"/>
              </a:ext>
              <a:ext uri="{C183D7F6-B498-43B3-948B-1728B52AA6E4}">
                <adec:decorative xmlns:adec="http://schemas.microsoft.com/office/drawing/2017/decorative" val="0"/>
              </a:ext>
            </a:extLst>
          </p:cNvPr>
          <p:cNvSpPr/>
          <p:nvPr/>
        </p:nvSpPr>
        <p:spPr>
          <a:xfrm>
            <a:off x="3659706" y="2989267"/>
            <a:ext cx="985962" cy="941543"/>
          </a:xfrm>
          <a:prstGeom prst="flowChartConnector">
            <a:avLst/>
          </a:prstGeom>
          <a:noFill/>
          <a:ln w="25400">
            <a:solidFill>
              <a:schemeClr val="tx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DB2100D8-B53D-B800-090E-96780FA7E857}"/>
              </a:ext>
            </a:extLst>
          </p:cNvPr>
          <p:cNvSpPr txBox="1"/>
          <p:nvPr/>
        </p:nvSpPr>
        <p:spPr>
          <a:xfrm>
            <a:off x="3726098" y="4285856"/>
            <a:ext cx="1324947" cy="923330"/>
          </a:xfrm>
          <a:prstGeom prst="rect">
            <a:avLst/>
          </a:prstGeom>
          <a:noFill/>
        </p:spPr>
        <p:txBody>
          <a:bodyPr wrap="square" rtlCol="0">
            <a:spAutoFit/>
          </a:bodyPr>
          <a:lstStyle/>
          <a:p>
            <a:r>
              <a:rPr lang="en-US" dirty="0"/>
              <a:t>Review &amp; Comment process</a:t>
            </a:r>
          </a:p>
        </p:txBody>
      </p:sp>
      <p:sp>
        <p:nvSpPr>
          <p:cNvPr id="15" name="Arrow: Right 14" descr="flow chart connector arrow">
            <a:extLst>
              <a:ext uri="{FF2B5EF4-FFF2-40B4-BE49-F238E27FC236}">
                <a16:creationId xmlns:a16="http://schemas.microsoft.com/office/drawing/2014/main" id="{D313A323-4353-EDA9-8FFA-8E38D14C2CF8}"/>
              </a:ext>
              <a:ext uri="{C183D7F6-B498-43B3-948B-1728B52AA6E4}">
                <adec:decorative xmlns:adec="http://schemas.microsoft.com/office/drawing/2017/decorative" val="0"/>
              </a:ext>
            </a:extLst>
          </p:cNvPr>
          <p:cNvSpPr/>
          <p:nvPr/>
        </p:nvSpPr>
        <p:spPr>
          <a:xfrm>
            <a:off x="4957738" y="3376404"/>
            <a:ext cx="668672" cy="209824"/>
          </a:xfrm>
          <a:prstGeom prst="rightArrow">
            <a:avLst/>
          </a:prstGeom>
          <a:solidFill>
            <a:schemeClr val="tx1">
              <a:lumMod val="40000"/>
              <a:lumOff val="60000"/>
            </a:schemeClr>
          </a:solidFill>
          <a:ln>
            <a:solidFill>
              <a:schemeClr val="tx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Placeholder 86" descr="Scales of justice image that reflects the title setting board ">
            <a:extLst>
              <a:ext uri="{FF2B5EF4-FFF2-40B4-BE49-F238E27FC236}">
                <a16:creationId xmlns:a16="http://schemas.microsoft.com/office/drawing/2014/main" id="{DA683E04-53FF-DE72-D803-E823A0F19627}"/>
              </a:ext>
              <a:ext uri="{C183D7F6-B498-43B3-948B-1728B52AA6E4}">
                <adec:decorative xmlns:adec="http://schemas.microsoft.com/office/drawing/2017/decorative" val="0"/>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995989" y="3026158"/>
            <a:ext cx="621792" cy="621792"/>
          </a:xfrm>
          <a:prstGeom prst="rect">
            <a:avLst/>
          </a:prstGeom>
        </p:spPr>
      </p:pic>
      <p:sp>
        <p:nvSpPr>
          <p:cNvPr id="9" name="Flowchart: Connector 8" descr="graphic of scales of justice representing the title board ">
            <a:extLst>
              <a:ext uri="{FF2B5EF4-FFF2-40B4-BE49-F238E27FC236}">
                <a16:creationId xmlns:a16="http://schemas.microsoft.com/office/drawing/2014/main" id="{3EC2F221-14B4-6CED-9EF2-99B5C40200A8}"/>
              </a:ext>
              <a:ext uri="{C183D7F6-B498-43B3-948B-1728B52AA6E4}">
                <adec:decorative xmlns:adec="http://schemas.microsoft.com/office/drawing/2017/decorative" val="0"/>
              </a:ext>
            </a:extLst>
          </p:cNvPr>
          <p:cNvSpPr/>
          <p:nvPr/>
        </p:nvSpPr>
        <p:spPr>
          <a:xfrm>
            <a:off x="5826405" y="2878046"/>
            <a:ext cx="985962" cy="941543"/>
          </a:xfrm>
          <a:prstGeom prst="flowChartConnector">
            <a:avLst/>
          </a:prstGeom>
          <a:noFill/>
          <a:ln w="25400">
            <a:solidFill>
              <a:schemeClr val="tx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7074C674-B06B-A4AC-4211-9E067B1327FC}"/>
              </a:ext>
            </a:extLst>
          </p:cNvPr>
          <p:cNvSpPr txBox="1"/>
          <p:nvPr/>
        </p:nvSpPr>
        <p:spPr>
          <a:xfrm>
            <a:off x="5692850" y="4285857"/>
            <a:ext cx="1324947" cy="646331"/>
          </a:xfrm>
          <a:prstGeom prst="rect">
            <a:avLst/>
          </a:prstGeom>
          <a:noFill/>
        </p:spPr>
        <p:txBody>
          <a:bodyPr wrap="square" rtlCol="0">
            <a:spAutoFit/>
          </a:bodyPr>
          <a:lstStyle/>
          <a:p>
            <a:r>
              <a:rPr lang="en-US" dirty="0"/>
              <a:t>Title Setting Board </a:t>
            </a:r>
          </a:p>
        </p:txBody>
      </p:sp>
      <p:sp>
        <p:nvSpPr>
          <p:cNvPr id="16" name="Arrow: Right 15" descr="flow chart connector arrow">
            <a:extLst>
              <a:ext uri="{FF2B5EF4-FFF2-40B4-BE49-F238E27FC236}">
                <a16:creationId xmlns:a16="http://schemas.microsoft.com/office/drawing/2014/main" id="{11F648DF-1A65-2ACB-6634-3D9076EF97D0}"/>
              </a:ext>
              <a:ext uri="{C183D7F6-B498-43B3-948B-1728B52AA6E4}">
                <adec:decorative xmlns:adec="http://schemas.microsoft.com/office/drawing/2017/decorative" val="0"/>
              </a:ext>
            </a:extLst>
          </p:cNvPr>
          <p:cNvSpPr/>
          <p:nvPr/>
        </p:nvSpPr>
        <p:spPr>
          <a:xfrm>
            <a:off x="7111936" y="3287105"/>
            <a:ext cx="668672" cy="209824"/>
          </a:xfrm>
          <a:prstGeom prst="rightArrow">
            <a:avLst/>
          </a:prstGeom>
          <a:solidFill>
            <a:schemeClr val="tx1">
              <a:lumMod val="40000"/>
              <a:lumOff val="60000"/>
            </a:schemeClr>
          </a:solidFill>
          <a:ln>
            <a:solidFill>
              <a:schemeClr val="tx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Placeholder 18" descr="graphic of judge representing the CO Supreme Court ">
            <a:extLst>
              <a:ext uri="{FF2B5EF4-FFF2-40B4-BE49-F238E27FC236}">
                <a16:creationId xmlns:a16="http://schemas.microsoft.com/office/drawing/2014/main" id="{D832F471-9323-25C2-5178-F5BDCDC0CDEA}"/>
              </a:ext>
              <a:ext uri="{C183D7F6-B498-43B3-948B-1728B52AA6E4}">
                <adec:decorative xmlns:adec="http://schemas.microsoft.com/office/drawing/2017/decorative" val="0"/>
              </a:ext>
            </a:extLst>
          </p:cNvPr>
          <p:cNvPicPr>
            <a:picLocks noChangeAspect="1"/>
          </p:cNvPicPr>
          <p:nvPr/>
        </p:nvPicPr>
        <p:blipFill>
          <a:blip r:embed="rId8">
            <a:extLst>
              <a:ext uri="{96DAC541-7B7A-43D3-8B79-37D633B846F1}">
                <asvg:svgBlip xmlns:asvg="http://schemas.microsoft.com/office/drawing/2016/SVG/main" r:embed="rId9"/>
              </a:ext>
            </a:extLst>
          </a:blip>
          <a:srcRect t="128" b="128"/>
          <a:stretch>
            <a:fillRect/>
          </a:stretch>
        </p:blipFill>
        <p:spPr>
          <a:xfrm>
            <a:off x="8162109" y="3036097"/>
            <a:ext cx="621792" cy="621792"/>
          </a:xfrm>
          <a:prstGeom prst="rect">
            <a:avLst/>
          </a:prstGeom>
        </p:spPr>
      </p:pic>
      <p:sp>
        <p:nvSpPr>
          <p:cNvPr id="10" name="Flowchart: Connector 9" descr="graphic of judge representing the Colorado Supreme Court ">
            <a:extLst>
              <a:ext uri="{FF2B5EF4-FFF2-40B4-BE49-F238E27FC236}">
                <a16:creationId xmlns:a16="http://schemas.microsoft.com/office/drawing/2014/main" id="{101D8A77-F0C3-C19E-B95A-2855B54D35DA}"/>
              </a:ext>
              <a:ext uri="{C183D7F6-B498-43B3-948B-1728B52AA6E4}">
                <adec:decorative xmlns:adec="http://schemas.microsoft.com/office/drawing/2017/decorative" val="0"/>
              </a:ext>
            </a:extLst>
          </p:cNvPr>
          <p:cNvSpPr/>
          <p:nvPr/>
        </p:nvSpPr>
        <p:spPr>
          <a:xfrm>
            <a:off x="7975194" y="2866282"/>
            <a:ext cx="985962" cy="941543"/>
          </a:xfrm>
          <a:prstGeom prst="flowChartConnector">
            <a:avLst/>
          </a:prstGeom>
          <a:noFill/>
          <a:ln w="25400">
            <a:solidFill>
              <a:schemeClr val="tx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ADCBE856-F962-5540-3AE7-EA969F0B8036}"/>
              </a:ext>
            </a:extLst>
          </p:cNvPr>
          <p:cNvSpPr txBox="1"/>
          <p:nvPr/>
        </p:nvSpPr>
        <p:spPr>
          <a:xfrm>
            <a:off x="8121427" y="4285859"/>
            <a:ext cx="1324947" cy="1200329"/>
          </a:xfrm>
          <a:prstGeom prst="rect">
            <a:avLst/>
          </a:prstGeom>
          <a:noFill/>
        </p:spPr>
        <p:txBody>
          <a:bodyPr wrap="square" rtlCol="0">
            <a:spAutoFit/>
          </a:bodyPr>
          <a:lstStyle/>
          <a:p>
            <a:r>
              <a:rPr lang="en-US" dirty="0"/>
              <a:t>Appeal to Colorado Supreme Court</a:t>
            </a:r>
          </a:p>
        </p:txBody>
      </p:sp>
      <p:sp>
        <p:nvSpPr>
          <p:cNvPr id="17" name="Arrow: Right 16" descr="flow chart connector arrow">
            <a:extLst>
              <a:ext uri="{FF2B5EF4-FFF2-40B4-BE49-F238E27FC236}">
                <a16:creationId xmlns:a16="http://schemas.microsoft.com/office/drawing/2014/main" id="{3F76C307-24EB-0856-4059-5B4EE0E25FAC}"/>
              </a:ext>
              <a:ext uri="{C183D7F6-B498-43B3-948B-1728B52AA6E4}">
                <adec:decorative xmlns:adec="http://schemas.microsoft.com/office/drawing/2017/decorative" val="0"/>
              </a:ext>
            </a:extLst>
          </p:cNvPr>
          <p:cNvSpPr/>
          <p:nvPr/>
        </p:nvSpPr>
        <p:spPr>
          <a:xfrm>
            <a:off x="9193036" y="3271203"/>
            <a:ext cx="668672" cy="209824"/>
          </a:xfrm>
          <a:prstGeom prst="rightArrow">
            <a:avLst/>
          </a:prstGeom>
          <a:solidFill>
            <a:schemeClr val="tx1">
              <a:lumMod val="40000"/>
              <a:lumOff val="60000"/>
            </a:schemeClr>
          </a:solidFill>
          <a:ln>
            <a:solidFill>
              <a:schemeClr val="tx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Placeholder 89" descr="Signature outline demonstrates that once all of the review is done, the proponents can collect signatures.">
            <a:extLst>
              <a:ext uri="{FF2B5EF4-FFF2-40B4-BE49-F238E27FC236}">
                <a16:creationId xmlns:a16="http://schemas.microsoft.com/office/drawing/2014/main" id="{291CA53C-5062-33CA-4B20-0DB4CD635749}"/>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10347831" y="3017032"/>
            <a:ext cx="621792" cy="621792"/>
          </a:xfrm>
          <a:prstGeom prst="rect">
            <a:avLst/>
          </a:prstGeom>
        </p:spPr>
      </p:pic>
      <p:sp>
        <p:nvSpPr>
          <p:cNvPr id="11" name="Flowchart: Connector 10" descr="graphic of signature representing collecting signatures on a petition ">
            <a:extLst>
              <a:ext uri="{FF2B5EF4-FFF2-40B4-BE49-F238E27FC236}">
                <a16:creationId xmlns:a16="http://schemas.microsoft.com/office/drawing/2014/main" id="{2AAC6F03-972E-604E-F457-FD474A730ABD}"/>
              </a:ext>
              <a:ext uri="{C183D7F6-B498-43B3-948B-1728B52AA6E4}">
                <adec:decorative xmlns:adec="http://schemas.microsoft.com/office/drawing/2017/decorative" val="0"/>
              </a:ext>
            </a:extLst>
          </p:cNvPr>
          <p:cNvSpPr/>
          <p:nvPr/>
        </p:nvSpPr>
        <p:spPr>
          <a:xfrm>
            <a:off x="10165746" y="2958228"/>
            <a:ext cx="985962" cy="941543"/>
          </a:xfrm>
          <a:prstGeom prst="flowChartConnector">
            <a:avLst/>
          </a:prstGeom>
          <a:noFill/>
          <a:ln w="25400">
            <a:solidFill>
              <a:schemeClr val="tx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E6DCA83-2486-18E3-A1BC-F1851DA31303}"/>
              </a:ext>
            </a:extLst>
          </p:cNvPr>
          <p:cNvSpPr txBox="1"/>
          <p:nvPr/>
        </p:nvSpPr>
        <p:spPr>
          <a:xfrm>
            <a:off x="10165746" y="4285858"/>
            <a:ext cx="1324947" cy="646331"/>
          </a:xfrm>
          <a:prstGeom prst="rect">
            <a:avLst/>
          </a:prstGeom>
          <a:noFill/>
        </p:spPr>
        <p:txBody>
          <a:bodyPr wrap="square" rtlCol="0">
            <a:spAutoFit/>
          </a:bodyPr>
          <a:lstStyle/>
          <a:p>
            <a:r>
              <a:rPr lang="en-US" dirty="0"/>
              <a:t>Collect signatures </a:t>
            </a:r>
          </a:p>
        </p:txBody>
      </p:sp>
    </p:spTree>
    <p:extLst>
      <p:ext uri="{BB962C8B-B14F-4D97-AF65-F5344CB8AC3E}">
        <p14:creationId xmlns:p14="http://schemas.microsoft.com/office/powerpoint/2010/main" val="30449360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878E0-5F42-5215-14BF-B69E0144D1A8}"/>
              </a:ext>
            </a:extLst>
          </p:cNvPr>
          <p:cNvSpPr>
            <a:spLocks noGrp="1"/>
          </p:cNvSpPr>
          <p:nvPr>
            <p:ph type="title"/>
          </p:nvPr>
        </p:nvSpPr>
        <p:spPr/>
        <p:txBody>
          <a:bodyPr/>
          <a:lstStyle/>
          <a:p>
            <a:r>
              <a:rPr lang="en-US" dirty="0">
                <a:latin typeface="Segoe UI Semilight" panose="020B0402040204020203" pitchFamily="34" charset="0"/>
                <a:cs typeface="Segoe UI Semilight" panose="020B0402040204020203" pitchFamily="34" charset="0"/>
              </a:rPr>
              <a:t>Additional Courses </a:t>
            </a:r>
          </a:p>
        </p:txBody>
      </p:sp>
      <p:sp>
        <p:nvSpPr>
          <p:cNvPr id="3" name="Content Placeholder 2">
            <a:extLst>
              <a:ext uri="{FF2B5EF4-FFF2-40B4-BE49-F238E27FC236}">
                <a16:creationId xmlns:a16="http://schemas.microsoft.com/office/drawing/2014/main" id="{0BCF1AD4-8F8C-FB83-DB0C-6D1294B25790}"/>
              </a:ext>
            </a:extLst>
          </p:cNvPr>
          <p:cNvSpPr>
            <a:spLocks noGrp="1"/>
          </p:cNvSpPr>
          <p:nvPr>
            <p:ph idx="1"/>
          </p:nvPr>
        </p:nvSpPr>
        <p:spPr/>
        <p:txBody>
          <a:bodyPr>
            <a:normAutofit fontScale="92500" lnSpcReduction="10000"/>
          </a:bodyPr>
          <a:lstStyle/>
          <a:p>
            <a:pPr marL="0" marR="0" indent="0">
              <a:buNone/>
            </a:pPr>
            <a:r>
              <a:rPr lang="en-US" sz="2100" b="1" dirty="0">
                <a:solidFill>
                  <a:srgbClr val="000000"/>
                </a:solidFill>
                <a:highlight>
                  <a:srgbClr val="FFFFFF"/>
                </a:highlight>
                <a:latin typeface="Segoe UI Light" panose="020B0502040204020203" pitchFamily="34" charset="0"/>
                <a:cs typeface="Segoe UI Light" panose="020B0502040204020203" pitchFamily="34" charset="0"/>
              </a:rPr>
              <a:t>Legal Considerations for Cybersecurity and Privacy - August 13, 2024</a:t>
            </a:r>
          </a:p>
          <a:p>
            <a:pPr marL="0" marR="0" indent="0" algn="l">
              <a:buNone/>
            </a:pPr>
            <a:r>
              <a:rPr lang="en-US" sz="1500" dirty="0">
                <a:solidFill>
                  <a:srgbClr val="000000"/>
                </a:solidFill>
                <a:effectLst/>
                <a:highlight>
                  <a:srgbClr val="FFFFFF"/>
                </a:highlight>
                <a:latin typeface="Segoe UI Light" panose="020B0502040204020203" pitchFamily="34" charset="0"/>
                <a:ea typeface="Aptos" panose="020B0004020202020204" pitchFamily="34" charset="0"/>
                <a:cs typeface="Segoe UI Light" panose="020B0502040204020203" pitchFamily="34" charset="0"/>
              </a:rPr>
              <a:t>Legal Considerations for Cybersecurity and Privacy is a one-hour course that explores the legal implications of cybersecurity incidents, including data breaches and ransomware attacks. Relevant laws and regulations governing cybersecurity, the importance of cybersecurity for businesses, pros and cons of cyber insurance, and compliance with terms of use, cookies, privacy tracking, and accessibility requirements. Additionally, the course covers developing and implementing a cybersecurity program, protecting client and customer data, and staying informed about the latest threats and best practices.</a:t>
            </a:r>
            <a:endParaRPr lang="en-US" sz="1500" dirty="0">
              <a:effectLst/>
              <a:highlight>
                <a:srgbClr val="FFFFFF"/>
              </a:highlight>
              <a:latin typeface="Segoe UI Light" panose="020B0502040204020203" pitchFamily="34" charset="0"/>
              <a:ea typeface="Aptos" panose="020B0004020202020204" pitchFamily="34" charset="0"/>
              <a:cs typeface="Segoe UI Light" panose="020B0502040204020203" pitchFamily="34" charset="0"/>
            </a:endParaRPr>
          </a:p>
          <a:p>
            <a:pPr marL="0" indent="0">
              <a:buNone/>
            </a:pPr>
            <a:r>
              <a:rPr lang="en-US" sz="2100" b="1" dirty="0">
                <a:solidFill>
                  <a:srgbClr val="514066"/>
                </a:solidFill>
                <a:effectLst/>
                <a:highlight>
                  <a:srgbClr val="FFFFFF"/>
                </a:highlight>
                <a:latin typeface="Segoe UI Light" panose="020B0502040204020203" pitchFamily="34" charset="0"/>
                <a:ea typeface="Times New Roman" panose="02020603050405020304" pitchFamily="18" charset="0"/>
                <a:cs typeface="Segoe UI Light" panose="020B0502040204020203" pitchFamily="34" charset="0"/>
              </a:rPr>
              <a:t>Top 10 Violations of the Revised Uniform Law on Notarial Acts - September 12, 2024</a:t>
            </a:r>
            <a:endParaRPr lang="en-US" sz="2100" b="1" dirty="0">
              <a:effectLst/>
              <a:highlight>
                <a:srgbClr val="FFFFFF"/>
              </a:highlight>
              <a:latin typeface="Segoe UI Light" panose="020B0502040204020203" pitchFamily="34" charset="0"/>
              <a:ea typeface="Aptos" panose="020B0004020202020204" pitchFamily="34" charset="0"/>
              <a:cs typeface="Segoe UI Light" panose="020B0502040204020203" pitchFamily="34" charset="0"/>
            </a:endParaRPr>
          </a:p>
          <a:p>
            <a:pPr marL="0" indent="0">
              <a:buNone/>
            </a:pPr>
            <a:r>
              <a:rPr lang="en-US" sz="1600" dirty="0">
                <a:solidFill>
                  <a:srgbClr val="000000"/>
                </a:solidFill>
                <a:highlight>
                  <a:srgbClr val="FFFFFF"/>
                </a:highlight>
                <a:latin typeface="Segoe UI Light" panose="020B0502040204020203" pitchFamily="34" charset="0"/>
                <a:cs typeface="Segoe UI Light" panose="020B0502040204020203" pitchFamily="34" charset="0"/>
              </a:rPr>
              <a:t>Top 10 Violations of the Revised Uniform Law on Notarial Acts (RULONA) is a one-hour course. Attorneys will be presented with issues surrounding coercion and fraud, specifically as they relate to elder abuse and vulnerable clients. Finally, attorneys will receive resources to help them, or their staff, remain compliant with RULONA and to protect their clients.</a:t>
            </a:r>
          </a:p>
          <a:p>
            <a:pPr marL="0" marR="0" indent="0">
              <a:buNone/>
            </a:pPr>
            <a:r>
              <a:rPr lang="en-US" sz="2100" b="1" dirty="0">
                <a:solidFill>
                  <a:srgbClr val="514066"/>
                </a:solidFill>
                <a:highlight>
                  <a:srgbClr val="FFFFFF"/>
                </a:highlight>
                <a:latin typeface="Segoe UI Light" panose="020B0502040204020203" pitchFamily="34" charset="0"/>
                <a:cs typeface="Segoe UI Light" panose="020B0502040204020203" pitchFamily="34" charset="0"/>
              </a:rPr>
              <a:t>Public Data Fundamentals for Lawyers - October 8, 2024</a:t>
            </a:r>
          </a:p>
          <a:p>
            <a:pPr marL="0" marR="0" indent="0" algn="l">
              <a:buNone/>
            </a:pPr>
            <a:r>
              <a:rPr lang="en-US" sz="1600" dirty="0">
                <a:solidFill>
                  <a:srgbClr val="000000"/>
                </a:solidFill>
                <a:effectLst/>
                <a:highlight>
                  <a:srgbClr val="FFFFFF"/>
                </a:highlight>
                <a:latin typeface="Segoe UI Light" panose="020B0502040204020203" pitchFamily="34" charset="0"/>
                <a:ea typeface="Aptos" panose="020B0004020202020204" pitchFamily="34" charset="0"/>
                <a:cs typeface="Segoe UI Light" panose="020B0502040204020203" pitchFamily="34" charset="0"/>
              </a:rPr>
              <a:t>Public Data Fundamentals for Lawyers is a one-hour course that will provide helpful information on the basic concept of public data, the current environment and availability of public data resources, useful examples of public data in action, and the considerations and precautions to take when using public data. As the availability, reliability, and utility of public data grows there is a recognized need to increase awareness and provide the public with resources to leverage the benefits of publicly available data. Whether an attorney works in the public sector or in private practice, this course is intended to make customers aware of the public data resources available at their fingertips.</a:t>
            </a:r>
            <a:endParaRPr lang="en-US" sz="1600" dirty="0">
              <a:effectLst/>
              <a:highlight>
                <a:srgbClr val="FFFFFF"/>
              </a:highlight>
              <a:latin typeface="Segoe UI Light" panose="020B0502040204020203" pitchFamily="34" charset="0"/>
              <a:ea typeface="Aptos" panose="020B0004020202020204" pitchFamily="34" charset="0"/>
              <a:cs typeface="Segoe UI Light" panose="020B0502040204020203" pitchFamily="34" charset="0"/>
            </a:endParaRPr>
          </a:p>
          <a:p>
            <a:endParaRPr lang="en-US" dirty="0"/>
          </a:p>
        </p:txBody>
      </p:sp>
    </p:spTree>
    <p:extLst>
      <p:ext uri="{BB962C8B-B14F-4D97-AF65-F5344CB8AC3E}">
        <p14:creationId xmlns:p14="http://schemas.microsoft.com/office/powerpoint/2010/main" val="3230414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1551830"/>
            <a:ext cx="10515600" cy="910002"/>
          </a:xfrm>
        </p:spPr>
        <p:txBody>
          <a:bodyPr/>
          <a:lstStyle/>
          <a:p>
            <a:r>
              <a:rPr lang="en-US" sz="4000" b="1" dirty="0">
                <a:latin typeface="Segoe UI Light" panose="020B0502040204020203" pitchFamily="34" charset="0"/>
                <a:ea typeface="+mn-ea"/>
                <a:cs typeface="Segoe UI Light" panose="020B0502040204020203" pitchFamily="34" charset="0"/>
              </a:rPr>
              <a:t>Review &amp; Comment Process</a:t>
            </a:r>
            <a:endParaRPr lang="en-US" dirty="0"/>
          </a:p>
        </p:txBody>
      </p:sp>
      <p:sp>
        <p:nvSpPr>
          <p:cNvPr id="5" name="Content Placeholder 4"/>
          <p:cNvSpPr>
            <a:spLocks noGrp="1"/>
          </p:cNvSpPr>
          <p:nvPr>
            <p:ph sz="half" idx="1"/>
          </p:nvPr>
        </p:nvSpPr>
        <p:spPr>
          <a:xfrm>
            <a:off x="838200" y="2617365"/>
            <a:ext cx="10383982" cy="3559598"/>
          </a:xfrm>
        </p:spPr>
        <p:txBody>
          <a:bodyPr>
            <a:normAutofit fontScale="77500" lnSpcReduction="20000"/>
          </a:bodyPr>
          <a:lstStyle/>
          <a:p>
            <a:r>
              <a:rPr lang="en-US" dirty="0">
                <a:latin typeface="Segoe UI Light" panose="020B0502040204020203" pitchFamily="34" charset="0"/>
                <a:cs typeface="Segoe UI Light" panose="020B0502040204020203" pitchFamily="34" charset="0"/>
              </a:rPr>
              <a:t>Submit measure to Colorado Legislative Council staff</a:t>
            </a:r>
          </a:p>
          <a:p>
            <a:endParaRPr lang="en-US" dirty="0">
              <a:latin typeface="Segoe UI Light" panose="020B0502040204020203" pitchFamily="34" charset="0"/>
              <a:cs typeface="Segoe UI Light" panose="020B0502040204020203" pitchFamily="34" charset="0"/>
            </a:endParaRPr>
          </a:p>
          <a:p>
            <a:r>
              <a:rPr lang="en-US" b="1" dirty="0">
                <a:latin typeface="Segoe UI Light" panose="020B0502040204020203" pitchFamily="34" charset="0"/>
                <a:cs typeface="Segoe UI Light" panose="020B0502040204020203" pitchFamily="34" charset="0"/>
              </a:rPr>
              <a:t>Review and comment process</a:t>
            </a:r>
          </a:p>
          <a:p>
            <a:pPr lvl="1"/>
            <a:r>
              <a:rPr lang="en-US" sz="2800" dirty="0">
                <a:latin typeface="Segoe UI Light" panose="020B0502040204020203" pitchFamily="34" charset="0"/>
                <a:cs typeface="Segoe UI Light" panose="020B0502040204020203" pitchFamily="34" charset="0"/>
              </a:rPr>
              <a:t>Memoranda – provided at least 48 hours before meeting, outlines technical and substantive comments.</a:t>
            </a:r>
          </a:p>
          <a:p>
            <a:pPr lvl="1"/>
            <a:r>
              <a:rPr lang="en-US" sz="2800" dirty="0">
                <a:latin typeface="Segoe UI Light" panose="020B0502040204020203" pitchFamily="34" charset="0"/>
                <a:cs typeface="Segoe UI Light" panose="020B0502040204020203" pitchFamily="34" charset="0"/>
              </a:rPr>
              <a:t>Meeting – set 2 weeks after submission, walk through memo</a:t>
            </a:r>
          </a:p>
          <a:p>
            <a:pPr marL="457200" lvl="1" indent="0">
              <a:buNone/>
            </a:pPr>
            <a:endParaRPr lang="en-US" sz="2800" dirty="0">
              <a:latin typeface="Segoe UI Light" panose="020B0502040204020203" pitchFamily="34" charset="0"/>
              <a:cs typeface="Segoe UI Light" panose="020B0502040204020203" pitchFamily="34" charset="0"/>
            </a:endParaRPr>
          </a:p>
          <a:p>
            <a:r>
              <a:rPr lang="en-US" b="1" dirty="0">
                <a:latin typeface="Segoe UI Light" panose="020B0502040204020203" pitchFamily="34" charset="0"/>
                <a:cs typeface="Segoe UI Light" panose="020B0502040204020203" pitchFamily="34" charset="0"/>
              </a:rPr>
              <a:t>Purpose</a:t>
            </a:r>
          </a:p>
          <a:p>
            <a:pPr lvl="1"/>
            <a:r>
              <a:rPr lang="en-US" sz="2800" dirty="0">
                <a:latin typeface="Segoe UI Light" panose="020B0502040204020203" pitchFamily="34" charset="0"/>
                <a:cs typeface="Segoe UI Light" panose="020B0502040204020203" pitchFamily="34" charset="0"/>
              </a:rPr>
              <a:t>Review wording with proponents to ensure the initiative accomplishes proponents' intent</a:t>
            </a:r>
          </a:p>
          <a:p>
            <a:pPr lvl="1"/>
            <a:r>
              <a:rPr lang="en-US" sz="2800" dirty="0">
                <a:latin typeface="Segoe UI Light" panose="020B0502040204020203" pitchFamily="34" charset="0"/>
                <a:cs typeface="Segoe UI Light" panose="020B0502040204020203" pitchFamily="34" charset="0"/>
              </a:rPr>
              <a:t>Provide public notice that a proposal on the topic is under consideration</a:t>
            </a:r>
          </a:p>
          <a:p>
            <a:endParaRPr lang="en-US" sz="2400" dirty="0"/>
          </a:p>
        </p:txBody>
      </p:sp>
    </p:spTree>
    <p:extLst>
      <p:ext uri="{BB962C8B-B14F-4D97-AF65-F5344CB8AC3E}">
        <p14:creationId xmlns:p14="http://schemas.microsoft.com/office/powerpoint/2010/main" val="874385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1551830"/>
            <a:ext cx="10515600" cy="910002"/>
          </a:xfrm>
        </p:spPr>
        <p:txBody>
          <a:bodyPr/>
          <a:lstStyle/>
          <a:p>
            <a:r>
              <a:rPr lang="en-US" sz="4000" b="1" dirty="0">
                <a:latin typeface="Segoe UI Light" panose="020B0502040204020203" pitchFamily="34" charset="0"/>
                <a:ea typeface="+mn-ea"/>
                <a:cs typeface="Segoe UI Light" panose="020B0502040204020203" pitchFamily="34" charset="0"/>
              </a:rPr>
              <a:t>Review &amp; Comment Memo and Meeting</a:t>
            </a:r>
            <a:r>
              <a:rPr lang="en-US" sz="4000" b="1" cap="all" dirty="0">
                <a:latin typeface="Segoe UI Light" panose="020B0502040204020203" pitchFamily="34" charset="0"/>
                <a:ea typeface="+mn-ea"/>
                <a:cs typeface="Segoe UI Light" panose="020B0502040204020203" pitchFamily="34" charset="0"/>
              </a:rPr>
              <a:t>	</a:t>
            </a:r>
          </a:p>
        </p:txBody>
      </p:sp>
      <p:sp>
        <p:nvSpPr>
          <p:cNvPr id="5" name="Content Placeholder 4"/>
          <p:cNvSpPr>
            <a:spLocks noGrp="1"/>
          </p:cNvSpPr>
          <p:nvPr>
            <p:ph sz="half" idx="1"/>
          </p:nvPr>
        </p:nvSpPr>
        <p:spPr/>
        <p:txBody>
          <a:bodyPr>
            <a:normAutofit fontScale="47500" lnSpcReduction="20000"/>
          </a:bodyPr>
          <a:lstStyle/>
          <a:p>
            <a:pPr marL="0" indent="0">
              <a:lnSpc>
                <a:spcPct val="170000"/>
              </a:lnSpc>
              <a:buClr>
                <a:schemeClr val="accent6"/>
              </a:buClr>
              <a:buNone/>
            </a:pPr>
            <a:r>
              <a:rPr lang="en-US" sz="5100" b="1" dirty="0">
                <a:latin typeface="Segoe UI Light" panose="020B0502040204020203" pitchFamily="34" charset="0"/>
                <a:cs typeface="Segoe UI Light" panose="020B0502040204020203" pitchFamily="34" charset="0"/>
              </a:rPr>
              <a:t>Review &amp; Comment Memo</a:t>
            </a:r>
            <a:r>
              <a:rPr lang="en-US" sz="1900" b="1" dirty="0">
                <a:latin typeface="Segoe UI Light" panose="020B0502040204020203" pitchFamily="34" charset="0"/>
                <a:cs typeface="Segoe UI Light" panose="020B0502040204020203" pitchFamily="34" charset="0"/>
              </a:rPr>
              <a:t>	</a:t>
            </a:r>
            <a:r>
              <a:rPr lang="en-US" sz="1900" dirty="0">
                <a:latin typeface="Segoe UI Light" panose="020B0502040204020203" pitchFamily="34" charset="0"/>
                <a:cs typeface="Segoe UI Light" panose="020B0502040204020203" pitchFamily="34" charset="0"/>
              </a:rPr>
              <a:t> </a:t>
            </a:r>
          </a:p>
          <a:p>
            <a:pPr marL="342900" indent="-342900">
              <a:lnSpc>
                <a:spcPct val="170000"/>
              </a:lnSpc>
              <a:buClr>
                <a:schemeClr val="accent6"/>
              </a:buClr>
              <a:buFont typeface="Courier New" panose="02070309020205020404" pitchFamily="49" charset="0"/>
              <a:buChar char="o"/>
            </a:pPr>
            <a:r>
              <a:rPr lang="en-US" sz="3600" dirty="0">
                <a:latin typeface="Segoe UI Light" panose="020B0502040204020203" pitchFamily="34" charset="0"/>
                <a:cs typeface="Segoe UI Light" panose="020B0502040204020203" pitchFamily="34" charset="0"/>
              </a:rPr>
              <a:t>Purposes</a:t>
            </a:r>
          </a:p>
          <a:p>
            <a:pPr marL="342900" indent="-342900">
              <a:lnSpc>
                <a:spcPct val="170000"/>
              </a:lnSpc>
              <a:buClr>
                <a:schemeClr val="accent6"/>
              </a:buClr>
              <a:buFont typeface="Courier New" panose="02070309020205020404" pitchFamily="49" charset="0"/>
              <a:buChar char="o"/>
            </a:pPr>
            <a:r>
              <a:rPr lang="en-US" sz="3600" dirty="0">
                <a:latin typeface="Segoe UI Light" panose="020B0502040204020203" pitchFamily="34" charset="0"/>
                <a:cs typeface="Segoe UI Light" panose="020B0502040204020203" pitchFamily="34" charset="0"/>
              </a:rPr>
              <a:t>Substantive Comments and Questions </a:t>
            </a:r>
          </a:p>
          <a:p>
            <a:pPr marL="342900" indent="-342900">
              <a:lnSpc>
                <a:spcPct val="170000"/>
              </a:lnSpc>
              <a:buClr>
                <a:schemeClr val="accent6"/>
              </a:buClr>
              <a:buFont typeface="Courier New" panose="02070309020205020404" pitchFamily="49" charset="0"/>
              <a:buChar char="o"/>
            </a:pPr>
            <a:r>
              <a:rPr lang="en-US" sz="3600" dirty="0">
                <a:latin typeface="Segoe UI Light" panose="020B0502040204020203" pitchFamily="34" charset="0"/>
                <a:cs typeface="Segoe UI Light" panose="020B0502040204020203" pitchFamily="34" charset="0"/>
              </a:rPr>
              <a:t>Technical Comments</a:t>
            </a:r>
          </a:p>
          <a:p>
            <a:pPr marL="342900" indent="-342900">
              <a:lnSpc>
                <a:spcPct val="170000"/>
              </a:lnSpc>
              <a:buClr>
                <a:schemeClr val="accent6"/>
              </a:buClr>
              <a:buFont typeface="Courier New" panose="02070309020205020404" pitchFamily="49" charset="0"/>
              <a:buChar char="o"/>
            </a:pPr>
            <a:r>
              <a:rPr lang="en-US" sz="3600" dirty="0">
                <a:latin typeface="Segoe UI Light" panose="020B0502040204020203" pitchFamily="34" charset="0"/>
                <a:cs typeface="Segoe UI Light" panose="020B0502040204020203" pitchFamily="34" charset="0"/>
              </a:rPr>
              <a:t>Do not opine on merits of the measure, provide legal counsel, or specifics on how to change</a:t>
            </a:r>
          </a:p>
        </p:txBody>
      </p:sp>
      <p:sp>
        <p:nvSpPr>
          <p:cNvPr id="6" name="Content Placeholder 5"/>
          <p:cNvSpPr>
            <a:spLocks noGrp="1"/>
          </p:cNvSpPr>
          <p:nvPr>
            <p:ph sz="half" idx="2"/>
          </p:nvPr>
        </p:nvSpPr>
        <p:spPr>
          <a:xfrm>
            <a:off x="6096000" y="2777247"/>
            <a:ext cx="5257800" cy="3399716"/>
          </a:xfrm>
        </p:spPr>
        <p:txBody>
          <a:bodyPr>
            <a:normAutofit fontScale="47500" lnSpcReduction="20000"/>
          </a:bodyPr>
          <a:lstStyle/>
          <a:p>
            <a:pPr marL="0" indent="0">
              <a:buNone/>
            </a:pPr>
            <a:r>
              <a:rPr lang="en-US" sz="5100" b="1" dirty="0">
                <a:latin typeface="Segoe UI Light" panose="020B0502040204020203" pitchFamily="34" charset="0"/>
                <a:cs typeface="Segoe UI Light" panose="020B0502040204020203" pitchFamily="34" charset="0"/>
              </a:rPr>
              <a:t>Review &amp; Comment Meeting</a:t>
            </a:r>
          </a:p>
          <a:p>
            <a:pPr marL="342900" indent="-342900">
              <a:lnSpc>
                <a:spcPct val="170000"/>
              </a:lnSpc>
              <a:buClr>
                <a:schemeClr val="accent6"/>
              </a:buClr>
              <a:buFont typeface="Courier New" panose="02070309020205020404" pitchFamily="49" charset="0"/>
              <a:buChar char="o"/>
            </a:pPr>
            <a:r>
              <a:rPr lang="en-US" sz="3600" dirty="0">
                <a:latin typeface="Segoe UI Light" panose="020B0502040204020203" pitchFamily="34" charset="0"/>
                <a:cs typeface="Segoe UI Light" panose="020B0502040204020203" pitchFamily="34" charset="0"/>
              </a:rPr>
              <a:t>Designated representatives must attend.</a:t>
            </a:r>
          </a:p>
          <a:p>
            <a:pPr marL="342900" indent="-342900">
              <a:lnSpc>
                <a:spcPct val="170000"/>
              </a:lnSpc>
              <a:buClr>
                <a:schemeClr val="accent6"/>
              </a:buClr>
              <a:buFont typeface="Courier New" panose="02070309020205020404" pitchFamily="49" charset="0"/>
              <a:buChar char="o"/>
            </a:pPr>
            <a:r>
              <a:rPr lang="en-US" sz="3600" dirty="0">
                <a:latin typeface="Segoe UI Light" panose="020B0502040204020203" pitchFamily="34" charset="0"/>
                <a:cs typeface="Segoe UI Light" panose="020B0502040204020203" pitchFamily="34" charset="0"/>
              </a:rPr>
              <a:t>Held in Capital or legislative services building </a:t>
            </a:r>
          </a:p>
          <a:p>
            <a:pPr marL="342900" indent="-342900">
              <a:lnSpc>
                <a:spcPct val="170000"/>
              </a:lnSpc>
              <a:buClr>
                <a:schemeClr val="accent6"/>
              </a:buClr>
              <a:buFont typeface="Courier New" panose="02070309020205020404" pitchFamily="49" charset="0"/>
              <a:buChar char="o"/>
            </a:pPr>
            <a:r>
              <a:rPr lang="en-US" sz="3600" dirty="0">
                <a:latin typeface="Segoe UI Light" panose="020B0502040204020203" pitchFamily="34" charset="0"/>
                <a:cs typeface="Segoe UI Light" panose="020B0502040204020203" pitchFamily="34" charset="0"/>
              </a:rPr>
              <a:t>Walk through Review and Comment Memo</a:t>
            </a:r>
          </a:p>
          <a:p>
            <a:pPr marL="342900" indent="-342900">
              <a:lnSpc>
                <a:spcPct val="170000"/>
              </a:lnSpc>
              <a:buClr>
                <a:schemeClr val="accent6"/>
              </a:buClr>
              <a:buFont typeface="Courier New" panose="02070309020205020404" pitchFamily="49" charset="0"/>
              <a:buChar char="o"/>
            </a:pPr>
            <a:r>
              <a:rPr lang="en-US" sz="3600" dirty="0">
                <a:latin typeface="Segoe UI Light" panose="020B0502040204020203" pitchFamily="34" charset="0"/>
                <a:cs typeface="Segoe UI Light" panose="020B0502040204020203" pitchFamily="34" charset="0"/>
              </a:rPr>
              <a:t>Public Meeting, audio recorded, no comments</a:t>
            </a:r>
          </a:p>
          <a:p>
            <a:pPr marL="342900" indent="-342900">
              <a:lnSpc>
                <a:spcPct val="170000"/>
              </a:lnSpc>
              <a:buClr>
                <a:schemeClr val="accent6"/>
              </a:buClr>
              <a:buFont typeface="Courier New" panose="02070309020205020404" pitchFamily="49" charset="0"/>
              <a:buChar char="o"/>
            </a:pPr>
            <a:r>
              <a:rPr lang="en-US" sz="3600" dirty="0">
                <a:latin typeface="Segoe UI Light" panose="020B0502040204020203" pitchFamily="34" charset="0"/>
                <a:cs typeface="Segoe UI Light" panose="020B0502040204020203" pitchFamily="34" charset="0"/>
              </a:rPr>
              <a:t>Made edits in response to memo and hearing</a:t>
            </a:r>
          </a:p>
          <a:p>
            <a:pPr marL="0" indent="0">
              <a:lnSpc>
                <a:spcPct val="100000"/>
              </a:lnSpc>
              <a:buClr>
                <a:schemeClr val="tx2"/>
              </a:buClr>
              <a:buNone/>
            </a:pPr>
            <a:r>
              <a:rPr lang="en-US" dirty="0"/>
              <a:t> </a:t>
            </a:r>
          </a:p>
        </p:txBody>
      </p:sp>
    </p:spTree>
    <p:extLst>
      <p:ext uri="{BB962C8B-B14F-4D97-AF65-F5344CB8AC3E}">
        <p14:creationId xmlns:p14="http://schemas.microsoft.com/office/powerpoint/2010/main" val="3299789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74C31B2A-50DB-D62E-ECBF-53FE95A1D768}"/>
              </a:ext>
            </a:extLst>
          </p:cNvPr>
          <p:cNvSpPr>
            <a:spLocks noGrp="1"/>
          </p:cNvSpPr>
          <p:nvPr>
            <p:ph type="title"/>
          </p:nvPr>
        </p:nvSpPr>
        <p:spPr>
          <a:xfrm>
            <a:off x="342901" y="1853967"/>
            <a:ext cx="2390360" cy="3662249"/>
          </a:xfrm>
        </p:spPr>
        <p:txBody>
          <a:bodyPr>
            <a:normAutofit/>
          </a:bodyPr>
          <a:lstStyle/>
          <a:p>
            <a:r>
              <a:rPr lang="en-US" dirty="0"/>
              <a:t>Memo</a:t>
            </a:r>
            <a:br>
              <a:rPr lang="en-US" dirty="0"/>
            </a:br>
            <a:r>
              <a:rPr lang="en-US" dirty="0"/>
              <a:t>Example</a:t>
            </a:r>
          </a:p>
        </p:txBody>
      </p:sp>
      <p:pic>
        <p:nvPicPr>
          <p:cNvPr id="6" name="Content Placeholder 5" descr="Image of page two of the review and comment memo on ballot initiative number 96 from the 2021 through 2022 title board session. Page two includes a purposes section of the memo with four listed purposes and a the first part of the substantive comments and questions section of the memo. ">
            <a:extLst>
              <a:ext uri="{FF2B5EF4-FFF2-40B4-BE49-F238E27FC236}">
                <a16:creationId xmlns:a16="http://schemas.microsoft.com/office/drawing/2014/main" id="{6E995CCC-37B9-60A2-72AD-2AB01E4BCD4A}"/>
              </a:ext>
            </a:extLst>
          </p:cNvPr>
          <p:cNvPicPr>
            <a:picLocks noGrp="1" noChangeAspect="1"/>
          </p:cNvPicPr>
          <p:nvPr>
            <p:ph sz="half" idx="1"/>
          </p:nvPr>
        </p:nvPicPr>
        <p:blipFill>
          <a:blip r:embed="rId2"/>
          <a:stretch>
            <a:fillRect/>
          </a:stretch>
        </p:blipFill>
        <p:spPr>
          <a:xfrm>
            <a:off x="3058992" y="1485696"/>
            <a:ext cx="4024836" cy="5049078"/>
          </a:xfrm>
          <a:ln>
            <a:solidFill>
              <a:schemeClr val="accent1"/>
            </a:solidFill>
            <a:prstDash val="sysDash"/>
            <a:extLst>
              <a:ext uri="{C807C97D-BFC1-408E-A445-0C87EB9F89A2}">
                <ask:lineSketchStyleProps xmlns:ask="http://schemas.microsoft.com/office/drawing/2018/sketchyshapes" sd="1219033472">
                  <a:custGeom>
                    <a:avLst/>
                    <a:gdLst>
                      <a:gd name="connsiteX0" fmla="*/ 0 w 3466257"/>
                      <a:gd name="connsiteY0" fmla="*/ 0 h 4348352"/>
                      <a:gd name="connsiteX1" fmla="*/ 647035 w 3466257"/>
                      <a:gd name="connsiteY1" fmla="*/ 0 h 4348352"/>
                      <a:gd name="connsiteX2" fmla="*/ 1294069 w 3466257"/>
                      <a:gd name="connsiteY2" fmla="*/ 0 h 4348352"/>
                      <a:gd name="connsiteX3" fmla="*/ 1871779 w 3466257"/>
                      <a:gd name="connsiteY3" fmla="*/ 0 h 4348352"/>
                      <a:gd name="connsiteX4" fmla="*/ 2484151 w 3466257"/>
                      <a:gd name="connsiteY4" fmla="*/ 0 h 4348352"/>
                      <a:gd name="connsiteX5" fmla="*/ 3466257 w 3466257"/>
                      <a:gd name="connsiteY5" fmla="*/ 0 h 4348352"/>
                      <a:gd name="connsiteX6" fmla="*/ 3466257 w 3466257"/>
                      <a:gd name="connsiteY6" fmla="*/ 543544 h 4348352"/>
                      <a:gd name="connsiteX7" fmla="*/ 3466257 w 3466257"/>
                      <a:gd name="connsiteY7" fmla="*/ 1130572 h 4348352"/>
                      <a:gd name="connsiteX8" fmla="*/ 3466257 w 3466257"/>
                      <a:gd name="connsiteY8" fmla="*/ 1587148 h 4348352"/>
                      <a:gd name="connsiteX9" fmla="*/ 3466257 w 3466257"/>
                      <a:gd name="connsiteY9" fmla="*/ 2000242 h 4348352"/>
                      <a:gd name="connsiteX10" fmla="*/ 3466257 w 3466257"/>
                      <a:gd name="connsiteY10" fmla="*/ 2456819 h 4348352"/>
                      <a:gd name="connsiteX11" fmla="*/ 3466257 w 3466257"/>
                      <a:gd name="connsiteY11" fmla="*/ 2956879 h 4348352"/>
                      <a:gd name="connsiteX12" fmla="*/ 3466257 w 3466257"/>
                      <a:gd name="connsiteY12" fmla="*/ 3500423 h 4348352"/>
                      <a:gd name="connsiteX13" fmla="*/ 3466257 w 3466257"/>
                      <a:gd name="connsiteY13" fmla="*/ 4348352 h 4348352"/>
                      <a:gd name="connsiteX14" fmla="*/ 2819222 w 3466257"/>
                      <a:gd name="connsiteY14" fmla="*/ 4348352 h 4348352"/>
                      <a:gd name="connsiteX15" fmla="*/ 2241513 w 3466257"/>
                      <a:gd name="connsiteY15" fmla="*/ 4348352 h 4348352"/>
                      <a:gd name="connsiteX16" fmla="*/ 1663803 w 3466257"/>
                      <a:gd name="connsiteY16" fmla="*/ 4348352 h 4348352"/>
                      <a:gd name="connsiteX17" fmla="*/ 1086094 w 3466257"/>
                      <a:gd name="connsiteY17" fmla="*/ 4348352 h 4348352"/>
                      <a:gd name="connsiteX18" fmla="*/ 508384 w 3466257"/>
                      <a:gd name="connsiteY18" fmla="*/ 4348352 h 4348352"/>
                      <a:gd name="connsiteX19" fmla="*/ 0 w 3466257"/>
                      <a:gd name="connsiteY19" fmla="*/ 4348352 h 4348352"/>
                      <a:gd name="connsiteX20" fmla="*/ 0 w 3466257"/>
                      <a:gd name="connsiteY20" fmla="*/ 3761324 h 4348352"/>
                      <a:gd name="connsiteX21" fmla="*/ 0 w 3466257"/>
                      <a:gd name="connsiteY21" fmla="*/ 3174297 h 4348352"/>
                      <a:gd name="connsiteX22" fmla="*/ 0 w 3466257"/>
                      <a:gd name="connsiteY22" fmla="*/ 2587269 h 4348352"/>
                      <a:gd name="connsiteX23" fmla="*/ 0 w 3466257"/>
                      <a:gd name="connsiteY23" fmla="*/ 2000242 h 4348352"/>
                      <a:gd name="connsiteX24" fmla="*/ 0 w 3466257"/>
                      <a:gd name="connsiteY24" fmla="*/ 1369731 h 4348352"/>
                      <a:gd name="connsiteX25" fmla="*/ 0 w 3466257"/>
                      <a:gd name="connsiteY25" fmla="*/ 826187 h 4348352"/>
                      <a:gd name="connsiteX26" fmla="*/ 0 w 3466257"/>
                      <a:gd name="connsiteY26" fmla="*/ 0 h 4348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466257" h="4348352" fill="none" extrusionOk="0">
                        <a:moveTo>
                          <a:pt x="0" y="0"/>
                        </a:moveTo>
                        <a:cubicBezTo>
                          <a:pt x="210704" y="-16643"/>
                          <a:pt x="391648" y="30061"/>
                          <a:pt x="647035" y="0"/>
                        </a:cubicBezTo>
                        <a:cubicBezTo>
                          <a:pt x="902422" y="-30061"/>
                          <a:pt x="1087888" y="41190"/>
                          <a:pt x="1294069" y="0"/>
                        </a:cubicBezTo>
                        <a:cubicBezTo>
                          <a:pt x="1500250" y="-41190"/>
                          <a:pt x="1648388" y="42237"/>
                          <a:pt x="1871779" y="0"/>
                        </a:cubicBezTo>
                        <a:cubicBezTo>
                          <a:pt x="2095170" y="-42237"/>
                          <a:pt x="2338539" y="33672"/>
                          <a:pt x="2484151" y="0"/>
                        </a:cubicBezTo>
                        <a:cubicBezTo>
                          <a:pt x="2629763" y="-33672"/>
                          <a:pt x="3258256" y="37322"/>
                          <a:pt x="3466257" y="0"/>
                        </a:cubicBezTo>
                        <a:cubicBezTo>
                          <a:pt x="3526097" y="204668"/>
                          <a:pt x="3456018" y="317984"/>
                          <a:pt x="3466257" y="543544"/>
                        </a:cubicBezTo>
                        <a:cubicBezTo>
                          <a:pt x="3476496" y="769104"/>
                          <a:pt x="3464000" y="951042"/>
                          <a:pt x="3466257" y="1130572"/>
                        </a:cubicBezTo>
                        <a:cubicBezTo>
                          <a:pt x="3468514" y="1310102"/>
                          <a:pt x="3414478" y="1419630"/>
                          <a:pt x="3466257" y="1587148"/>
                        </a:cubicBezTo>
                        <a:cubicBezTo>
                          <a:pt x="3518036" y="1754666"/>
                          <a:pt x="3426008" y="1872668"/>
                          <a:pt x="3466257" y="2000242"/>
                        </a:cubicBezTo>
                        <a:cubicBezTo>
                          <a:pt x="3506506" y="2127816"/>
                          <a:pt x="3422608" y="2362599"/>
                          <a:pt x="3466257" y="2456819"/>
                        </a:cubicBezTo>
                        <a:cubicBezTo>
                          <a:pt x="3509906" y="2551039"/>
                          <a:pt x="3446202" y="2856213"/>
                          <a:pt x="3466257" y="2956879"/>
                        </a:cubicBezTo>
                        <a:cubicBezTo>
                          <a:pt x="3486312" y="3057545"/>
                          <a:pt x="3457101" y="3335543"/>
                          <a:pt x="3466257" y="3500423"/>
                        </a:cubicBezTo>
                        <a:cubicBezTo>
                          <a:pt x="3475413" y="3665303"/>
                          <a:pt x="3379619" y="4142179"/>
                          <a:pt x="3466257" y="4348352"/>
                        </a:cubicBezTo>
                        <a:cubicBezTo>
                          <a:pt x="3202161" y="4357016"/>
                          <a:pt x="2982080" y="4307939"/>
                          <a:pt x="2819222" y="4348352"/>
                        </a:cubicBezTo>
                        <a:cubicBezTo>
                          <a:pt x="2656365" y="4388765"/>
                          <a:pt x="2397862" y="4307220"/>
                          <a:pt x="2241513" y="4348352"/>
                        </a:cubicBezTo>
                        <a:cubicBezTo>
                          <a:pt x="2085164" y="4389484"/>
                          <a:pt x="1938734" y="4296071"/>
                          <a:pt x="1663803" y="4348352"/>
                        </a:cubicBezTo>
                        <a:cubicBezTo>
                          <a:pt x="1388872" y="4400633"/>
                          <a:pt x="1355364" y="4324767"/>
                          <a:pt x="1086094" y="4348352"/>
                        </a:cubicBezTo>
                        <a:cubicBezTo>
                          <a:pt x="816824" y="4371937"/>
                          <a:pt x="765091" y="4313268"/>
                          <a:pt x="508384" y="4348352"/>
                        </a:cubicBezTo>
                        <a:cubicBezTo>
                          <a:pt x="251677" y="4383436"/>
                          <a:pt x="160029" y="4303393"/>
                          <a:pt x="0" y="4348352"/>
                        </a:cubicBezTo>
                        <a:cubicBezTo>
                          <a:pt x="-63941" y="4113056"/>
                          <a:pt x="38596" y="4041070"/>
                          <a:pt x="0" y="3761324"/>
                        </a:cubicBezTo>
                        <a:cubicBezTo>
                          <a:pt x="-38596" y="3481578"/>
                          <a:pt x="48824" y="3324707"/>
                          <a:pt x="0" y="3174297"/>
                        </a:cubicBezTo>
                        <a:cubicBezTo>
                          <a:pt x="-48824" y="3023887"/>
                          <a:pt x="49366" y="2823429"/>
                          <a:pt x="0" y="2587269"/>
                        </a:cubicBezTo>
                        <a:cubicBezTo>
                          <a:pt x="-49366" y="2351109"/>
                          <a:pt x="67333" y="2235549"/>
                          <a:pt x="0" y="2000242"/>
                        </a:cubicBezTo>
                        <a:cubicBezTo>
                          <a:pt x="-67333" y="1764935"/>
                          <a:pt x="625" y="1677794"/>
                          <a:pt x="0" y="1369731"/>
                        </a:cubicBezTo>
                        <a:cubicBezTo>
                          <a:pt x="-625" y="1061668"/>
                          <a:pt x="57414" y="1015501"/>
                          <a:pt x="0" y="826187"/>
                        </a:cubicBezTo>
                        <a:cubicBezTo>
                          <a:pt x="-57414" y="636873"/>
                          <a:pt x="68985" y="225967"/>
                          <a:pt x="0" y="0"/>
                        </a:cubicBezTo>
                        <a:close/>
                      </a:path>
                      <a:path w="3466257" h="4348352" stroke="0" extrusionOk="0">
                        <a:moveTo>
                          <a:pt x="0" y="0"/>
                        </a:moveTo>
                        <a:cubicBezTo>
                          <a:pt x="253419" y="-65013"/>
                          <a:pt x="381847" y="34856"/>
                          <a:pt x="543047" y="0"/>
                        </a:cubicBezTo>
                        <a:cubicBezTo>
                          <a:pt x="704247" y="-34856"/>
                          <a:pt x="870864" y="7966"/>
                          <a:pt x="1016769" y="0"/>
                        </a:cubicBezTo>
                        <a:cubicBezTo>
                          <a:pt x="1162674" y="-7966"/>
                          <a:pt x="1488874" y="50667"/>
                          <a:pt x="1663803" y="0"/>
                        </a:cubicBezTo>
                        <a:cubicBezTo>
                          <a:pt x="1838732" y="-50667"/>
                          <a:pt x="2010466" y="2648"/>
                          <a:pt x="2206850" y="0"/>
                        </a:cubicBezTo>
                        <a:cubicBezTo>
                          <a:pt x="2403234" y="-2648"/>
                          <a:pt x="2541132" y="60745"/>
                          <a:pt x="2749897" y="0"/>
                        </a:cubicBezTo>
                        <a:cubicBezTo>
                          <a:pt x="2958662" y="-60745"/>
                          <a:pt x="3275020" y="78415"/>
                          <a:pt x="3466257" y="0"/>
                        </a:cubicBezTo>
                        <a:cubicBezTo>
                          <a:pt x="3472620" y="160168"/>
                          <a:pt x="3447652" y="341475"/>
                          <a:pt x="3466257" y="456577"/>
                        </a:cubicBezTo>
                        <a:cubicBezTo>
                          <a:pt x="3484862" y="571679"/>
                          <a:pt x="3449384" y="835676"/>
                          <a:pt x="3466257" y="1000121"/>
                        </a:cubicBezTo>
                        <a:cubicBezTo>
                          <a:pt x="3483130" y="1164566"/>
                          <a:pt x="3460476" y="1297824"/>
                          <a:pt x="3466257" y="1456698"/>
                        </a:cubicBezTo>
                        <a:cubicBezTo>
                          <a:pt x="3472038" y="1615572"/>
                          <a:pt x="3453657" y="1757319"/>
                          <a:pt x="3466257" y="1913275"/>
                        </a:cubicBezTo>
                        <a:cubicBezTo>
                          <a:pt x="3478857" y="2069231"/>
                          <a:pt x="3453188" y="2339912"/>
                          <a:pt x="3466257" y="2456819"/>
                        </a:cubicBezTo>
                        <a:cubicBezTo>
                          <a:pt x="3479326" y="2573726"/>
                          <a:pt x="3429054" y="2863992"/>
                          <a:pt x="3466257" y="3043846"/>
                        </a:cubicBezTo>
                        <a:cubicBezTo>
                          <a:pt x="3503460" y="3223700"/>
                          <a:pt x="3459397" y="3293436"/>
                          <a:pt x="3466257" y="3456940"/>
                        </a:cubicBezTo>
                        <a:cubicBezTo>
                          <a:pt x="3473117" y="3620444"/>
                          <a:pt x="3459551" y="3963932"/>
                          <a:pt x="3466257" y="4348352"/>
                        </a:cubicBezTo>
                        <a:cubicBezTo>
                          <a:pt x="3300921" y="4402820"/>
                          <a:pt x="3088069" y="4322517"/>
                          <a:pt x="2888548" y="4348352"/>
                        </a:cubicBezTo>
                        <a:cubicBezTo>
                          <a:pt x="2689027" y="4374187"/>
                          <a:pt x="2532911" y="4329911"/>
                          <a:pt x="2310838" y="4348352"/>
                        </a:cubicBezTo>
                        <a:cubicBezTo>
                          <a:pt x="2088765" y="4366793"/>
                          <a:pt x="1894811" y="4280805"/>
                          <a:pt x="1663803" y="4348352"/>
                        </a:cubicBezTo>
                        <a:cubicBezTo>
                          <a:pt x="1432795" y="4415899"/>
                          <a:pt x="1258506" y="4294817"/>
                          <a:pt x="1086094" y="4348352"/>
                        </a:cubicBezTo>
                        <a:cubicBezTo>
                          <a:pt x="913682" y="4401887"/>
                          <a:pt x="784316" y="4292176"/>
                          <a:pt x="612372" y="4348352"/>
                        </a:cubicBezTo>
                        <a:cubicBezTo>
                          <a:pt x="440428" y="4404528"/>
                          <a:pt x="245386" y="4327916"/>
                          <a:pt x="0" y="4348352"/>
                        </a:cubicBezTo>
                        <a:cubicBezTo>
                          <a:pt x="-18606" y="4064027"/>
                          <a:pt x="45183" y="3986675"/>
                          <a:pt x="0" y="3717841"/>
                        </a:cubicBezTo>
                        <a:cubicBezTo>
                          <a:pt x="-45183" y="3449007"/>
                          <a:pt x="5831" y="3231379"/>
                          <a:pt x="0" y="3087330"/>
                        </a:cubicBezTo>
                        <a:cubicBezTo>
                          <a:pt x="-5831" y="2943281"/>
                          <a:pt x="48101" y="2745822"/>
                          <a:pt x="0" y="2543786"/>
                        </a:cubicBezTo>
                        <a:cubicBezTo>
                          <a:pt x="-48101" y="2341750"/>
                          <a:pt x="38704" y="2227760"/>
                          <a:pt x="0" y="2043725"/>
                        </a:cubicBezTo>
                        <a:cubicBezTo>
                          <a:pt x="-38704" y="1859690"/>
                          <a:pt x="44888" y="1752958"/>
                          <a:pt x="0" y="1630632"/>
                        </a:cubicBezTo>
                        <a:cubicBezTo>
                          <a:pt x="-44888" y="1508306"/>
                          <a:pt x="21566" y="1407322"/>
                          <a:pt x="0" y="1217539"/>
                        </a:cubicBezTo>
                        <a:cubicBezTo>
                          <a:pt x="-21566" y="1027756"/>
                          <a:pt x="5731" y="807207"/>
                          <a:pt x="0" y="630511"/>
                        </a:cubicBezTo>
                        <a:cubicBezTo>
                          <a:pt x="-5731" y="453815"/>
                          <a:pt x="33613" y="311008"/>
                          <a:pt x="0" y="0"/>
                        </a:cubicBezTo>
                        <a:close/>
                      </a:path>
                    </a:pathLst>
                  </a:custGeom>
                  <ask:type>
                    <ask:lineSketchNone/>
                  </ask:type>
                </ask:lineSketchStyleProps>
              </a:ext>
            </a:extLst>
          </a:ln>
        </p:spPr>
      </p:pic>
      <p:pic>
        <p:nvPicPr>
          <p:cNvPr id="11" name="Content Placeholder 7" descr="Image of page three of the review and comment memo on ballot initiative number 96 from the 2021 through 2022 title board session. Page three includes part of the substantive comments and questions section of the memo as well as the memo section providing technical comments. ">
            <a:extLst>
              <a:ext uri="{FF2B5EF4-FFF2-40B4-BE49-F238E27FC236}">
                <a16:creationId xmlns:a16="http://schemas.microsoft.com/office/drawing/2014/main" id="{18777A3C-E3E3-2493-7501-81BCD15FF455}"/>
              </a:ext>
            </a:extLst>
          </p:cNvPr>
          <p:cNvPicPr>
            <a:picLocks noGrp="1" noChangeAspect="1"/>
          </p:cNvPicPr>
          <p:nvPr>
            <p:ph sz="half" idx="2"/>
          </p:nvPr>
        </p:nvPicPr>
        <p:blipFill>
          <a:blip r:embed="rId3"/>
          <a:stretch>
            <a:fillRect/>
          </a:stretch>
        </p:blipFill>
        <p:spPr>
          <a:xfrm>
            <a:off x="7757493" y="1428758"/>
            <a:ext cx="3468756" cy="5106016"/>
          </a:xfrm>
          <a:ln>
            <a:solidFill>
              <a:schemeClr val="accent1"/>
            </a:solidFill>
            <a:prstDash val="sysDot"/>
          </a:ln>
        </p:spPr>
      </p:pic>
    </p:spTree>
    <p:extLst>
      <p:ext uri="{BB962C8B-B14F-4D97-AF65-F5344CB8AC3E}">
        <p14:creationId xmlns:p14="http://schemas.microsoft.com/office/powerpoint/2010/main" val="954773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15A1D206-9697-DBE7-0881-58F937539643}"/>
              </a:ext>
            </a:extLst>
          </p:cNvPr>
          <p:cNvSpPr txBox="1">
            <a:spLocks noGrp="1"/>
          </p:cNvSpPr>
          <p:nvPr>
            <p:ph type="title" idx="4294967295"/>
          </p:nvPr>
        </p:nvSpPr>
        <p:spPr>
          <a:xfrm>
            <a:off x="838200" y="1527976"/>
            <a:ext cx="10515600" cy="91000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latin typeface="Segoe UI Semilight" panose="020B0402040204020203" pitchFamily="34" charset="0"/>
                <a:ea typeface="+mj-ea"/>
                <a:cs typeface="Segoe UI Semilight" panose="020B0402040204020203" pitchFamily="34" charset="0"/>
              </a:rPr>
              <a:t>Overview of Citizen Initiative </a:t>
            </a:r>
            <a:r>
              <a:rPr lang="en-US" b="1" dirty="0">
                <a:latin typeface="Segoe UI Semilight" panose="020B0402040204020203" pitchFamily="34" charset="0"/>
                <a:cs typeface="Segoe UI Semilight" panose="020B0402040204020203" pitchFamily="34" charset="0"/>
              </a:rPr>
              <a:t>P</a:t>
            </a:r>
            <a:r>
              <a:rPr kumimoji="0" lang="en-US" sz="4400" b="1" i="0" u="none" strike="noStrike" kern="1200" cap="none" spc="0" normalizeH="0" baseline="0" noProof="0" dirty="0" err="1">
                <a:ln>
                  <a:noFill/>
                </a:ln>
                <a:solidFill>
                  <a:schemeClr val="tx1"/>
                </a:solidFill>
                <a:effectLst/>
                <a:uLnTx/>
                <a:uFillTx/>
                <a:latin typeface="Segoe UI Semilight" panose="020B0402040204020203" pitchFamily="34" charset="0"/>
                <a:ea typeface="+mj-ea"/>
                <a:cs typeface="Segoe UI Semilight" panose="020B0402040204020203" pitchFamily="34" charset="0"/>
              </a:rPr>
              <a:t>rocess</a:t>
            </a:r>
            <a:endParaRPr kumimoji="0" lang="en-US" sz="4400" b="1" i="0" u="none" strike="noStrike" kern="1200" cap="none" spc="0" normalizeH="0" baseline="0" noProof="0" dirty="0">
              <a:ln>
                <a:noFill/>
              </a:ln>
              <a:solidFill>
                <a:schemeClr val="tx1"/>
              </a:solidFill>
              <a:effectLst/>
              <a:uLnTx/>
              <a:uFillTx/>
              <a:latin typeface="Segoe UI Semilight" panose="020B0402040204020203" pitchFamily="34" charset="0"/>
              <a:ea typeface="+mj-ea"/>
              <a:cs typeface="Segoe UI Semilight" panose="020B0402040204020203" pitchFamily="34" charset="0"/>
            </a:endParaRPr>
          </a:p>
        </p:txBody>
      </p:sp>
      <p:pic>
        <p:nvPicPr>
          <p:cNvPr id="6" name="Picture Placeholder 11" descr="Quill outline demonstrates a person writes the initiatve.">
            <a:extLst>
              <a:ext uri="{FF2B5EF4-FFF2-40B4-BE49-F238E27FC236}">
                <a16:creationId xmlns:a16="http://schemas.microsoft.com/office/drawing/2014/main" id="{5823E4D7-FE39-0E4B-5D9D-1EDBC363D41E}"/>
              </a:ext>
            </a:extLst>
          </p:cNvPr>
          <p:cNvPicPr>
            <a:picLocks noChangeAspect="1"/>
          </p:cNvPicPr>
          <p:nvPr/>
        </p:nvPicPr>
        <p:blipFill>
          <a:blip r:embed="rId2">
            <a:extLst>
              <a:ext uri="{96DAC541-7B7A-43D3-8B79-37D633B846F1}">
                <asvg:svgBlip xmlns:asvg="http://schemas.microsoft.com/office/drawing/2016/SVG/main" r:embed="rId3"/>
              </a:ext>
            </a:extLst>
          </a:blip>
          <a:srcRect t="128" b="128"/>
          <a:stretch>
            <a:fillRect/>
          </a:stretch>
        </p:blipFill>
        <p:spPr>
          <a:xfrm>
            <a:off x="1561636" y="3118104"/>
            <a:ext cx="621792" cy="621792"/>
          </a:xfrm>
          <a:prstGeom prst="rect">
            <a:avLst/>
          </a:prstGeom>
        </p:spPr>
      </p:pic>
      <p:sp>
        <p:nvSpPr>
          <p:cNvPr id="7" name="Flowchart: Connector 6" descr="Bubble with quill illustrating that drafting the measure is the first step in the initiative process.&#10;">
            <a:extLst>
              <a:ext uri="{FF2B5EF4-FFF2-40B4-BE49-F238E27FC236}">
                <a16:creationId xmlns:a16="http://schemas.microsoft.com/office/drawing/2014/main" id="{38F89BD9-EDA8-3BE0-C8BB-1309619003FF}"/>
              </a:ext>
            </a:extLst>
          </p:cNvPr>
          <p:cNvSpPr/>
          <p:nvPr/>
        </p:nvSpPr>
        <p:spPr>
          <a:xfrm>
            <a:off x="1383528" y="3026158"/>
            <a:ext cx="985962" cy="941543"/>
          </a:xfrm>
          <a:prstGeom prst="flowChartConnector">
            <a:avLst/>
          </a:prstGeom>
          <a:noFill/>
          <a:ln w="25400">
            <a:solidFill>
              <a:schemeClr val="tx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DF9489F9-C6FE-CDD0-7D92-32743C587607}"/>
              </a:ext>
            </a:extLst>
          </p:cNvPr>
          <p:cNvSpPr txBox="1"/>
          <p:nvPr/>
        </p:nvSpPr>
        <p:spPr>
          <a:xfrm>
            <a:off x="1129004" y="4301412"/>
            <a:ext cx="1324947" cy="646331"/>
          </a:xfrm>
          <a:prstGeom prst="rect">
            <a:avLst/>
          </a:prstGeom>
          <a:noFill/>
        </p:spPr>
        <p:txBody>
          <a:bodyPr wrap="square" rtlCol="0">
            <a:spAutoFit/>
          </a:bodyPr>
          <a:lstStyle/>
          <a:p>
            <a:r>
              <a:rPr lang="en-US" dirty="0"/>
              <a:t>Idea for new law</a:t>
            </a:r>
          </a:p>
        </p:txBody>
      </p:sp>
      <p:sp>
        <p:nvSpPr>
          <p:cNvPr id="12" name="Arrow: Right 11" descr="flow chart connector arrow">
            <a:extLst>
              <a:ext uri="{FF2B5EF4-FFF2-40B4-BE49-F238E27FC236}">
                <a16:creationId xmlns:a16="http://schemas.microsoft.com/office/drawing/2014/main" id="{33FD5AD7-1F1B-DBDD-45BF-FE752A1C9876}"/>
              </a:ext>
              <a:ext uri="{C183D7F6-B498-43B3-948B-1728B52AA6E4}">
                <adec:decorative xmlns:adec="http://schemas.microsoft.com/office/drawing/2017/decorative" val="0"/>
              </a:ext>
            </a:extLst>
          </p:cNvPr>
          <p:cNvSpPr/>
          <p:nvPr/>
        </p:nvSpPr>
        <p:spPr>
          <a:xfrm>
            <a:off x="2719346" y="3429000"/>
            <a:ext cx="668672" cy="209824"/>
          </a:xfrm>
          <a:prstGeom prst="rightArrow">
            <a:avLst/>
          </a:prstGeom>
          <a:solidFill>
            <a:schemeClr val="tx1">
              <a:lumMod val="40000"/>
              <a:lumOff val="60000"/>
            </a:schemeClr>
          </a:solidFill>
          <a:ln>
            <a:solidFill>
              <a:schemeClr val="tx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Placeholder 22" descr="Contract outline demonstrates the review and comment process">
            <a:extLst>
              <a:ext uri="{FF2B5EF4-FFF2-40B4-BE49-F238E27FC236}">
                <a16:creationId xmlns:a16="http://schemas.microsoft.com/office/drawing/2014/main" id="{B96A085F-0A5B-6637-FCE3-B2585B304D21}"/>
              </a:ext>
            </a:extLst>
          </p:cNvPr>
          <p:cNvPicPr>
            <a:picLocks noChangeAspect="1"/>
          </p:cNvPicPr>
          <p:nvPr/>
        </p:nvPicPr>
        <p:blipFill>
          <a:blip r:embed="rId4">
            <a:extLst>
              <a:ext uri="{96DAC541-7B7A-43D3-8B79-37D633B846F1}">
                <asvg:svgBlip xmlns:asvg="http://schemas.microsoft.com/office/drawing/2016/SVG/main" r:embed="rId5"/>
              </a:ext>
            </a:extLst>
          </a:blip>
          <a:srcRect t="128" b="128"/>
          <a:stretch>
            <a:fillRect/>
          </a:stretch>
        </p:blipFill>
        <p:spPr>
          <a:xfrm>
            <a:off x="3841791" y="3132366"/>
            <a:ext cx="621792" cy="621792"/>
          </a:xfrm>
          <a:prstGeom prst="rect">
            <a:avLst/>
          </a:prstGeom>
        </p:spPr>
      </p:pic>
      <p:sp>
        <p:nvSpPr>
          <p:cNvPr id="8" name="Flowchart: Connector 7" descr="Graphic of document representing the review and comment process ">
            <a:extLst>
              <a:ext uri="{FF2B5EF4-FFF2-40B4-BE49-F238E27FC236}">
                <a16:creationId xmlns:a16="http://schemas.microsoft.com/office/drawing/2014/main" id="{A9ADB81E-A8E4-C824-D5E2-039ABC26A5C0}"/>
              </a:ext>
              <a:ext uri="{C183D7F6-B498-43B3-948B-1728B52AA6E4}">
                <adec:decorative xmlns:adec="http://schemas.microsoft.com/office/drawing/2017/decorative" val="0"/>
              </a:ext>
            </a:extLst>
          </p:cNvPr>
          <p:cNvSpPr/>
          <p:nvPr/>
        </p:nvSpPr>
        <p:spPr>
          <a:xfrm>
            <a:off x="3659706" y="2989267"/>
            <a:ext cx="985962" cy="941543"/>
          </a:xfrm>
          <a:prstGeom prst="flowChartConnector">
            <a:avLst/>
          </a:prstGeom>
          <a:noFill/>
          <a:ln w="25400">
            <a:solidFill>
              <a:schemeClr val="tx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DB2100D8-B53D-B800-090E-96780FA7E857}"/>
              </a:ext>
            </a:extLst>
          </p:cNvPr>
          <p:cNvSpPr txBox="1"/>
          <p:nvPr/>
        </p:nvSpPr>
        <p:spPr>
          <a:xfrm>
            <a:off x="3726098" y="4285856"/>
            <a:ext cx="1324947" cy="923330"/>
          </a:xfrm>
          <a:prstGeom prst="rect">
            <a:avLst/>
          </a:prstGeom>
          <a:noFill/>
        </p:spPr>
        <p:txBody>
          <a:bodyPr wrap="square" rtlCol="0">
            <a:spAutoFit/>
          </a:bodyPr>
          <a:lstStyle/>
          <a:p>
            <a:r>
              <a:rPr lang="en-US" dirty="0"/>
              <a:t>Review &amp; Comment process</a:t>
            </a:r>
          </a:p>
        </p:txBody>
      </p:sp>
      <p:sp>
        <p:nvSpPr>
          <p:cNvPr id="15" name="Arrow: Right 14" descr="flow chart connector arrow">
            <a:extLst>
              <a:ext uri="{FF2B5EF4-FFF2-40B4-BE49-F238E27FC236}">
                <a16:creationId xmlns:a16="http://schemas.microsoft.com/office/drawing/2014/main" id="{D313A323-4353-EDA9-8FFA-8E38D14C2CF8}"/>
              </a:ext>
              <a:ext uri="{C183D7F6-B498-43B3-948B-1728B52AA6E4}">
                <adec:decorative xmlns:adec="http://schemas.microsoft.com/office/drawing/2017/decorative" val="0"/>
              </a:ext>
            </a:extLst>
          </p:cNvPr>
          <p:cNvSpPr/>
          <p:nvPr/>
        </p:nvSpPr>
        <p:spPr>
          <a:xfrm>
            <a:off x="4957738" y="3376404"/>
            <a:ext cx="668672" cy="209824"/>
          </a:xfrm>
          <a:prstGeom prst="rightArrow">
            <a:avLst/>
          </a:prstGeom>
          <a:solidFill>
            <a:schemeClr val="tx1">
              <a:lumMod val="40000"/>
              <a:lumOff val="60000"/>
            </a:schemeClr>
          </a:solidFill>
          <a:ln>
            <a:solidFill>
              <a:schemeClr val="tx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Placeholder 86" descr="Scales of justice image that reflects the title setting board ">
            <a:extLst>
              <a:ext uri="{FF2B5EF4-FFF2-40B4-BE49-F238E27FC236}">
                <a16:creationId xmlns:a16="http://schemas.microsoft.com/office/drawing/2014/main" id="{DA683E04-53FF-DE72-D803-E823A0F19627}"/>
              </a:ext>
              <a:ext uri="{C183D7F6-B498-43B3-948B-1728B52AA6E4}">
                <adec:decorative xmlns:adec="http://schemas.microsoft.com/office/drawing/2017/decorative" val="0"/>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995989" y="3026158"/>
            <a:ext cx="621792" cy="621792"/>
          </a:xfrm>
          <a:prstGeom prst="rect">
            <a:avLst/>
          </a:prstGeom>
        </p:spPr>
      </p:pic>
      <p:sp>
        <p:nvSpPr>
          <p:cNvPr id="9" name="Flowchart: Connector 8" descr="graphic of scales of justice representing the title board ">
            <a:extLst>
              <a:ext uri="{FF2B5EF4-FFF2-40B4-BE49-F238E27FC236}">
                <a16:creationId xmlns:a16="http://schemas.microsoft.com/office/drawing/2014/main" id="{3EC2F221-14B4-6CED-9EF2-99B5C40200A8}"/>
              </a:ext>
              <a:ext uri="{C183D7F6-B498-43B3-948B-1728B52AA6E4}">
                <adec:decorative xmlns:adec="http://schemas.microsoft.com/office/drawing/2017/decorative" val="0"/>
              </a:ext>
            </a:extLst>
          </p:cNvPr>
          <p:cNvSpPr/>
          <p:nvPr/>
        </p:nvSpPr>
        <p:spPr>
          <a:xfrm>
            <a:off x="5826405" y="2878046"/>
            <a:ext cx="985962" cy="941543"/>
          </a:xfrm>
          <a:prstGeom prst="flowChartConnector">
            <a:avLst/>
          </a:prstGeom>
          <a:noFill/>
          <a:ln w="25400">
            <a:solidFill>
              <a:schemeClr val="tx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7074C674-B06B-A4AC-4211-9E067B1327FC}"/>
              </a:ext>
            </a:extLst>
          </p:cNvPr>
          <p:cNvSpPr txBox="1"/>
          <p:nvPr/>
        </p:nvSpPr>
        <p:spPr>
          <a:xfrm>
            <a:off x="5692850" y="4285857"/>
            <a:ext cx="1324947" cy="646331"/>
          </a:xfrm>
          <a:prstGeom prst="rect">
            <a:avLst/>
          </a:prstGeom>
          <a:noFill/>
        </p:spPr>
        <p:txBody>
          <a:bodyPr wrap="square" rtlCol="0">
            <a:spAutoFit/>
          </a:bodyPr>
          <a:lstStyle/>
          <a:p>
            <a:r>
              <a:rPr lang="en-US" dirty="0"/>
              <a:t>Title Setting Board </a:t>
            </a:r>
          </a:p>
        </p:txBody>
      </p:sp>
      <p:sp>
        <p:nvSpPr>
          <p:cNvPr id="16" name="Arrow: Right 15" descr="flow chart connector arrow">
            <a:extLst>
              <a:ext uri="{FF2B5EF4-FFF2-40B4-BE49-F238E27FC236}">
                <a16:creationId xmlns:a16="http://schemas.microsoft.com/office/drawing/2014/main" id="{11F648DF-1A65-2ACB-6634-3D9076EF97D0}"/>
              </a:ext>
              <a:ext uri="{C183D7F6-B498-43B3-948B-1728B52AA6E4}">
                <adec:decorative xmlns:adec="http://schemas.microsoft.com/office/drawing/2017/decorative" val="0"/>
              </a:ext>
            </a:extLst>
          </p:cNvPr>
          <p:cNvSpPr/>
          <p:nvPr/>
        </p:nvSpPr>
        <p:spPr>
          <a:xfrm>
            <a:off x="7111936" y="3287105"/>
            <a:ext cx="668672" cy="209824"/>
          </a:xfrm>
          <a:prstGeom prst="rightArrow">
            <a:avLst/>
          </a:prstGeom>
          <a:solidFill>
            <a:schemeClr val="tx1">
              <a:lumMod val="40000"/>
              <a:lumOff val="60000"/>
            </a:schemeClr>
          </a:solidFill>
          <a:ln>
            <a:solidFill>
              <a:schemeClr val="tx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Placeholder 18" descr="graphic of judge representing the CO Supreme Court ">
            <a:extLst>
              <a:ext uri="{FF2B5EF4-FFF2-40B4-BE49-F238E27FC236}">
                <a16:creationId xmlns:a16="http://schemas.microsoft.com/office/drawing/2014/main" id="{D832F471-9323-25C2-5178-F5BDCDC0CDEA}"/>
              </a:ext>
              <a:ext uri="{C183D7F6-B498-43B3-948B-1728B52AA6E4}">
                <adec:decorative xmlns:adec="http://schemas.microsoft.com/office/drawing/2017/decorative" val="0"/>
              </a:ext>
            </a:extLst>
          </p:cNvPr>
          <p:cNvPicPr>
            <a:picLocks noChangeAspect="1"/>
          </p:cNvPicPr>
          <p:nvPr/>
        </p:nvPicPr>
        <p:blipFill>
          <a:blip r:embed="rId8">
            <a:extLst>
              <a:ext uri="{96DAC541-7B7A-43D3-8B79-37D633B846F1}">
                <asvg:svgBlip xmlns:asvg="http://schemas.microsoft.com/office/drawing/2016/SVG/main" r:embed="rId9"/>
              </a:ext>
            </a:extLst>
          </a:blip>
          <a:srcRect t="128" b="128"/>
          <a:stretch>
            <a:fillRect/>
          </a:stretch>
        </p:blipFill>
        <p:spPr>
          <a:xfrm>
            <a:off x="8162109" y="3036097"/>
            <a:ext cx="621792" cy="621792"/>
          </a:xfrm>
          <a:prstGeom prst="rect">
            <a:avLst/>
          </a:prstGeom>
        </p:spPr>
      </p:pic>
      <p:sp>
        <p:nvSpPr>
          <p:cNvPr id="10" name="Flowchart: Connector 9" descr="graphic of judge representing the Colorado Supreme Court ">
            <a:extLst>
              <a:ext uri="{FF2B5EF4-FFF2-40B4-BE49-F238E27FC236}">
                <a16:creationId xmlns:a16="http://schemas.microsoft.com/office/drawing/2014/main" id="{101D8A77-F0C3-C19E-B95A-2855B54D35DA}"/>
              </a:ext>
              <a:ext uri="{C183D7F6-B498-43B3-948B-1728B52AA6E4}">
                <adec:decorative xmlns:adec="http://schemas.microsoft.com/office/drawing/2017/decorative" val="0"/>
              </a:ext>
            </a:extLst>
          </p:cNvPr>
          <p:cNvSpPr/>
          <p:nvPr/>
        </p:nvSpPr>
        <p:spPr>
          <a:xfrm>
            <a:off x="7975194" y="2866282"/>
            <a:ext cx="985962" cy="941543"/>
          </a:xfrm>
          <a:prstGeom prst="flowChartConnector">
            <a:avLst/>
          </a:prstGeom>
          <a:noFill/>
          <a:ln w="25400">
            <a:solidFill>
              <a:schemeClr val="tx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ADCBE856-F962-5540-3AE7-EA969F0B8036}"/>
              </a:ext>
            </a:extLst>
          </p:cNvPr>
          <p:cNvSpPr txBox="1"/>
          <p:nvPr/>
        </p:nvSpPr>
        <p:spPr>
          <a:xfrm>
            <a:off x="8121427" y="4285859"/>
            <a:ext cx="1324947" cy="1200329"/>
          </a:xfrm>
          <a:prstGeom prst="rect">
            <a:avLst/>
          </a:prstGeom>
          <a:noFill/>
        </p:spPr>
        <p:txBody>
          <a:bodyPr wrap="square" rtlCol="0">
            <a:spAutoFit/>
          </a:bodyPr>
          <a:lstStyle/>
          <a:p>
            <a:r>
              <a:rPr lang="en-US" dirty="0"/>
              <a:t>Appeal to Colorado Supreme Court</a:t>
            </a:r>
          </a:p>
        </p:txBody>
      </p:sp>
      <p:sp>
        <p:nvSpPr>
          <p:cNvPr id="17" name="Arrow: Right 16" descr="flow chart connector arrow">
            <a:extLst>
              <a:ext uri="{FF2B5EF4-FFF2-40B4-BE49-F238E27FC236}">
                <a16:creationId xmlns:a16="http://schemas.microsoft.com/office/drawing/2014/main" id="{3F76C307-24EB-0856-4059-5B4EE0E25FAC}"/>
              </a:ext>
              <a:ext uri="{C183D7F6-B498-43B3-948B-1728B52AA6E4}">
                <adec:decorative xmlns:adec="http://schemas.microsoft.com/office/drawing/2017/decorative" val="0"/>
              </a:ext>
            </a:extLst>
          </p:cNvPr>
          <p:cNvSpPr/>
          <p:nvPr/>
        </p:nvSpPr>
        <p:spPr>
          <a:xfrm>
            <a:off x="9193036" y="3271203"/>
            <a:ext cx="668672" cy="209824"/>
          </a:xfrm>
          <a:prstGeom prst="rightArrow">
            <a:avLst/>
          </a:prstGeom>
          <a:solidFill>
            <a:schemeClr val="tx1">
              <a:lumMod val="40000"/>
              <a:lumOff val="60000"/>
            </a:schemeClr>
          </a:solidFill>
          <a:ln>
            <a:solidFill>
              <a:schemeClr val="tx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Placeholder 89" descr="Signature outline demonstrates that once all of the review is done, the proponents can collect signatures.">
            <a:extLst>
              <a:ext uri="{FF2B5EF4-FFF2-40B4-BE49-F238E27FC236}">
                <a16:creationId xmlns:a16="http://schemas.microsoft.com/office/drawing/2014/main" id="{291CA53C-5062-33CA-4B20-0DB4CD635749}"/>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10347831" y="3017032"/>
            <a:ext cx="621792" cy="621792"/>
          </a:xfrm>
          <a:prstGeom prst="rect">
            <a:avLst/>
          </a:prstGeom>
        </p:spPr>
      </p:pic>
      <p:sp>
        <p:nvSpPr>
          <p:cNvPr id="11" name="Flowchart: Connector 10" descr="graphic of signature representing collecting signatures on a petition ">
            <a:extLst>
              <a:ext uri="{FF2B5EF4-FFF2-40B4-BE49-F238E27FC236}">
                <a16:creationId xmlns:a16="http://schemas.microsoft.com/office/drawing/2014/main" id="{2AAC6F03-972E-604E-F457-FD474A730ABD}"/>
              </a:ext>
              <a:ext uri="{C183D7F6-B498-43B3-948B-1728B52AA6E4}">
                <adec:decorative xmlns:adec="http://schemas.microsoft.com/office/drawing/2017/decorative" val="0"/>
              </a:ext>
            </a:extLst>
          </p:cNvPr>
          <p:cNvSpPr/>
          <p:nvPr/>
        </p:nvSpPr>
        <p:spPr>
          <a:xfrm>
            <a:off x="10165746" y="2958228"/>
            <a:ext cx="985962" cy="941543"/>
          </a:xfrm>
          <a:prstGeom prst="flowChartConnector">
            <a:avLst/>
          </a:prstGeom>
          <a:noFill/>
          <a:ln w="25400">
            <a:solidFill>
              <a:schemeClr val="tx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E6DCA83-2486-18E3-A1BC-F1851DA31303}"/>
              </a:ext>
            </a:extLst>
          </p:cNvPr>
          <p:cNvSpPr txBox="1"/>
          <p:nvPr/>
        </p:nvSpPr>
        <p:spPr>
          <a:xfrm>
            <a:off x="10165746" y="4285858"/>
            <a:ext cx="1324947" cy="646331"/>
          </a:xfrm>
          <a:prstGeom prst="rect">
            <a:avLst/>
          </a:prstGeom>
          <a:noFill/>
        </p:spPr>
        <p:txBody>
          <a:bodyPr wrap="square" rtlCol="0">
            <a:spAutoFit/>
          </a:bodyPr>
          <a:lstStyle/>
          <a:p>
            <a:r>
              <a:rPr lang="en-US" dirty="0"/>
              <a:t>Collect signatures </a:t>
            </a:r>
          </a:p>
        </p:txBody>
      </p:sp>
    </p:spTree>
    <p:extLst>
      <p:ext uri="{BB962C8B-B14F-4D97-AF65-F5344CB8AC3E}">
        <p14:creationId xmlns:p14="http://schemas.microsoft.com/office/powerpoint/2010/main" val="1952404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4CECD-2F50-2C45-471B-2E54C9CCDFDD}"/>
              </a:ext>
            </a:extLst>
          </p:cNvPr>
          <p:cNvSpPr>
            <a:spLocks noGrp="1"/>
          </p:cNvSpPr>
          <p:nvPr>
            <p:ph type="title"/>
          </p:nvPr>
        </p:nvSpPr>
        <p:spPr/>
        <p:txBody>
          <a:bodyPr/>
          <a:lstStyle/>
          <a:p>
            <a:r>
              <a:rPr lang="en-US" dirty="0"/>
              <a:t>Title Board Overview</a:t>
            </a:r>
          </a:p>
        </p:txBody>
      </p:sp>
      <p:sp>
        <p:nvSpPr>
          <p:cNvPr id="3" name="Content Placeholder 2">
            <a:extLst>
              <a:ext uri="{FF2B5EF4-FFF2-40B4-BE49-F238E27FC236}">
                <a16:creationId xmlns:a16="http://schemas.microsoft.com/office/drawing/2014/main" id="{D741FC32-8A35-9D40-5801-4B871B04EBAE}"/>
              </a:ext>
            </a:extLst>
          </p:cNvPr>
          <p:cNvSpPr>
            <a:spLocks noGrp="1"/>
          </p:cNvSpPr>
          <p:nvPr>
            <p:ph idx="1"/>
          </p:nvPr>
        </p:nvSpPr>
        <p:spPr/>
        <p:txBody>
          <a:bodyPr/>
          <a:lstStyle/>
          <a:p>
            <a:r>
              <a:rPr lang="en-US" dirty="0">
                <a:latin typeface="Segoe UI Light" panose="020B0502040204020203" pitchFamily="34" charset="0"/>
                <a:cs typeface="Segoe UI Light" panose="020B0502040204020203" pitchFamily="34" charset="0"/>
              </a:rPr>
              <a:t>Sets titles for citizen-initiated ballot measures. Question on the ballot. </a:t>
            </a:r>
          </a:p>
          <a:p>
            <a:pPr lvl="1"/>
            <a:r>
              <a:rPr lang="en-US" dirty="0">
                <a:latin typeface="Segoe UI Light" panose="020B0502040204020203" pitchFamily="34" charset="0"/>
                <a:cs typeface="Segoe UI Light" panose="020B0502040204020203" pitchFamily="34" charset="0"/>
              </a:rPr>
              <a:t>“Shall state taxes be increased by….”</a:t>
            </a:r>
          </a:p>
          <a:p>
            <a:r>
              <a:rPr lang="en-US" dirty="0">
                <a:latin typeface="Segoe UI Light" panose="020B0502040204020203" pitchFamily="34" charset="0"/>
                <a:cs typeface="Segoe UI Light" panose="020B0502040204020203" pitchFamily="34" charset="0"/>
              </a:rPr>
              <a:t>Sessions run about 18 months</a:t>
            </a:r>
          </a:p>
          <a:p>
            <a:pPr lvl="1"/>
            <a:r>
              <a:rPr lang="en-US" dirty="0">
                <a:latin typeface="Segoe UI Light" panose="020B0502040204020203" pitchFamily="34" charset="0"/>
                <a:cs typeface="Segoe UI Light" panose="020B0502040204020203" pitchFamily="34" charset="0"/>
              </a:rPr>
              <a:t>Even year November through next even year April (18 months)</a:t>
            </a:r>
          </a:p>
          <a:p>
            <a:r>
              <a:rPr lang="en-US" dirty="0">
                <a:latin typeface="Segoe UI Light" panose="020B0502040204020203" pitchFamily="34" charset="0"/>
                <a:cs typeface="Segoe UI Light" panose="020B0502040204020203" pitchFamily="34" charset="0"/>
              </a:rPr>
              <a:t>Held 1</a:t>
            </a:r>
            <a:r>
              <a:rPr lang="en-US" baseline="30000" dirty="0">
                <a:latin typeface="Segoe UI Light" panose="020B0502040204020203" pitchFamily="34" charset="0"/>
                <a:cs typeface="Segoe UI Light" panose="020B0502040204020203" pitchFamily="34" charset="0"/>
              </a:rPr>
              <a:t>st</a:t>
            </a:r>
            <a:r>
              <a:rPr lang="en-US" dirty="0">
                <a:latin typeface="Segoe UI Light" panose="020B0502040204020203" pitchFamily="34" charset="0"/>
                <a:cs typeface="Segoe UI Light" panose="020B0502040204020203" pitchFamily="34" charset="0"/>
              </a:rPr>
              <a:t> and 3</a:t>
            </a:r>
            <a:r>
              <a:rPr lang="en-US" baseline="30000" dirty="0">
                <a:latin typeface="Segoe UI Light" panose="020B0502040204020203" pitchFamily="34" charset="0"/>
                <a:cs typeface="Segoe UI Light" panose="020B0502040204020203" pitchFamily="34" charset="0"/>
              </a:rPr>
              <a:t>rd</a:t>
            </a:r>
            <a:r>
              <a:rPr lang="en-US" dirty="0">
                <a:latin typeface="Segoe UI Light" panose="020B0502040204020203" pitchFamily="34" charset="0"/>
                <a:cs typeface="Segoe UI Light" panose="020B0502040204020203" pitchFamily="34" charset="0"/>
              </a:rPr>
              <a:t> Wednesdays</a:t>
            </a:r>
          </a:p>
          <a:p>
            <a:r>
              <a:rPr lang="en-US" dirty="0">
                <a:latin typeface="Segoe UI Light" panose="020B0502040204020203" pitchFamily="34" charset="0"/>
                <a:cs typeface="Segoe UI Light" panose="020B0502040204020203" pitchFamily="34" charset="0"/>
              </a:rPr>
              <a:t>Secretary of State’s Office</a:t>
            </a:r>
          </a:p>
          <a:p>
            <a:r>
              <a:rPr lang="en-US" dirty="0">
                <a:latin typeface="Segoe UI Light" panose="020B0502040204020203" pitchFamily="34" charset="0"/>
                <a:cs typeface="Segoe UI Light" panose="020B0502040204020203" pitchFamily="34" charset="0"/>
              </a:rPr>
              <a:t>Public meetings, public comment allowed, audio recorded</a:t>
            </a:r>
          </a:p>
          <a:p>
            <a:pPr marL="0" indent="0">
              <a:buNone/>
            </a:pPr>
            <a:endParaRPr lang="en-US" dirty="0"/>
          </a:p>
        </p:txBody>
      </p:sp>
    </p:spTree>
    <p:extLst>
      <p:ext uri="{BB962C8B-B14F-4D97-AF65-F5344CB8AC3E}">
        <p14:creationId xmlns:p14="http://schemas.microsoft.com/office/powerpoint/2010/main" val="733506981"/>
      </p:ext>
    </p:extLst>
  </p:cSld>
  <p:clrMapOvr>
    <a:masterClrMapping/>
  </p:clrMapOvr>
</p:sld>
</file>

<file path=ppt/theme/theme1.xml><?xml version="1.0" encoding="utf-8"?>
<a:theme xmlns:a="http://schemas.openxmlformats.org/drawingml/2006/main" name="1_Office Theme">
  <a:themeElements>
    <a:clrScheme name="COSOS">
      <a:dk1>
        <a:srgbClr val="002F6C"/>
      </a:dk1>
      <a:lt1>
        <a:srgbClr val="FFFFFF"/>
      </a:lt1>
      <a:dk2>
        <a:srgbClr val="BA0C2F"/>
      </a:dk2>
      <a:lt2>
        <a:srgbClr val="FFCD00"/>
      </a:lt2>
      <a:accent1>
        <a:srgbClr val="512A44"/>
      </a:accent1>
      <a:accent2>
        <a:srgbClr val="D45D00"/>
      </a:accent2>
      <a:accent3>
        <a:srgbClr val="205C40"/>
      </a:accent3>
      <a:accent4>
        <a:srgbClr val="009CDE"/>
      </a:accent4>
      <a:accent5>
        <a:srgbClr val="83786F"/>
      </a:accent5>
      <a:accent6>
        <a:srgbClr val="CBC4BC"/>
      </a:accent6>
      <a:hlink>
        <a:srgbClr val="0563C1"/>
      </a:hlink>
      <a:folHlink>
        <a:srgbClr val="954F72"/>
      </a:folHlink>
    </a:clrScheme>
    <a:fontScheme name="COSOS">
      <a:majorFont>
        <a:latin typeface="Arial"/>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4DB257E8B3058449FFAB26F87462EF1" ma:contentTypeVersion="17" ma:contentTypeDescription="Create a new document." ma:contentTypeScope="" ma:versionID="275db1c5fe0d9472816c5a86e5b8466e">
  <xsd:schema xmlns:xsd="http://www.w3.org/2001/XMLSchema" xmlns:xs="http://www.w3.org/2001/XMLSchema" xmlns:p="http://schemas.microsoft.com/office/2006/metadata/properties" xmlns:ns3="83dbc83e-5ab9-419b-a0e7-e242c2dec44f" xmlns:ns4="0e3af086-75e8-49b7-94d1-75c01a35786a" targetNamespace="http://schemas.microsoft.com/office/2006/metadata/properties" ma:root="true" ma:fieldsID="fa42a6486e26434775de9d7b8393eae1" ns3:_="" ns4:_="">
    <xsd:import namespace="83dbc83e-5ab9-419b-a0e7-e242c2dec44f"/>
    <xsd:import namespace="0e3af086-75e8-49b7-94d1-75c01a35786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_activity" minOccurs="0"/>
                <xsd:element ref="ns3:MediaServiceDateTaken" minOccurs="0"/>
                <xsd:element ref="ns3:MediaServiceObjectDetectorVersions" minOccurs="0"/>
                <xsd:element ref="ns3:MediaServiceSystemTags" minOccurs="0"/>
                <xsd:element ref="ns3:MediaLengthInSecond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dbc83e-5ab9-419b-a0e7-e242c2dec4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_activity" ma:index="19" nillable="true" ma:displayName="_activity" ma:hidden="true" ma:internalName="_activity">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e3af086-75e8-49b7-94d1-75c01a35786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83dbc83e-5ab9-419b-a0e7-e242c2dec44f" xsi:nil="true"/>
  </documentManagement>
</p:properties>
</file>

<file path=customXml/itemProps1.xml><?xml version="1.0" encoding="utf-8"?>
<ds:datastoreItem xmlns:ds="http://schemas.openxmlformats.org/officeDocument/2006/customXml" ds:itemID="{169C6B73-8E0B-48F9-9DBF-7B0A05373C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3dbc83e-5ab9-419b-a0e7-e242c2dec44f"/>
    <ds:schemaRef ds:uri="0e3af086-75e8-49b7-94d1-75c01a3578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B798184-6BA1-44E2-9F5E-08D76CCD4391}">
  <ds:schemaRefs>
    <ds:schemaRef ds:uri="http://schemas.microsoft.com/sharepoint/v3/contenttype/forms"/>
  </ds:schemaRefs>
</ds:datastoreItem>
</file>

<file path=customXml/itemProps3.xml><?xml version="1.0" encoding="utf-8"?>
<ds:datastoreItem xmlns:ds="http://schemas.openxmlformats.org/officeDocument/2006/customXml" ds:itemID="{775B96DD-3C6A-46E5-AB23-B3EEF50DC5AF}">
  <ds:schemaRefs>
    <ds:schemaRef ds:uri="http://schemas.microsoft.com/office/2006/documentManagement/types"/>
    <ds:schemaRef ds:uri="83dbc83e-5ab9-419b-a0e7-e242c2dec44f"/>
    <ds:schemaRef ds:uri="http://purl.org/dc/elements/1.1/"/>
    <ds:schemaRef ds:uri="http://www.w3.org/XML/1998/namespace"/>
    <ds:schemaRef ds:uri="http://purl.org/dc/terms/"/>
    <ds:schemaRef ds:uri="0e3af086-75e8-49b7-94d1-75c01a35786a"/>
    <ds:schemaRef ds:uri="http://schemas.microsoft.com/office/infopath/2007/PartnerControls"/>
    <ds:schemaRef ds:uri="http://schemas.openxmlformats.org/package/2006/metadata/core-properties"/>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18016</TotalTime>
  <Words>2391</Words>
  <Application>Microsoft Office PowerPoint</Application>
  <PresentationFormat>Widescreen</PresentationFormat>
  <Paragraphs>280</Paragraphs>
  <Slides>40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40</vt:i4>
      </vt:variant>
    </vt:vector>
  </HeadingPairs>
  <TitlesOfParts>
    <vt:vector size="48" baseType="lpstr">
      <vt:lpstr>Arial</vt:lpstr>
      <vt:lpstr>Arial Narrow</vt:lpstr>
      <vt:lpstr>Calibri</vt:lpstr>
      <vt:lpstr>Courier New</vt:lpstr>
      <vt:lpstr>Segoe UI Light</vt:lpstr>
      <vt:lpstr>Segoe UI Semilight</vt:lpstr>
      <vt:lpstr>Wingdings</vt:lpstr>
      <vt:lpstr>1_Office Theme</vt:lpstr>
      <vt:lpstr>Continuing Legal Education</vt:lpstr>
      <vt:lpstr>Colorado Title Setting board citizen initiative process</vt:lpstr>
      <vt:lpstr>Overview of Presentation</vt:lpstr>
      <vt:lpstr>Overview of Citizen Initiative Process</vt:lpstr>
      <vt:lpstr>Review &amp; Comment Process</vt:lpstr>
      <vt:lpstr>Review &amp; Comment Memo and Meeting </vt:lpstr>
      <vt:lpstr>Memo Example</vt:lpstr>
      <vt:lpstr>Overview of Citizen Initiative Process</vt:lpstr>
      <vt:lpstr>Title Board Overview</vt:lpstr>
      <vt:lpstr>Who is on Title Board?</vt:lpstr>
      <vt:lpstr>Title Setting Process </vt:lpstr>
      <vt:lpstr>Collecting Signatures </vt:lpstr>
      <vt:lpstr>If successful in all these steps, the measure should be on the ballot. </vt:lpstr>
      <vt:lpstr>Overview of Citizen Initiative Process</vt:lpstr>
      <vt:lpstr>Duties of the Title Board? </vt:lpstr>
      <vt:lpstr>Legal Authority </vt:lpstr>
      <vt:lpstr>Steps in the Title Setting Process </vt:lpstr>
      <vt:lpstr>Initial Hearing </vt:lpstr>
      <vt:lpstr>Submission to Title Board</vt:lpstr>
      <vt:lpstr>Submission calendar</vt:lpstr>
      <vt:lpstr> Filing or procedural discrepancies </vt:lpstr>
      <vt:lpstr>Single Subject</vt:lpstr>
      <vt:lpstr>Single Subject examples</vt:lpstr>
      <vt:lpstr>Clear Title  </vt:lpstr>
      <vt:lpstr>Girl explaining meme </vt:lpstr>
      <vt:lpstr>Specific Title Language Required by Law</vt:lpstr>
      <vt:lpstr>Clear Title Guidelines </vt:lpstr>
      <vt:lpstr>Clear Title - Example 1</vt:lpstr>
      <vt:lpstr>Clear Title – Example 1 highlighted   </vt:lpstr>
      <vt:lpstr>Clear Title – Example 2 </vt:lpstr>
      <vt:lpstr>Clear Title – Example 2 highlighted   </vt:lpstr>
      <vt:lpstr>Clear Title – Example 2 with bullets  </vt:lpstr>
      <vt:lpstr>Rehearing </vt:lpstr>
      <vt:lpstr>Appeal to Colorado Supreme Court</vt:lpstr>
      <vt:lpstr>What ballot?</vt:lpstr>
      <vt:lpstr>TIMELINES</vt:lpstr>
      <vt:lpstr>2024 Outlook</vt:lpstr>
      <vt:lpstr>Summary of Best Practices </vt:lpstr>
      <vt:lpstr>QUESTIONS? </vt:lpstr>
      <vt:lpstr>Additional Courses </vt:lpstr>
    </vt:vector>
  </TitlesOfParts>
  <Company>CDOS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 Sunny</dc:creator>
  <cp:lastModifiedBy>Shannon Kenney</cp:lastModifiedBy>
  <cp:revision>97</cp:revision>
  <dcterms:created xsi:type="dcterms:W3CDTF">2018-07-19T18:09:46Z</dcterms:created>
  <dcterms:modified xsi:type="dcterms:W3CDTF">2024-07-11T14:12:04Z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176b7e50-4242-4a37-98e7-eea5006b3487</vt:lpwstr>
  </property>
  <property fmtid="{D5CDD505-2E9C-101B-9397-08002B2CF9AE}" pid="3" name="ContentTypeId">
    <vt:lpwstr>0x01010034DB257E8B3058449FFAB26F87462EF1</vt:lpwstr>
  </property>
  <property fmtid="{D5CDD505-2E9C-101B-9397-08002B2CF9AE}" pid="4" name="Division">
    <vt:lpwstr/>
  </property>
  <property fmtid="{D5CDD505-2E9C-101B-9397-08002B2CF9AE}" pid="5" name="Type of Document">
    <vt:lpwstr/>
  </property>
  <property fmtid="{D5CDD505-2E9C-101B-9397-08002B2CF9AE}" pid="6" name="MSIP_Label_59e4beaa-c4ba-4ea9-a1f4-4e52626a3d73_Enabled">
    <vt:lpwstr>true</vt:lpwstr>
  </property>
  <property fmtid="{D5CDD505-2E9C-101B-9397-08002B2CF9AE}" pid="7" name="MSIP_Label_59e4beaa-c4ba-4ea9-a1f4-4e52626a3d73_SetDate">
    <vt:lpwstr>2023-12-12T21:07:49Z</vt:lpwstr>
  </property>
  <property fmtid="{D5CDD505-2E9C-101B-9397-08002B2CF9AE}" pid="8" name="MSIP_Label_59e4beaa-c4ba-4ea9-a1f4-4e52626a3d73_Method">
    <vt:lpwstr>Standard</vt:lpwstr>
  </property>
  <property fmtid="{D5CDD505-2E9C-101B-9397-08002B2CF9AE}" pid="9" name="MSIP_Label_59e4beaa-c4ba-4ea9-a1f4-4e52626a3d73_Name">
    <vt:lpwstr>defa4170-0d19-0005-0004-bc88714345d2</vt:lpwstr>
  </property>
  <property fmtid="{D5CDD505-2E9C-101B-9397-08002B2CF9AE}" pid="10" name="MSIP_Label_59e4beaa-c4ba-4ea9-a1f4-4e52626a3d73_SiteId">
    <vt:lpwstr>58e69e55-1d13-4102-aac7-ea2947430191</vt:lpwstr>
  </property>
  <property fmtid="{D5CDD505-2E9C-101B-9397-08002B2CF9AE}" pid="11" name="MSIP_Label_59e4beaa-c4ba-4ea9-a1f4-4e52626a3d73_ActionId">
    <vt:lpwstr>1a343e34-6bf5-4871-8688-481fdf0ae6e7</vt:lpwstr>
  </property>
  <property fmtid="{D5CDD505-2E9C-101B-9397-08002B2CF9AE}" pid="12" name="MSIP_Label_59e4beaa-c4ba-4ea9-a1f4-4e52626a3d73_ContentBits">
    <vt:lpwstr>0</vt:lpwstr>
  </property>
</Properties>
</file>