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9"/>
  </p:notesMasterIdLst>
  <p:handoutMasterIdLst>
    <p:handoutMasterId r:id="rId30"/>
  </p:handoutMasterIdLst>
  <p:sldIdLst>
    <p:sldId id="256" r:id="rId5"/>
    <p:sldId id="263" r:id="rId6"/>
    <p:sldId id="261" r:id="rId7"/>
    <p:sldId id="258" r:id="rId8"/>
    <p:sldId id="260" r:id="rId9"/>
    <p:sldId id="266" r:id="rId10"/>
    <p:sldId id="265" r:id="rId11"/>
    <p:sldId id="268" r:id="rId12"/>
    <p:sldId id="267" r:id="rId13"/>
    <p:sldId id="269" r:id="rId14"/>
    <p:sldId id="264" r:id="rId15"/>
    <p:sldId id="270" r:id="rId16"/>
    <p:sldId id="271" r:id="rId17"/>
    <p:sldId id="272" r:id="rId18"/>
    <p:sldId id="273" r:id="rId19"/>
    <p:sldId id="275" r:id="rId20"/>
    <p:sldId id="274" r:id="rId21"/>
    <p:sldId id="280" r:id="rId22"/>
    <p:sldId id="277" r:id="rId23"/>
    <p:sldId id="276" r:id="rId24"/>
    <p:sldId id="278" r:id="rId25"/>
    <p:sldId id="281" r:id="rId26"/>
    <p:sldId id="283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3542"/>
    <a:srgbClr val="C52437"/>
    <a:srgbClr val="FFDA66"/>
    <a:srgbClr val="002F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CE90FA-7EE0-452B-862E-BCEB01231979}" v="756" dt="2024-11-14T04:10:19.1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9" autoAdjust="0"/>
    <p:restoredTop sz="86441" autoAdjust="0"/>
  </p:normalViewPr>
  <p:slideViewPr>
    <p:cSldViewPr snapToGrid="0">
      <p:cViewPr>
        <p:scale>
          <a:sx n="50" d="100"/>
          <a:sy n="50" d="100"/>
        </p:scale>
        <p:origin x="1206" y="10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2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41633-117D-4D38-920F-EB231DA4414A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D2CB1-7E87-428C-A97F-8904C1E55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33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71B1D-FF20-4159-830D-C2714ECFAE3B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B9039F-68E6-4642-8247-63379093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651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6396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…please put your hands down, no need to unmute your mics, this is a rhetorical question.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175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Included in 24-24-116 the General Assembly.</a:t>
            </a:r>
          </a:p>
          <a:p>
            <a:pPr marL="171450" indent="-171450">
              <a:buFontTx/>
              <a:buChar char="-"/>
            </a:pPr>
            <a:r>
              <a:rPr lang="en-US" dirty="0"/>
              <a:t>Now this is 2016…</a:t>
            </a:r>
          </a:p>
          <a:p>
            <a:pPr marL="171450" indent="-171450">
              <a:buFontTx/>
              <a:buChar char="-"/>
            </a:pPr>
            <a:r>
              <a:rPr lang="en-US" dirty="0"/>
              <a:t>…for reference Facebook’s IPO was in 2012 with a valuation of $103B, </a:t>
            </a:r>
          </a:p>
          <a:p>
            <a:pPr marL="171450" indent="-171450">
              <a:buFontTx/>
              <a:buChar char="-"/>
            </a:pPr>
            <a:r>
              <a:rPr lang="en-US" dirty="0"/>
              <a:t>The point is, turn of 21</a:t>
            </a:r>
            <a:r>
              <a:rPr lang="en-US" baseline="30000" dirty="0"/>
              <a:t>st</a:t>
            </a:r>
            <a:r>
              <a:rPr lang="en-US" dirty="0"/>
              <a:t> Century tech companies emerge…</a:t>
            </a:r>
          </a:p>
          <a:p>
            <a:pPr marL="171450" indent="-171450">
              <a:buFontTx/>
              <a:buChar char="-"/>
            </a:pPr>
            <a:r>
              <a:rPr lang="en-US" dirty="0"/>
              <a:t>…no pricing model for their product, no subscription fees, no licensing fees…</a:t>
            </a:r>
          </a:p>
          <a:p>
            <a:pPr marL="171450" indent="-171450">
              <a:buFontTx/>
              <a:buChar char="-"/>
            </a:pPr>
            <a:r>
              <a:rPr lang="en-US" dirty="0"/>
              <a:t>…generating revenue/profit from selling their end users data…</a:t>
            </a:r>
          </a:p>
          <a:p>
            <a:pPr marL="171450" indent="-171450">
              <a:buFontTx/>
              <a:buChar char="-"/>
            </a:pPr>
            <a:r>
              <a:rPr lang="en-US" dirty="0"/>
              <a:t>Who it’s worth noting are accepting user agreements &amp; terms that voluntarily turn over their data</a:t>
            </a:r>
          </a:p>
          <a:p>
            <a:pPr marL="171450" indent="-171450">
              <a:buFontTx/>
              <a:buChar char="-"/>
            </a:pPr>
            <a:r>
              <a:rPr lang="en-US" dirty="0"/>
              <a:t>As we know now, Meta is valued at $1.5T, seems that every company has an app that in ways large and small capture end user data.</a:t>
            </a:r>
          </a:p>
          <a:p>
            <a:pPr marL="171450" indent="-171450">
              <a:buFontTx/>
              <a:buChar char="-"/>
            </a:pPr>
            <a:r>
              <a:rPr lang="en-US" dirty="0"/>
              <a:t>Data is a tech company’s competitive edge, their trade secrets</a:t>
            </a:r>
          </a:p>
          <a:p>
            <a:pPr marL="171450" indent="-171450">
              <a:buFontTx/>
              <a:buChar char="-"/>
            </a:pPr>
            <a:r>
              <a:rPr lang="en-US" dirty="0"/>
              <a:t>The most current example is AI, Google, OpenAI, you name it these AI models are based on the webs data.</a:t>
            </a:r>
          </a:p>
          <a:p>
            <a:pPr marL="171450" indent="-171450">
              <a:buFontTx/>
              <a:buChar char="-"/>
            </a:pPr>
            <a:r>
              <a:rPr lang="en-US" dirty="0"/>
              <a:t>New York Times article from April of this year reported, that these companies are now using AI to generate content/data to feed into other AI learning models because they have run out of data on the web.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614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 the confluence of public data and philosophy</a:t>
            </a:r>
          </a:p>
          <a:p>
            <a:r>
              <a:rPr lang="en-US" dirty="0"/>
              <a:t>So we’ve established…</a:t>
            </a:r>
          </a:p>
          <a:p>
            <a:pPr marL="228600" indent="-228600">
              <a:buAutoNum type="arabicPeriod"/>
            </a:pPr>
            <a:r>
              <a:rPr lang="en-US" dirty="0"/>
              <a:t>Data is valuable, especially in larger datasets</a:t>
            </a:r>
          </a:p>
          <a:p>
            <a:pPr marL="228600" indent="-228600">
              <a:buAutoNum type="arabicPeriod"/>
            </a:pPr>
            <a:r>
              <a:rPr lang="en-US" dirty="0"/>
              <a:t>Govs have the authority and generate and store lots of data through the normal course of business…</a:t>
            </a:r>
          </a:p>
          <a:p>
            <a:pPr marL="0" indent="0">
              <a:buNone/>
            </a:pPr>
            <a:r>
              <a:rPr lang="en-US" dirty="0"/>
              <a:t>…AND…</a:t>
            </a:r>
          </a:p>
          <a:p>
            <a:pPr marL="0" indent="0">
              <a:buNone/>
            </a:pPr>
            <a:r>
              <a:rPr lang="en-US" dirty="0"/>
              <a:t>3. Gov agencies are funded by taxes, filing fees, licensing fees, reporting fee, permitting fees. They all lead to the same place, their funded by the public</a:t>
            </a:r>
          </a:p>
          <a:p>
            <a:pPr marL="0" indent="0">
              <a:buNone/>
            </a:pPr>
            <a:r>
              <a:rPr lang="en-US" dirty="0"/>
              <a:t>4. I think it’s fair to conclude that the data produced and retained by gov agencies should be public.</a:t>
            </a:r>
          </a:p>
          <a:p>
            <a:pPr marL="0" indent="0">
              <a:buNone/>
            </a:pPr>
            <a:r>
              <a:rPr lang="en-US" dirty="0"/>
              <a:t>This is the people’s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924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As with most idealistic, high-minded perspectives, there is a conflict that arises with reality.</a:t>
            </a:r>
          </a:p>
          <a:p>
            <a:pPr marL="228600" indent="-228600">
              <a:buAutoNum type="arabicPeriod"/>
            </a:pPr>
            <a:r>
              <a:rPr lang="en-US" dirty="0"/>
              <a:t>It’s fair to expect limitations, pretty inarguable, that some data should not be made public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2450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Business processes data capture as required by law, but not all of that should be unceremoniously dumped online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Efforts have been made in Colorado formalize PII protection</a:t>
            </a:r>
          </a:p>
          <a:p>
            <a:pPr marL="171450" indent="-171450">
              <a:buFontTx/>
              <a:buChar char="-"/>
            </a:pPr>
            <a:r>
              <a:rPr lang="en-US" dirty="0"/>
              <a:t>Confidential data and PII protections, to say nothing of legal liability of falling short</a:t>
            </a:r>
          </a:p>
          <a:p>
            <a:pPr marL="171450" indent="-171450">
              <a:buFontTx/>
              <a:buChar char="-"/>
            </a:pPr>
            <a:r>
              <a:rPr lang="en-US" dirty="0"/>
              <a:t>Extends to being thoughtful about how relationships between datasets could be used to uncover or produce PII</a:t>
            </a:r>
          </a:p>
          <a:p>
            <a:pPr marL="171450" indent="-171450">
              <a:buFontTx/>
              <a:buChar char="-"/>
            </a:pPr>
            <a:r>
              <a:rPr lang="en-US" dirty="0"/>
              <a:t>Striking a balance between allowing public access and protecting individuals’ privacy – Notary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4000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That’s the summary of the principle behind public data. So, what’s does public data look like on the ground.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7391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2903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Federal, State, and local level datasets being made available online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Obviously there are greater limitations on those agencies with less resources</a:t>
            </a:r>
          </a:p>
          <a:p>
            <a:pPr marL="171450" lvl="0" indent="-171450">
              <a:buFontTx/>
              <a:buChar char="-"/>
            </a:pPr>
            <a:r>
              <a:rPr lang="en-US" dirty="0"/>
              <a:t>Greater consideration to better utilize more current data analysis tools (this includes database management systems, file formatting, API &amp; web services, etc.)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40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OPEN government data act of 2018</a:t>
            </a:r>
          </a:p>
          <a:p>
            <a:pPr marL="228600" indent="-228600">
              <a:buAutoNum type="arabicPeriod"/>
            </a:pPr>
            <a:r>
              <a:rPr lang="en-US" dirty="0"/>
              <a:t>HB21-1236 and 24-37.5-703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0780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this last segment of the presentation, if I can, I wanted to check a couple of open data platforms to give some exposure for those that may not have had the experience to see what’s out there.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99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Thanks for being here…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0412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Focus on a few of the more well known and popular open data sites.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1734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2169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 the floor to questions.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019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Thanks for joining to online and in-person audience</a:t>
            </a:r>
          </a:p>
          <a:p>
            <a:pPr marL="171450" indent="-171450">
              <a:buFontTx/>
              <a:buChar char="-"/>
            </a:pPr>
            <a:r>
              <a:rPr lang="en-US" dirty="0"/>
              <a:t>Name, Title, data analysis experience</a:t>
            </a:r>
          </a:p>
          <a:p>
            <a:pPr marL="171450" indent="-171450">
              <a:buFontTx/>
              <a:buChar char="-"/>
            </a:pPr>
            <a:r>
              <a:rPr lang="en-US" dirty="0"/>
              <a:t>Providing this presentation on behalf of the Business Intelligence Center</a:t>
            </a:r>
          </a:p>
          <a:p>
            <a:pPr marL="171450" indent="-171450">
              <a:buFontTx/>
              <a:buChar char="-"/>
            </a:pPr>
            <a:r>
              <a:rPr lang="en-US" dirty="0"/>
              <a:t>Before we close out, please feel free to reach out with any questions or feedback.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930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Thanks for joining to online and in-person audience</a:t>
            </a:r>
          </a:p>
          <a:p>
            <a:pPr marL="171450" indent="-171450">
              <a:buFontTx/>
              <a:buChar char="-"/>
            </a:pPr>
            <a:r>
              <a:rPr lang="en-US" dirty="0"/>
              <a:t>Name, Title, data analysis experience</a:t>
            </a:r>
          </a:p>
          <a:p>
            <a:pPr marL="171450" indent="-171450">
              <a:buFontTx/>
              <a:buChar char="-"/>
            </a:pPr>
            <a:r>
              <a:rPr lang="en-US" dirty="0"/>
              <a:t>Providing this presentation on behalf of the Business Intelligence Center</a:t>
            </a:r>
          </a:p>
          <a:p>
            <a:pPr marL="171450" indent="-171450">
              <a:buFontTx/>
              <a:buChar char="-"/>
            </a:pPr>
            <a:r>
              <a:rPr lang="en-US" dirty="0"/>
              <a:t>Real quick before we get started, a disclaimer…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57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probably comes as no surprise to all of you to learn that I am not a lawyer.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00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81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1. Open public data has plenty of advocates out there</a:t>
            </a:r>
          </a:p>
          <a:p>
            <a:pPr marL="457200" lvl="1" indent="0">
              <a:buFontTx/>
              <a:buNone/>
            </a:pPr>
            <a:r>
              <a:rPr lang="en-US" dirty="0"/>
              <a:t>a. Merits stand on their own</a:t>
            </a:r>
          </a:p>
          <a:p>
            <a:pPr marL="0" lvl="0" indent="0">
              <a:buFontTx/>
              <a:buNone/>
            </a:pPr>
            <a:r>
              <a:rPr lang="en-US" dirty="0"/>
              <a:t>2. And for those that are wondering why SOS’s office has an interest…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52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fontAlgn="base"/>
            <a:r>
              <a:rPr lang="en-US" b="0" i="0" dirty="0">
                <a:solidFill>
                  <a:srgbClr val="212121"/>
                </a:solidFill>
                <a:effectLst/>
                <a:latin typeface="inherit"/>
              </a:rPr>
              <a:t>Signed on 6/10/2016</a:t>
            </a:r>
          </a:p>
          <a:p>
            <a:pPr algn="l" fontAlgn="base"/>
            <a:r>
              <a:rPr lang="en-US" b="1" i="0" dirty="0">
                <a:solidFill>
                  <a:srgbClr val="212121"/>
                </a:solidFill>
                <a:effectLst/>
                <a:latin typeface="inherit"/>
              </a:rPr>
              <a:t>The programs operations may include</a:t>
            </a:r>
          </a:p>
          <a:p>
            <a:pPr algn="l" fontAlgn="base"/>
            <a:r>
              <a:rPr lang="en-US" b="1" i="0" dirty="0">
                <a:solidFill>
                  <a:srgbClr val="212121"/>
                </a:solidFill>
                <a:effectLst/>
                <a:latin typeface="inherit"/>
              </a:rPr>
              <a:t>(a)</a:t>
            </a:r>
            <a:r>
              <a:rPr lang="en-US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</a:rPr>
              <a:t> Assist state agencies in formatting and publishing data to a publicly available platform in a machine-readable format;</a:t>
            </a:r>
          </a:p>
          <a:p>
            <a:pPr algn="l" fontAlgn="base"/>
            <a:r>
              <a:rPr lang="en-US" b="1" i="0" dirty="0">
                <a:solidFill>
                  <a:srgbClr val="212121"/>
                </a:solidFill>
                <a:effectLst/>
                <a:latin typeface="inherit"/>
              </a:rPr>
              <a:t>(b)</a:t>
            </a:r>
            <a:r>
              <a:rPr lang="en-US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</a:rPr>
              <a:t> Provide resources to facilitate the more effective use of public data;</a:t>
            </a:r>
          </a:p>
          <a:p>
            <a:pPr algn="l" fontAlgn="base"/>
            <a:r>
              <a:rPr lang="en-US" b="1" i="0" dirty="0">
                <a:solidFill>
                  <a:srgbClr val="212121"/>
                </a:solidFill>
                <a:effectLst/>
                <a:latin typeface="inherit"/>
              </a:rPr>
              <a:t>(c)</a:t>
            </a:r>
            <a:r>
              <a:rPr lang="en-US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</a:rPr>
              <a:t> Solicit feedback from the business community to identify the types of public data and research tools that would be helpful;</a:t>
            </a:r>
          </a:p>
          <a:p>
            <a:pPr algn="l" fontAlgn="base"/>
            <a:r>
              <a:rPr lang="en-US" b="1" i="0" dirty="0">
                <a:solidFill>
                  <a:srgbClr val="212121"/>
                </a:solidFill>
                <a:effectLst/>
                <a:latin typeface="inherit"/>
              </a:rPr>
              <a:t>(e)</a:t>
            </a:r>
            <a:r>
              <a:rPr lang="en-US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</a:rPr>
              <a:t> Assist local governments in publishing public data.</a:t>
            </a:r>
          </a:p>
          <a:p>
            <a:pPr algn="l" fontAlgn="base"/>
            <a:endParaRPr lang="en-US" b="0" i="0" dirty="0">
              <a:solidFill>
                <a:srgbClr val="212121"/>
              </a:solidFill>
              <a:effectLst/>
              <a:latin typeface="verdana" panose="020B0604030504040204" pitchFamily="34" charset="0"/>
            </a:endParaRPr>
          </a:p>
          <a:p>
            <a:pPr algn="l" fontAlgn="base"/>
            <a:r>
              <a:rPr lang="en-US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</a:rPr>
              <a:t>The SOS B&amp;L rationale was an existing expertise with digital business registry and other public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5108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1. I do think it might be helpful to pause and recognize variations in defining public data and open data.</a:t>
            </a:r>
          </a:p>
          <a:p>
            <a:pPr marL="457200" lvl="1" indent="0">
              <a:buFontTx/>
              <a:buNone/>
            </a:pPr>
            <a:r>
              <a:rPr lang="en-US" dirty="0"/>
              <a:t>a. From my understanding in more general terms public data differs from how I’ll be using today.</a:t>
            </a:r>
          </a:p>
          <a:p>
            <a:pPr marL="457200" lvl="1" indent="0">
              <a:buFontTx/>
              <a:buNone/>
            </a:pPr>
            <a:r>
              <a:rPr lang="en-US" dirty="0"/>
              <a:t>b. Generally, open data is probably the term that’s closer to mark</a:t>
            </a:r>
          </a:p>
          <a:p>
            <a:pPr marL="914400" lvl="2" indent="0">
              <a:buFontTx/>
              <a:buNone/>
            </a:pPr>
            <a:r>
              <a:rPr lang="en-US" b="0" i="0" dirty="0" err="1">
                <a:solidFill>
                  <a:srgbClr val="666666"/>
                </a:solidFill>
                <a:effectLst/>
                <a:latin typeface="HK Grotesk"/>
              </a:rPr>
              <a:t>i</a:t>
            </a:r>
            <a:r>
              <a:rPr lang="en-US" b="0" i="0" dirty="0">
                <a:solidFill>
                  <a:srgbClr val="666666"/>
                </a:solidFill>
                <a:effectLst/>
                <a:latin typeface="HK Grotesk"/>
              </a:rPr>
              <a:t>. Open data and content can be </a:t>
            </a:r>
            <a:r>
              <a:rPr lang="en-US" b="1" i="0" dirty="0">
                <a:solidFill>
                  <a:srgbClr val="666666"/>
                </a:solidFill>
                <a:effectLst/>
                <a:latin typeface="HK Grotesk"/>
              </a:rPr>
              <a:t>freely used, modified, and shared</a:t>
            </a:r>
            <a:endParaRPr lang="en-US" dirty="0"/>
          </a:p>
          <a:p>
            <a:r>
              <a:rPr lang="en-US" dirty="0"/>
              <a:t>2. For the sake of this presentation, the definition in BIC statute will serve our purposes going forward.</a:t>
            </a:r>
          </a:p>
          <a:p>
            <a:r>
              <a:rPr lang="en-US" dirty="0"/>
              <a:t>3. Depending on the context, public data can mean different things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236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discussing the underlying principle behind public data I usually like to start with a question…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039F-68E6-4642-8247-63379093569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3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5428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510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3611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800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130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617365"/>
            <a:ext cx="5181600" cy="35595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617365"/>
            <a:ext cx="5181600" cy="35595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140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0680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94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853968"/>
            <a:ext cx="3932237" cy="100353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853968"/>
            <a:ext cx="6172200" cy="400708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60646"/>
            <a:ext cx="3932237" cy="300834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8044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65682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656825"/>
            <a:ext cx="6172200" cy="4204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257026"/>
            <a:ext cx="3932237" cy="26119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881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527976"/>
            <a:ext cx="10515600" cy="910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617364"/>
            <a:ext cx="10515600" cy="3951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485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hite letter C followed by white lettering reading &quot;Colorado Secretary of State&quot; 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8200" y="195520"/>
            <a:ext cx="4270080" cy="940294"/>
          </a:xfrm>
          <a:prstGeom prst="rect">
            <a:avLst/>
          </a:prstGeom>
        </p:spPr>
      </p:pic>
      <p:pic>
        <p:nvPicPr>
          <p:cNvPr id="6" name="Picture 5" descr="A colorful diamond shaped logo featuring the letter C, representing the Colorado Secretary of State's Office">
            <a:extLst>
              <a:ext uri="{FF2B5EF4-FFF2-40B4-BE49-F238E27FC236}">
                <a16:creationId xmlns:a16="http://schemas.microsoft.com/office/drawing/2014/main" id="{992245C3-52F8-569D-8A09-9AEEBF682EDF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0425" y="5620364"/>
            <a:ext cx="920554" cy="1051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93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colin.whetsel@coloradosos.gov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colin.whetsel@coloradosos.gov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Continuing Legal Education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Colorado Department of State</a:t>
            </a:r>
          </a:p>
        </p:txBody>
      </p:sp>
    </p:spTree>
    <p:extLst>
      <p:ext uri="{BB962C8B-B14F-4D97-AF65-F5344CB8AC3E}">
        <p14:creationId xmlns:p14="http://schemas.microsoft.com/office/powerpoint/2010/main" val="1769439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599" y="3200400"/>
            <a:ext cx="8229600" cy="100584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Does data have value?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CEB4DA-6746-816C-77E5-EB2BAC36A85B}"/>
              </a:ext>
            </a:extLst>
          </p:cNvPr>
          <p:cNvSpPr txBox="1"/>
          <p:nvPr/>
        </p:nvSpPr>
        <p:spPr>
          <a:xfrm>
            <a:off x="9543392" y="3200399"/>
            <a:ext cx="1920240" cy="10058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6000"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148681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EDBCA4-EAB8-A630-DA23-D605688A89E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824824"/>
            <a:ext cx="10515600" cy="910002"/>
          </a:xfrm>
        </p:spPr>
        <p:txBody>
          <a:bodyPr/>
          <a:lstStyle/>
          <a:p>
            <a:pPr rtl="0" eaLnBrk="1" latinLnBrk="0" hangingPunct="1"/>
            <a:r>
              <a:rPr lang="en-US" sz="4000" kern="1200" dirty="0">
                <a:solidFill>
                  <a:srgbClr val="002F6C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Does data have value? Cont.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173335-0DD7-B41C-54B1-FE076732202A}"/>
              </a:ext>
            </a:extLst>
          </p:cNvPr>
          <p:cNvSpPr txBox="1"/>
          <p:nvPr/>
        </p:nvSpPr>
        <p:spPr>
          <a:xfrm>
            <a:off x="557783" y="1773936"/>
            <a:ext cx="64639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Does data have value?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436F09-6F5B-E377-130B-CE5FE2108E39}"/>
              </a:ext>
            </a:extLst>
          </p:cNvPr>
          <p:cNvSpPr txBox="1"/>
          <p:nvPr/>
        </p:nvSpPr>
        <p:spPr>
          <a:xfrm>
            <a:off x="914400" y="2786995"/>
            <a:ext cx="9333186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/>
              <a:t>C.R.S. § 24-21-116 (1)(a) The General Assembly hereby finds and declares that:</a:t>
            </a:r>
          </a:p>
          <a:p>
            <a:pPr>
              <a:spcAft>
                <a:spcPts val="1200"/>
              </a:spcAft>
            </a:pPr>
            <a:r>
              <a:rPr lang="en-US" sz="3200" dirty="0"/>
              <a:t>	(I) Public data is a valuable resource that can assist businesses with strategic planning and decision-making.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269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EBEC06C-16C6-6FEE-0203-753EDE71594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050" y="-2205824"/>
            <a:ext cx="10515600" cy="910002"/>
          </a:xfrm>
        </p:spPr>
        <p:txBody>
          <a:bodyPr/>
          <a:lstStyle/>
          <a:p>
            <a:pPr rtl="0" eaLnBrk="1" latinLnBrk="0" hangingPunct="1"/>
            <a:r>
              <a:rPr lang="en-US" sz="4000" kern="1200" dirty="0">
                <a:solidFill>
                  <a:srgbClr val="002F6C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Philosophy &amp; Data 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173335-0DD7-B41C-54B1-FE076732202A}"/>
              </a:ext>
            </a:extLst>
          </p:cNvPr>
          <p:cNvSpPr txBox="1"/>
          <p:nvPr/>
        </p:nvSpPr>
        <p:spPr>
          <a:xfrm>
            <a:off x="557783" y="1812036"/>
            <a:ext cx="732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Philosophy &amp; Data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436F09-6F5B-E377-130B-CE5FE2108E39}"/>
              </a:ext>
            </a:extLst>
          </p:cNvPr>
          <p:cNvSpPr txBox="1"/>
          <p:nvPr/>
        </p:nvSpPr>
        <p:spPr>
          <a:xfrm>
            <a:off x="914400" y="2755458"/>
            <a:ext cx="8202168" cy="548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Data is valuable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3E53D2-F73E-7950-4A87-D2C1AB22ED65}"/>
              </a:ext>
            </a:extLst>
          </p:cNvPr>
          <p:cNvSpPr txBox="1"/>
          <p:nvPr/>
        </p:nvSpPr>
        <p:spPr>
          <a:xfrm>
            <a:off x="914400" y="3400254"/>
            <a:ext cx="8202168" cy="548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Governmental agencies are in possession of large amounts of data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0C1DF-EFF3-6ACE-70B1-D7B46EE14614}"/>
              </a:ext>
            </a:extLst>
          </p:cNvPr>
          <p:cNvSpPr txBox="1"/>
          <p:nvPr/>
        </p:nvSpPr>
        <p:spPr>
          <a:xfrm>
            <a:off x="914400" y="4045050"/>
            <a:ext cx="8202168" cy="548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Governmental agencies are funded by the public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F325F9-856C-5D8C-D846-1AD2B6107A4C}"/>
              </a:ext>
            </a:extLst>
          </p:cNvPr>
          <p:cNvSpPr txBox="1"/>
          <p:nvPr/>
        </p:nvSpPr>
        <p:spPr>
          <a:xfrm>
            <a:off x="914400" y="4689846"/>
            <a:ext cx="8202168" cy="548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“Of the people, by the people, for the people”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983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9E6B31-3889-F7EC-DBAB-4941E9E321D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2663024"/>
            <a:ext cx="10515600" cy="910002"/>
          </a:xfrm>
        </p:spPr>
        <p:txBody>
          <a:bodyPr/>
          <a:lstStyle/>
          <a:p>
            <a:r>
              <a:rPr lang="en-US" dirty="0"/>
              <a:t>Reminder…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173335-0DD7-B41C-54B1-FE076732202A}"/>
              </a:ext>
            </a:extLst>
          </p:cNvPr>
          <p:cNvSpPr txBox="1"/>
          <p:nvPr/>
        </p:nvSpPr>
        <p:spPr>
          <a:xfrm>
            <a:off x="557783" y="1773936"/>
            <a:ext cx="732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Reminder…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436F09-6F5B-E377-130B-CE5FE2108E39}"/>
              </a:ext>
            </a:extLst>
          </p:cNvPr>
          <p:cNvSpPr txBox="1"/>
          <p:nvPr/>
        </p:nvSpPr>
        <p:spPr>
          <a:xfrm>
            <a:off x="1994916" y="3249444"/>
            <a:ext cx="820216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200" dirty="0"/>
              <a:t>C.R.S. § 24-21-116 defines public data as data collected by a state agency or local government that is </a:t>
            </a:r>
            <a:r>
              <a:rPr lang="en-US" sz="3200" i="1" u="sng" dirty="0"/>
              <a:t>not required by law to be confidential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423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256448-B32F-A086-160D-F38D531A3F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2529674"/>
            <a:ext cx="10515600" cy="910002"/>
          </a:xfrm>
        </p:spPr>
        <p:txBody>
          <a:bodyPr/>
          <a:lstStyle/>
          <a:p>
            <a:r>
              <a:rPr lang="en-US" dirty="0"/>
              <a:t>Considerations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173335-0DD7-B41C-54B1-FE076732202A}"/>
              </a:ext>
            </a:extLst>
          </p:cNvPr>
          <p:cNvSpPr txBox="1"/>
          <p:nvPr/>
        </p:nvSpPr>
        <p:spPr>
          <a:xfrm>
            <a:off x="557783" y="1773936"/>
            <a:ext cx="732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Considerations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436F09-6F5B-E377-130B-CE5FE2108E39}"/>
              </a:ext>
            </a:extLst>
          </p:cNvPr>
          <p:cNvSpPr txBox="1"/>
          <p:nvPr/>
        </p:nvSpPr>
        <p:spPr>
          <a:xfrm>
            <a:off x="1040523" y="2762178"/>
            <a:ext cx="952237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Recognition of good data stewardship practices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HB21-1236 added the publishing of an interdepartmental data framework and protocol (C.R.S. § 24-37.5-703)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Obligation and responsibility to protect PII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Data relationships and possible triangulation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9479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303752"/>
            <a:ext cx="9312166" cy="9652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Current State of Public Data</a:t>
            </a:r>
          </a:p>
        </p:txBody>
      </p:sp>
    </p:spTree>
    <p:extLst>
      <p:ext uri="{BB962C8B-B14F-4D97-AF65-F5344CB8AC3E}">
        <p14:creationId xmlns:p14="http://schemas.microsoft.com/office/powerpoint/2010/main" val="2096327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3467974-6770-A0E7-D084-5B68562DD3E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2301074"/>
            <a:ext cx="10515600" cy="910002"/>
          </a:xfrm>
        </p:spPr>
        <p:txBody>
          <a:bodyPr/>
          <a:lstStyle/>
          <a:p>
            <a:pPr rtl="0" eaLnBrk="1" latinLnBrk="0" hangingPunct="1"/>
            <a:r>
              <a:rPr lang="en-US" sz="4000" kern="1200" dirty="0">
                <a:solidFill>
                  <a:srgbClr val="002F6C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Decentralized Public Data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173335-0DD7-B41C-54B1-FE076732202A}"/>
              </a:ext>
            </a:extLst>
          </p:cNvPr>
          <p:cNvSpPr txBox="1"/>
          <p:nvPr/>
        </p:nvSpPr>
        <p:spPr>
          <a:xfrm>
            <a:off x="557783" y="1773936"/>
            <a:ext cx="732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Decentralized Public Data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436F09-6F5B-E377-130B-CE5FE2108E39}"/>
              </a:ext>
            </a:extLst>
          </p:cNvPr>
          <p:cNvSpPr txBox="1"/>
          <p:nvPr/>
        </p:nvSpPr>
        <p:spPr>
          <a:xfrm>
            <a:off x="914400" y="2737380"/>
            <a:ext cx="4845269" cy="3840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Making public data available is a large effort.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Each agency has largely pursued making data available independently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Factors that contribute: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System interoperability limitations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Agency authority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Lack of capability to publish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 descr="Colorful map of Germany. The colors mark each region.">
            <a:extLst>
              <a:ext uri="{FF2B5EF4-FFF2-40B4-BE49-F238E27FC236}">
                <a16:creationId xmlns:a16="http://schemas.microsoft.com/office/drawing/2014/main" id="{64F845DF-5F58-F1DE-D71A-36B3101C8A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773936"/>
            <a:ext cx="4437888" cy="4475900"/>
          </a:xfrm>
          <a:prstGeom prst="rect">
            <a:avLst/>
          </a:prstGeom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2449819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F2043D-464E-DB15-9510-B6D612493AE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57783" y="-2129624"/>
            <a:ext cx="10515600" cy="910002"/>
          </a:xfrm>
        </p:spPr>
        <p:txBody>
          <a:bodyPr/>
          <a:lstStyle/>
          <a:p>
            <a:r>
              <a:rPr lang="en-US" dirty="0"/>
              <a:t>A shifting</a:t>
            </a:r>
            <a:r>
              <a:rPr lang="en-US" baseline="0" dirty="0"/>
              <a:t> environment…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173335-0DD7-B41C-54B1-FE076732202A}"/>
              </a:ext>
            </a:extLst>
          </p:cNvPr>
          <p:cNvSpPr txBox="1"/>
          <p:nvPr/>
        </p:nvSpPr>
        <p:spPr>
          <a:xfrm>
            <a:off x="557783" y="1773936"/>
            <a:ext cx="732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A shifting environment…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436F09-6F5B-E377-130B-CE5FE2108E39}"/>
              </a:ext>
            </a:extLst>
          </p:cNvPr>
          <p:cNvSpPr txBox="1"/>
          <p:nvPr/>
        </p:nvSpPr>
        <p:spPr>
          <a:xfrm>
            <a:off x="914400" y="2723923"/>
            <a:ext cx="8778240" cy="402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Increase in prevalence of centralized public data resources.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200" dirty="0"/>
              <a:t>California, New York, Colorado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BIC assists Colorado agencies with identify and publishing data.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Growing consideration of utility and accessibility of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969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Standards for open data	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Federal:</a:t>
            </a:r>
          </a:p>
          <a:p>
            <a:pPr marL="0" indent="0">
              <a:buNone/>
            </a:pPr>
            <a:r>
              <a:rPr lang="en-US" dirty="0"/>
              <a:t>“The OPEN Government Data Act…requires federal agencies to publish their information online as open data, using </a:t>
            </a:r>
            <a:r>
              <a:rPr lang="en-US" i="1" u="sng" dirty="0"/>
              <a:t>standardized, machine-readable data formats, with their metadata </a:t>
            </a:r>
            <a:r>
              <a:rPr lang="en-US" dirty="0"/>
              <a:t>included in the Data.gov catalog.”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State of Colorado:</a:t>
            </a:r>
          </a:p>
          <a:p>
            <a:pPr marL="0" indent="0">
              <a:buNone/>
            </a:pPr>
            <a:r>
              <a:rPr lang="en-US" dirty="0"/>
              <a:t>“The CIO…must publish…an interoperability data framework and protocol aimed at promoting…data models across state agencies…”</a:t>
            </a:r>
          </a:p>
        </p:txBody>
      </p:sp>
    </p:spTree>
    <p:extLst>
      <p:ext uri="{BB962C8B-B14F-4D97-AF65-F5344CB8AC3E}">
        <p14:creationId xmlns:p14="http://schemas.microsoft.com/office/powerpoint/2010/main" val="15233847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303752"/>
            <a:ext cx="9312166" cy="9652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Helpful Tips &amp; Resources</a:t>
            </a:r>
          </a:p>
        </p:txBody>
      </p:sp>
    </p:spTree>
    <p:extLst>
      <p:ext uri="{BB962C8B-B14F-4D97-AF65-F5344CB8AC3E}">
        <p14:creationId xmlns:p14="http://schemas.microsoft.com/office/powerpoint/2010/main" val="1962536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Public Data Fundamentals for Lawyers</a:t>
            </a:r>
          </a:p>
        </p:txBody>
      </p:sp>
    </p:spTree>
    <p:extLst>
      <p:ext uri="{BB962C8B-B14F-4D97-AF65-F5344CB8AC3E}">
        <p14:creationId xmlns:p14="http://schemas.microsoft.com/office/powerpoint/2010/main" val="2352872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A65A007-68CB-17E8-F8B8-3E2091CE436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57783" y="-2224874"/>
            <a:ext cx="10515600" cy="910002"/>
          </a:xfrm>
        </p:spPr>
        <p:txBody>
          <a:bodyPr/>
          <a:lstStyle/>
          <a:p>
            <a:pPr rtl="0" eaLnBrk="1" latinLnBrk="0" hangingPunct="1"/>
            <a:r>
              <a:rPr lang="en-US" sz="4000" kern="1200" dirty="0">
                <a:solidFill>
                  <a:srgbClr val="002F6C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Popular Public Data Resources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173335-0DD7-B41C-54B1-FE076732202A}"/>
              </a:ext>
            </a:extLst>
          </p:cNvPr>
          <p:cNvSpPr txBox="1"/>
          <p:nvPr/>
        </p:nvSpPr>
        <p:spPr>
          <a:xfrm>
            <a:off x="557783" y="1773936"/>
            <a:ext cx="732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Popular Public Data Resources</a:t>
            </a:r>
          </a:p>
        </p:txBody>
      </p:sp>
      <p:pic>
        <p:nvPicPr>
          <p:cNvPr id="8" name="Picture 7" descr="Colorado Information Marketplace logo. A green tree behind a &quot;C' for Colorado. The C has mountains within it and a yellow circle in the empty space within the letter &quot;C&quot;.">
            <a:extLst>
              <a:ext uri="{FF2B5EF4-FFF2-40B4-BE49-F238E27FC236}">
                <a16:creationId xmlns:a16="http://schemas.microsoft.com/office/drawing/2014/main" id="{BAC05249-0FE2-B631-A803-59FC658BBB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594" y="3113699"/>
            <a:ext cx="4086254" cy="1062021"/>
          </a:xfrm>
          <a:prstGeom prst="rect">
            <a:avLst/>
          </a:prstGeom>
        </p:spPr>
      </p:pic>
      <p:pic>
        <p:nvPicPr>
          <p:cNvPr id="6" name="Picture 5" descr="Data.gov logo. American flag before &quot;Data.gov&quot;.">
            <a:extLst>
              <a:ext uri="{FF2B5EF4-FFF2-40B4-BE49-F238E27FC236}">
                <a16:creationId xmlns:a16="http://schemas.microsoft.com/office/drawing/2014/main" id="{7361BDAD-FC89-288D-5A16-0868A2C4F6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133" y="3297846"/>
            <a:ext cx="4086255" cy="681041"/>
          </a:xfrm>
          <a:prstGeom prst="rect">
            <a:avLst/>
          </a:prstGeom>
        </p:spPr>
      </p:pic>
      <p:pic>
        <p:nvPicPr>
          <p:cNvPr id="10" name="Picture 9" descr="FBI Crime Data Explorer logo. The FBI logo is before the language.">
            <a:extLst>
              <a:ext uri="{FF2B5EF4-FFF2-40B4-BE49-F238E27FC236}">
                <a16:creationId xmlns:a16="http://schemas.microsoft.com/office/drawing/2014/main" id="{F949BBC5-337E-EF7F-259F-9EE9F1EF65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783" y="4794911"/>
            <a:ext cx="3483426" cy="1062020"/>
          </a:xfrm>
          <a:prstGeom prst="rect">
            <a:avLst/>
          </a:prstGeom>
        </p:spPr>
      </p:pic>
      <p:pic>
        <p:nvPicPr>
          <p:cNvPr id="14" name="Picture 13" descr="IRS logo. Blue background with white lettering.">
            <a:extLst>
              <a:ext uri="{FF2B5EF4-FFF2-40B4-BE49-F238E27FC236}">
                <a16:creationId xmlns:a16="http://schemas.microsoft.com/office/drawing/2014/main" id="{1239ABBC-5838-0E22-A393-3DB29A95CBC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988" y="4915417"/>
            <a:ext cx="1800921" cy="821008"/>
          </a:xfrm>
          <a:prstGeom prst="rect">
            <a:avLst/>
          </a:prstGeom>
        </p:spPr>
      </p:pic>
      <p:pic>
        <p:nvPicPr>
          <p:cNvPr id="12" name="Picture 11" descr="United States Census Bureau logo. Black lettering with white background.">
            <a:extLst>
              <a:ext uri="{FF2B5EF4-FFF2-40B4-BE49-F238E27FC236}">
                <a16:creationId xmlns:a16="http://schemas.microsoft.com/office/drawing/2014/main" id="{76C5432F-31B0-A8BC-D1B1-D348C9E4562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1688" y="4826057"/>
            <a:ext cx="2054995" cy="99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6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7AB250-2E2C-F7E7-D193-4057EBB6C79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57783" y="-2739224"/>
            <a:ext cx="10515600" cy="910002"/>
          </a:xfrm>
        </p:spPr>
        <p:txBody>
          <a:bodyPr/>
          <a:lstStyle/>
          <a:p>
            <a:pPr rtl="0" eaLnBrk="1" latinLnBrk="0" hangingPunct="1"/>
            <a:r>
              <a:rPr lang="en-US" sz="4000" kern="1200" dirty="0">
                <a:solidFill>
                  <a:srgbClr val="002F6C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Best practices for end users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173335-0DD7-B41C-54B1-FE076732202A}"/>
              </a:ext>
            </a:extLst>
          </p:cNvPr>
          <p:cNvSpPr txBox="1"/>
          <p:nvPr/>
        </p:nvSpPr>
        <p:spPr>
          <a:xfrm>
            <a:off x="557783" y="1773936"/>
            <a:ext cx="732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Best practices for end users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436F09-6F5B-E377-130B-CE5FE2108E39}"/>
              </a:ext>
            </a:extLst>
          </p:cNvPr>
          <p:cNvSpPr txBox="1"/>
          <p:nvPr/>
        </p:nvSpPr>
        <p:spPr>
          <a:xfrm>
            <a:off x="914400" y="2851088"/>
            <a:ext cx="7409793" cy="3840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Extension of PII considerations and data ethics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Public data is not limited to published data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Data and dataset context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Metadata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Reporting interval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0290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303752"/>
            <a:ext cx="9312166" cy="965200"/>
          </a:xfrm>
        </p:spPr>
        <p:txBody>
          <a:bodyPr>
            <a:normAutofit/>
          </a:bodyPr>
          <a:lstStyle/>
          <a:p>
            <a:r>
              <a:rPr lang="en-US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27605436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92A72-E096-008F-0AF0-88CC380C0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 Course 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CCD01-9E83-A844-2842-BFA8FF6F9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838827</a:t>
            </a:r>
          </a:p>
        </p:txBody>
      </p:sp>
    </p:spTree>
    <p:extLst>
      <p:ext uri="{BB962C8B-B14F-4D97-AF65-F5344CB8AC3E}">
        <p14:creationId xmlns:p14="http://schemas.microsoft.com/office/powerpoint/2010/main" val="33704252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4450" y="-2522038"/>
            <a:ext cx="9144000" cy="879191"/>
          </a:xfrm>
        </p:spPr>
        <p:txBody>
          <a:bodyPr>
            <a:normAutofit/>
          </a:bodyPr>
          <a:lstStyle/>
          <a:p>
            <a:pPr marL="0" marR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02F6C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Contact </a:t>
            </a:r>
            <a:r>
              <a:rPr lang="en-US" sz="2800" b="1" dirty="0">
                <a:solidFill>
                  <a:srgbClr val="002F6C"/>
                </a:solidFill>
                <a:latin typeface="Arial" panose="020B0604020202020204" pitchFamily="34" charset="0"/>
                <a:ea typeface="Aptos" panose="020B0004020202020204" pitchFamily="34" charset="0"/>
              </a:rPr>
              <a:t>Information</a:t>
            </a:r>
            <a:endParaRPr lang="en-US" sz="28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ECE025C-4E07-CC91-1DA8-5E08EF0F4504}"/>
              </a:ext>
            </a:extLst>
          </p:cNvPr>
          <p:cNvSpPr txBox="1">
            <a:spLocks/>
          </p:cNvSpPr>
          <p:nvPr/>
        </p:nvSpPr>
        <p:spPr>
          <a:xfrm>
            <a:off x="1676400" y="3904381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5000"/>
              </a:lnSpc>
              <a:spcBef>
                <a:spcPts val="0"/>
              </a:spcBef>
            </a:pPr>
            <a:r>
              <a:rPr lang="en-US" sz="2800" b="1" dirty="0">
                <a:solidFill>
                  <a:srgbClr val="002F6C"/>
                </a:solidFill>
                <a:latin typeface="Arial" panose="020B0604020202020204" pitchFamily="34" charset="0"/>
                <a:ea typeface="Aptos" panose="020B0004020202020204" pitchFamily="34" charset="0"/>
              </a:rPr>
              <a:t>Business &amp; Licensing Division</a:t>
            </a:r>
          </a:p>
          <a:p>
            <a:pPr>
              <a:lnSpc>
                <a:spcPct val="105000"/>
              </a:lnSpc>
              <a:spcBef>
                <a:spcPts val="0"/>
              </a:spcBef>
            </a:pPr>
            <a:r>
              <a:rPr lang="en-US" sz="2800" b="1" dirty="0">
                <a:solidFill>
                  <a:srgbClr val="002F6C"/>
                </a:solidFill>
                <a:latin typeface="Arial" panose="020B0604020202020204" pitchFamily="34" charset="0"/>
                <a:ea typeface="Aptos" panose="020B0004020202020204" pitchFamily="34" charset="0"/>
              </a:rPr>
              <a:t>Business Intelligence Center</a:t>
            </a:r>
            <a:br>
              <a:rPr lang="en-US" sz="2800" dirty="0"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en-US" sz="2800" u="sng" dirty="0">
                <a:solidFill>
                  <a:srgbClr val="0000FF"/>
                </a:solidFill>
                <a:latin typeface="Arial" panose="020B0604020202020204" pitchFamily="34" charset="0"/>
                <a:ea typeface="Aptos" panose="020B0004020202020204" pitchFamily="34" charset="0"/>
              </a:rPr>
              <a:t>bic@coloradosos.gov</a:t>
            </a: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EEB2AA-6073-C113-9994-6DCCF1752BCD}"/>
              </a:ext>
            </a:extLst>
          </p:cNvPr>
          <p:cNvSpPr txBox="1"/>
          <p:nvPr/>
        </p:nvSpPr>
        <p:spPr>
          <a:xfrm>
            <a:off x="3048000" y="2088499"/>
            <a:ext cx="60960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2F6C"/>
                </a:solidFill>
                <a:effectLst/>
                <a:latin typeface="+mj-lt"/>
                <a:ea typeface="Aptos" panose="020B0004020202020204" pitchFamily="34" charset="0"/>
              </a:rPr>
              <a:t>Colin Whetsel</a:t>
            </a:r>
            <a:br>
              <a:rPr lang="en-US" sz="2800" dirty="0">
                <a:effectLst/>
                <a:latin typeface="+mj-lt"/>
                <a:ea typeface="Aptos" panose="020B0004020202020204" pitchFamily="34" charset="0"/>
              </a:rPr>
            </a:br>
            <a:r>
              <a:rPr lang="en-US" sz="2800" dirty="0">
                <a:effectLst/>
                <a:latin typeface="+mj-lt"/>
                <a:ea typeface="Aptos" panose="020B0004020202020204" pitchFamily="34" charset="0"/>
              </a:rPr>
              <a:t>OST Manager | Department of State</a:t>
            </a:r>
            <a:br>
              <a:rPr lang="en-US" sz="2800" dirty="0">
                <a:effectLst/>
                <a:latin typeface="+mj-lt"/>
                <a:ea typeface="Aptos" panose="020B0004020202020204" pitchFamily="34" charset="0"/>
              </a:rPr>
            </a:br>
            <a:r>
              <a:rPr lang="en-US" sz="2800" dirty="0">
                <a:effectLst/>
                <a:latin typeface="+mj-lt"/>
                <a:ea typeface="Aptos" panose="020B0004020202020204" pitchFamily="34" charset="0"/>
              </a:rPr>
              <a:t>303.894.2200 x6261</a:t>
            </a:r>
            <a:br>
              <a:rPr lang="en-US" sz="2800" dirty="0">
                <a:effectLst/>
                <a:latin typeface="+mj-lt"/>
                <a:ea typeface="Aptos" panose="020B0004020202020204" pitchFamily="34" charset="0"/>
              </a:rPr>
            </a:br>
            <a:r>
              <a:rPr lang="en-US" sz="2800" u="sng" dirty="0">
                <a:solidFill>
                  <a:srgbClr val="0000FF"/>
                </a:solidFill>
                <a:effectLst/>
                <a:latin typeface="+mj-lt"/>
                <a:ea typeface="Aptos" panose="020B0004020202020204" pitchFamily="34" charset="0"/>
                <a:hlinkClick r:id="rId3"/>
              </a:rPr>
              <a:t>colin.whetsel@coloradosos.gov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96264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72360"/>
            <a:ext cx="9144000" cy="2387600"/>
          </a:xfrm>
        </p:spPr>
        <p:txBody>
          <a:bodyPr>
            <a:normAutofit/>
          </a:bodyPr>
          <a:lstStyle/>
          <a:p>
            <a:pPr marL="0" marR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02F6C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Colin Whetsel</a:t>
            </a:r>
            <a:br>
              <a:rPr lang="en-US" sz="2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en-US" sz="2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OST Manager | Department of State</a:t>
            </a:r>
            <a:br>
              <a:rPr lang="en-US" sz="2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en-US" sz="2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303.894.2200 x6261</a:t>
            </a:r>
            <a:br>
              <a:rPr lang="en-US" sz="2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en-US" sz="2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hlinkClick r:id="rId3"/>
              </a:rPr>
              <a:t>colin.whetsel@coloradosos.gov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3716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AD8EF4-8527-9E10-C036-591A9333E7D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2771" y="-1694196"/>
            <a:ext cx="10515600" cy="910002"/>
          </a:xfrm>
        </p:spPr>
        <p:txBody>
          <a:bodyPr/>
          <a:lstStyle/>
          <a:p>
            <a:r>
              <a:rPr lang="en-US" dirty="0"/>
              <a:t>Disclaimer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070728-CB10-37A2-CE44-EDDEA77E6B00}"/>
              </a:ext>
            </a:extLst>
          </p:cNvPr>
          <p:cNvSpPr txBox="1"/>
          <p:nvPr/>
        </p:nvSpPr>
        <p:spPr>
          <a:xfrm>
            <a:off x="3774342" y="2497101"/>
            <a:ext cx="4643311" cy="707886"/>
          </a:xfrm>
          <a:prstGeom prst="rect">
            <a:avLst/>
          </a:prstGeom>
          <a:solidFill>
            <a:srgbClr val="002F6C"/>
          </a:solidFill>
          <a:ln w="28575">
            <a:solidFill>
              <a:srgbClr val="CD354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Disclaimer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00FC97-F111-7C99-32FA-DB01DD8E0060}"/>
              </a:ext>
            </a:extLst>
          </p:cNvPr>
          <p:cNvSpPr txBox="1"/>
          <p:nvPr/>
        </p:nvSpPr>
        <p:spPr>
          <a:xfrm>
            <a:off x="2392883" y="3653014"/>
            <a:ext cx="74062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I am not a lawyer</a:t>
            </a:r>
          </a:p>
        </p:txBody>
      </p:sp>
    </p:spTree>
    <p:extLst>
      <p:ext uri="{BB962C8B-B14F-4D97-AF65-F5344CB8AC3E}">
        <p14:creationId xmlns:p14="http://schemas.microsoft.com/office/powerpoint/2010/main" val="3044936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726262-7CBF-1CD1-433A-76F1DBF67E1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694195"/>
            <a:ext cx="10515600" cy="910002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173335-0DD7-B41C-54B1-FE076732202A}"/>
              </a:ext>
            </a:extLst>
          </p:cNvPr>
          <p:cNvSpPr txBox="1"/>
          <p:nvPr/>
        </p:nvSpPr>
        <p:spPr>
          <a:xfrm>
            <a:off x="557784" y="1773936"/>
            <a:ext cx="5102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Agenda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436F09-6F5B-E377-130B-CE5FE2108E39}"/>
              </a:ext>
            </a:extLst>
          </p:cNvPr>
          <p:cNvSpPr txBox="1"/>
          <p:nvPr/>
        </p:nvSpPr>
        <p:spPr>
          <a:xfrm>
            <a:off x="914400" y="2642616"/>
            <a:ext cx="820216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Introduction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Background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Foundations of Public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Current State of Public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Helpful Tips &amp;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Q&amp;A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498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303752"/>
            <a:ext cx="9144000" cy="9652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1030360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1FC553D-BE7D-EE62-0E34-1BEA8FCF39C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57783" y="-1708710"/>
            <a:ext cx="10515600" cy="910002"/>
          </a:xfrm>
        </p:spPr>
        <p:txBody>
          <a:bodyPr/>
          <a:lstStyle/>
          <a:p>
            <a:r>
              <a:rPr lang="en-US" dirty="0"/>
              <a:t>Business Intelligence Center (BIC)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173335-0DD7-B41C-54B1-FE076732202A}"/>
              </a:ext>
            </a:extLst>
          </p:cNvPr>
          <p:cNvSpPr txBox="1"/>
          <p:nvPr/>
        </p:nvSpPr>
        <p:spPr>
          <a:xfrm>
            <a:off x="557783" y="1773936"/>
            <a:ext cx="70301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Business Intelligence Center (BIC)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436F09-6F5B-E377-130B-CE5FE2108E39}"/>
              </a:ext>
            </a:extLst>
          </p:cNvPr>
          <p:cNvSpPr txBox="1"/>
          <p:nvPr/>
        </p:nvSpPr>
        <p:spPr>
          <a:xfrm>
            <a:off x="914400" y="2786995"/>
            <a:ext cx="8202168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Created by HB16-1014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200" dirty="0"/>
              <a:t>Adds C.R.S. § 24-21-116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Program within the Business &amp; Licensing Division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The purpose of the program is to streamline access to public data and to provide resources to make the data more useful.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878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3E82F5-0E7E-1B69-92AF-C507A42A83F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82167" y="-1634324"/>
            <a:ext cx="10515600" cy="910002"/>
          </a:xfrm>
        </p:spPr>
        <p:txBody>
          <a:bodyPr/>
          <a:lstStyle/>
          <a:p>
            <a:r>
              <a:rPr lang="en-US" dirty="0"/>
              <a:t>Business Intelligence Center Cont.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173335-0DD7-B41C-54B1-FE076732202A}"/>
              </a:ext>
            </a:extLst>
          </p:cNvPr>
          <p:cNvSpPr txBox="1"/>
          <p:nvPr/>
        </p:nvSpPr>
        <p:spPr>
          <a:xfrm>
            <a:off x="557783" y="1773936"/>
            <a:ext cx="732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Business Intelligence Center Cont.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436F09-6F5B-E377-130B-CE5FE2108E39}"/>
              </a:ext>
            </a:extLst>
          </p:cNvPr>
          <p:cNvSpPr txBox="1"/>
          <p:nvPr/>
        </p:nvSpPr>
        <p:spPr>
          <a:xfrm>
            <a:off x="1994916" y="3249444"/>
            <a:ext cx="820216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200" dirty="0"/>
              <a:t>C.R.S. § 24-21-116 defines public data as data collected by a state agency or local government that is not required by law to be confidential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495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303752"/>
            <a:ext cx="9312166" cy="9652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Fundamentals of Public Data</a:t>
            </a:r>
          </a:p>
        </p:txBody>
      </p:sp>
    </p:spTree>
    <p:extLst>
      <p:ext uri="{BB962C8B-B14F-4D97-AF65-F5344CB8AC3E}">
        <p14:creationId xmlns:p14="http://schemas.microsoft.com/office/powerpoint/2010/main" val="327803323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OSOS">
      <a:dk1>
        <a:srgbClr val="002F6C"/>
      </a:dk1>
      <a:lt1>
        <a:srgbClr val="FFFFFF"/>
      </a:lt1>
      <a:dk2>
        <a:srgbClr val="BA0C2F"/>
      </a:dk2>
      <a:lt2>
        <a:srgbClr val="FFCD00"/>
      </a:lt2>
      <a:accent1>
        <a:srgbClr val="512A44"/>
      </a:accent1>
      <a:accent2>
        <a:srgbClr val="D45D00"/>
      </a:accent2>
      <a:accent3>
        <a:srgbClr val="205C40"/>
      </a:accent3>
      <a:accent4>
        <a:srgbClr val="009CDE"/>
      </a:accent4>
      <a:accent5>
        <a:srgbClr val="83786F"/>
      </a:accent5>
      <a:accent6>
        <a:srgbClr val="CBC4BC"/>
      </a:accent6>
      <a:hlink>
        <a:srgbClr val="0563C1"/>
      </a:hlink>
      <a:folHlink>
        <a:srgbClr val="954F72"/>
      </a:folHlink>
    </a:clrScheme>
    <a:fontScheme name="COSOS">
      <a:majorFont>
        <a:latin typeface="Arial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DOS Document" ma:contentTypeID="0x010100D2B7E3FF762C5B4A8AA557D8C901653D0036902C0C7FB5EF4EADA8368E016D523D" ma:contentTypeVersion="20" ma:contentTypeDescription="Use this content type for CDOS document (Document_CDOS)" ma:contentTypeScope="" ma:versionID="f2df9195b0b1870af2688a191fbe00dc">
  <xsd:schema xmlns:xsd="http://www.w3.org/2001/XMLSchema" xmlns:xs="http://www.w3.org/2001/XMLSchema" xmlns:p="http://schemas.microsoft.com/office/2006/metadata/properties" xmlns:ns2="d444297a-d47d-4bb2-8522-07033b2dc30f" xmlns:ns3="649ba8c8-740e-42ea-850c-ca46ca456214" targetNamespace="http://schemas.microsoft.com/office/2006/metadata/properties" ma:root="true" ma:fieldsID="aaaabe916c33f025b5b94a537633885c" ns2:_="" ns3:_="">
    <xsd:import namespace="d444297a-d47d-4bb2-8522-07033b2dc30f"/>
    <xsd:import namespace="649ba8c8-740e-42ea-850c-ca46ca456214"/>
    <xsd:element name="properties">
      <xsd:complexType>
        <xsd:sequence>
          <xsd:element name="documentManagement">
            <xsd:complexType>
              <xsd:all>
                <xsd:element ref="ns2:i89bf99be0734afaad0f11e7f7340caa" minOccurs="0"/>
                <xsd:element ref="ns2:b202013f7921451cb1f7feee3c42e03e" minOccurs="0"/>
                <xsd:element ref="ns2:TaxCatchAll" minOccurs="0"/>
                <xsd:element ref="ns2:TaxCatchAllLabel" minOccurs="0"/>
                <xsd:element ref="ns3:Category" minOccurs="0"/>
                <xsd:element ref="ns3:Content_x0020_Location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2:SharedWithUsers" minOccurs="0"/>
                <xsd:element ref="ns2:SharedWithDetails" minOccurs="0"/>
                <xsd:element ref="ns3:date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44297a-d47d-4bb2-8522-07033b2dc30f" elementFormDefault="qualified">
    <xsd:import namespace="http://schemas.microsoft.com/office/2006/documentManagement/types"/>
    <xsd:import namespace="http://schemas.microsoft.com/office/infopath/2007/PartnerControls"/>
    <xsd:element name="i89bf99be0734afaad0f11e7f7340caa" ma:index="8" nillable="true" ma:taxonomy="true" ma:internalName="i89bf99be0734afaad0f11e7f7340caa" ma:taxonomyFieldName="Type_x0020_of_x0020_Document" ma:displayName="Type of Document" ma:readOnly="false" ma:fieldId="{289bf99b-e073-4afa-ad0f-11e7f7340caa}" ma:sspId="8c720d17-7577-462f-b385-95738aee4da1" ma:termSetId="f190b1d9-64e7-4d5f-b0f5-d94771f9768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202013f7921451cb1f7feee3c42e03e" ma:index="9" nillable="true" ma:taxonomy="true" ma:internalName="b202013f7921451cb1f7feee3c42e03e" ma:taxonomyFieldName="Division" ma:displayName="Division" ma:readOnly="false" ma:fieldId="{b202013f-7921-451c-b1f7-feee3c42e03e}" ma:sspId="8c720d17-7577-462f-b385-95738aee4da1" ma:termSetId="5fccc6ff-cb7d-416d-b84b-a68a565946a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99e2644-3a6f-4614-be8e-b7f6761c97ce}" ma:internalName="TaxCatchAll" ma:readOnly="false" ma:showField="CatchAllData" ma:web="d444297a-d47d-4bb2-8522-07033b2dc3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799e2644-3a6f-4614-be8e-b7f6761c97ce}" ma:internalName="TaxCatchAllLabel" ma:readOnly="true" ma:showField="CatchAllDataLabel" ma:web="d444297a-d47d-4bb2-8522-07033b2dc3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9ba8c8-740e-42ea-850c-ca46ca456214" elementFormDefault="qualified">
    <xsd:import namespace="http://schemas.microsoft.com/office/2006/documentManagement/types"/>
    <xsd:import namespace="http://schemas.microsoft.com/office/infopath/2007/PartnerControls"/>
    <xsd:element name="Category" ma:index="14" nillable="true" ma:displayName="Category" ma:format="Dropdown" ma:internalName="Category" ma:readOnly="false">
      <xsd:simpleType>
        <xsd:restriction base="dms:Choice">
          <xsd:enumeration value="General"/>
          <xsd:enumeration value="Email"/>
          <xsd:enumeration value="Phone/Voicemail"/>
          <xsd:enumeration value="Web"/>
        </xsd:restriction>
      </xsd:simpleType>
    </xsd:element>
    <xsd:element name="Content_x0020_Location" ma:index="15" nillable="true" ma:displayName="Content Location" ma:format="Dropdown" ma:internalName="Content_x0020_Location" ma:readOnly="false">
      <xsd:simpleType>
        <xsd:restriction base="dms:Choice">
          <xsd:enumeration value="Benefits"/>
          <xsd:enumeration value="Emergency Information"/>
          <xsd:enumeration value="IT Services Desk"/>
        </xsd:restriction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" ma:index="22" nillable="true" ma:displayName="date" ma:format="DateOnly" ma:internalName="date">
      <xsd:simpleType>
        <xsd:restriction base="dms:DateTim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649ba8c8-740e-42ea-850c-ca46ca456214" xsi:nil="true"/>
    <Content_x0020_Location xmlns="649ba8c8-740e-42ea-850c-ca46ca456214" xsi:nil="true"/>
    <i89bf99be0734afaad0f11e7f7340caa xmlns="d444297a-d47d-4bb2-8522-07033b2dc30f">
      <Terms xmlns="http://schemas.microsoft.com/office/infopath/2007/PartnerControls"/>
    </i89bf99be0734afaad0f11e7f7340caa>
    <TaxCatchAll xmlns="d444297a-d47d-4bb2-8522-07033b2dc30f" xsi:nil="true"/>
    <b202013f7921451cb1f7feee3c42e03e xmlns="d444297a-d47d-4bb2-8522-07033b2dc30f">
      <Terms xmlns="http://schemas.microsoft.com/office/infopath/2007/PartnerControls"/>
    </b202013f7921451cb1f7feee3c42e03e>
    <date xmlns="649ba8c8-740e-42ea-850c-ca46ca456214" xsi:nil="true"/>
  </documentManagement>
</p:properties>
</file>

<file path=customXml/itemProps1.xml><?xml version="1.0" encoding="utf-8"?>
<ds:datastoreItem xmlns:ds="http://schemas.openxmlformats.org/officeDocument/2006/customXml" ds:itemID="{3EF4759F-61B4-40AF-9481-0BE89DC8BC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44297a-d47d-4bb2-8522-07033b2dc30f"/>
    <ds:schemaRef ds:uri="649ba8c8-740e-42ea-850c-ca46ca4562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B798184-6BA1-44E2-9F5E-08D76CCD43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5B96DD-3C6A-46E5-AB23-B3EEF50DC5AF}">
  <ds:schemaRefs>
    <ds:schemaRef ds:uri="http://purl.org/dc/terms/"/>
    <ds:schemaRef ds:uri="http://schemas.microsoft.com/office/2006/metadata/properties"/>
    <ds:schemaRef ds:uri="http://schemas.openxmlformats.org/package/2006/metadata/core-properties"/>
    <ds:schemaRef ds:uri="649ba8c8-740e-42ea-850c-ca46ca456214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d444297a-d47d-4bb2-8522-07033b2dc30f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11778</TotalTime>
  <Words>1511</Words>
  <Application>Microsoft Office PowerPoint</Application>
  <PresentationFormat>Widescreen</PresentationFormat>
  <Paragraphs>181</Paragraphs>
  <Slides>24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Aptos</vt:lpstr>
      <vt:lpstr>Arial</vt:lpstr>
      <vt:lpstr>Arial Narrow</vt:lpstr>
      <vt:lpstr>Calibri</vt:lpstr>
      <vt:lpstr>HK Grotesk</vt:lpstr>
      <vt:lpstr>inherit</vt:lpstr>
      <vt:lpstr>verdana</vt:lpstr>
      <vt:lpstr>Wingdings</vt:lpstr>
      <vt:lpstr>1_Office Theme</vt:lpstr>
      <vt:lpstr>Continuing Legal Education</vt:lpstr>
      <vt:lpstr>Public Data Fundamentals for Lawyers</vt:lpstr>
      <vt:lpstr>Colin Whetsel OST Manager | Department of State 303.894.2200 x6261 colin.whetsel@coloradosos.gov</vt:lpstr>
      <vt:lpstr>Disclaimer</vt:lpstr>
      <vt:lpstr>Agenda</vt:lpstr>
      <vt:lpstr>Background</vt:lpstr>
      <vt:lpstr>Business Intelligence Center (BIC)</vt:lpstr>
      <vt:lpstr>Business Intelligence Center Cont.</vt:lpstr>
      <vt:lpstr>Fundamentals of Public Data</vt:lpstr>
      <vt:lpstr>Does data have value?</vt:lpstr>
      <vt:lpstr>Does data have value? Cont.</vt:lpstr>
      <vt:lpstr>Philosophy &amp; Data </vt:lpstr>
      <vt:lpstr>Reminder…</vt:lpstr>
      <vt:lpstr>Considerations</vt:lpstr>
      <vt:lpstr>Current State of Public Data</vt:lpstr>
      <vt:lpstr>Decentralized Public Data</vt:lpstr>
      <vt:lpstr>A shifting environment…</vt:lpstr>
      <vt:lpstr>Standards for open data </vt:lpstr>
      <vt:lpstr>Helpful Tips &amp; Resources</vt:lpstr>
      <vt:lpstr>Popular Public Data Resources</vt:lpstr>
      <vt:lpstr>Best practices for end users</vt:lpstr>
      <vt:lpstr>Q&amp;A</vt:lpstr>
      <vt:lpstr>CLE Course ID</vt:lpstr>
      <vt:lpstr>Contact Information</vt:lpstr>
    </vt:vector>
  </TitlesOfParts>
  <Company>CDOS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Sunny</dc:creator>
  <cp:lastModifiedBy>Shannon Kenney</cp:lastModifiedBy>
  <cp:revision>40</cp:revision>
  <dcterms:created xsi:type="dcterms:W3CDTF">2018-07-19T18:09:46Z</dcterms:created>
  <dcterms:modified xsi:type="dcterms:W3CDTF">2024-11-14T16:49:51Z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176b7e50-4242-4a37-98e7-eea5006b3487</vt:lpwstr>
  </property>
  <property fmtid="{D5CDD505-2E9C-101B-9397-08002B2CF9AE}" pid="3" name="ContentTypeId">
    <vt:lpwstr>0x010100D2B7E3FF762C5B4A8AA557D8C901653D0036902C0C7FB5EF4EADA8368E016D523D</vt:lpwstr>
  </property>
  <property fmtid="{D5CDD505-2E9C-101B-9397-08002B2CF9AE}" pid="4" name="Division">
    <vt:lpwstr/>
  </property>
  <property fmtid="{D5CDD505-2E9C-101B-9397-08002B2CF9AE}" pid="5" name="Type of Document">
    <vt:lpwstr/>
  </property>
  <property fmtid="{D5CDD505-2E9C-101B-9397-08002B2CF9AE}" pid="6" name="MSIP_Label_59e4beaa-c4ba-4ea9-a1f4-4e52626a3d73_Enabled">
    <vt:lpwstr>true</vt:lpwstr>
  </property>
  <property fmtid="{D5CDD505-2E9C-101B-9397-08002B2CF9AE}" pid="7" name="MSIP_Label_59e4beaa-c4ba-4ea9-a1f4-4e52626a3d73_SetDate">
    <vt:lpwstr>2023-12-12T21:07:49Z</vt:lpwstr>
  </property>
  <property fmtid="{D5CDD505-2E9C-101B-9397-08002B2CF9AE}" pid="8" name="MSIP_Label_59e4beaa-c4ba-4ea9-a1f4-4e52626a3d73_Method">
    <vt:lpwstr>Standard</vt:lpwstr>
  </property>
  <property fmtid="{D5CDD505-2E9C-101B-9397-08002B2CF9AE}" pid="9" name="MSIP_Label_59e4beaa-c4ba-4ea9-a1f4-4e52626a3d73_Name">
    <vt:lpwstr>defa4170-0d19-0005-0004-bc88714345d2</vt:lpwstr>
  </property>
  <property fmtid="{D5CDD505-2E9C-101B-9397-08002B2CF9AE}" pid="10" name="MSIP_Label_59e4beaa-c4ba-4ea9-a1f4-4e52626a3d73_SiteId">
    <vt:lpwstr>58e69e55-1d13-4102-aac7-ea2947430191</vt:lpwstr>
  </property>
  <property fmtid="{D5CDD505-2E9C-101B-9397-08002B2CF9AE}" pid="11" name="MSIP_Label_59e4beaa-c4ba-4ea9-a1f4-4e52626a3d73_ActionId">
    <vt:lpwstr>1a343e34-6bf5-4871-8688-481fdf0ae6e7</vt:lpwstr>
  </property>
  <property fmtid="{D5CDD505-2E9C-101B-9397-08002B2CF9AE}" pid="12" name="MSIP_Label_59e4beaa-c4ba-4ea9-a1f4-4e52626a3d73_ContentBits">
    <vt:lpwstr>0</vt:lpwstr>
  </property>
</Properties>
</file>