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56" r:id="rId5"/>
    <p:sldId id="257" r:id="rId6"/>
    <p:sldId id="258" r:id="rId7"/>
    <p:sldId id="259" r:id="rId8"/>
    <p:sldId id="260" r:id="rId9"/>
    <p:sldId id="261" r:id="rId10"/>
    <p:sldId id="262" r:id="rId11"/>
    <p:sldId id="263" r:id="rId12"/>
    <p:sldId id="264" r:id="rId13"/>
    <p:sldId id="275" r:id="rId14"/>
    <p:sldId id="265" r:id="rId15"/>
    <p:sldId id="266" r:id="rId16"/>
    <p:sldId id="267" r:id="rId17"/>
    <p:sldId id="268" r:id="rId18"/>
    <p:sldId id="269" r:id="rId19"/>
    <p:sldId id="270" r:id="rId20"/>
    <p:sldId id="271" r:id="rId21"/>
    <p:sldId id="272" r:id="rId22"/>
    <p:sldId id="273" r:id="rId23"/>
    <p:sldId id="276" r:id="rId24"/>
    <p:sldId id="277"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641" autoAdjust="0"/>
  </p:normalViewPr>
  <p:slideViewPr>
    <p:cSldViewPr snapToGrid="0">
      <p:cViewPr varScale="1">
        <p:scale>
          <a:sx n="105" d="100"/>
          <a:sy n="105" d="100"/>
        </p:scale>
        <p:origin x="660"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9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F41633-117D-4D38-920F-EB231DA4414A}" type="datetimeFigureOut">
              <a:rPr lang="en-US" smtClean="0"/>
              <a:t>10/8/2024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5D2CB1-7E87-428C-A97F-8904C1E55C72}" type="slidenum">
              <a:rPr lang="en-US" smtClean="0"/>
              <a:t>‹#›</a:t>
            </a:fld>
            <a:endParaRPr lang="en-US"/>
          </a:p>
        </p:txBody>
      </p:sp>
    </p:spTree>
    <p:extLst>
      <p:ext uri="{BB962C8B-B14F-4D97-AF65-F5344CB8AC3E}">
        <p14:creationId xmlns:p14="http://schemas.microsoft.com/office/powerpoint/2010/main" val="1667633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20D6B-4AE7-417C-9D2F-7A6DF65E124F}"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E69DB-2AB7-4838-9475-BE22A6CB86A1}" type="slidenum">
              <a:rPr lang="en-US" smtClean="0"/>
              <a:t>‹#›</a:t>
            </a:fld>
            <a:endParaRPr lang="en-US"/>
          </a:p>
        </p:txBody>
      </p:sp>
    </p:spTree>
    <p:extLst>
      <p:ext uri="{BB962C8B-B14F-4D97-AF65-F5344CB8AC3E}">
        <p14:creationId xmlns:p14="http://schemas.microsoft.com/office/powerpoint/2010/main" val="90827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E69DB-2AB7-4838-9475-BE22A6CB86A1}" type="slidenum">
              <a:rPr lang="en-US" smtClean="0"/>
              <a:t>21</a:t>
            </a:fld>
            <a:endParaRPr lang="en-US"/>
          </a:p>
        </p:txBody>
      </p:sp>
    </p:spTree>
    <p:extLst>
      <p:ext uri="{BB962C8B-B14F-4D97-AF65-F5344CB8AC3E}">
        <p14:creationId xmlns:p14="http://schemas.microsoft.com/office/powerpoint/2010/main" val="321687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5428"/>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31510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611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800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7130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617365"/>
            <a:ext cx="5181600" cy="35595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617365"/>
            <a:ext cx="5181600" cy="35595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140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068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4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853968"/>
            <a:ext cx="3932237" cy="1003533"/>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853968"/>
            <a:ext cx="6172200" cy="40070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860646"/>
            <a:ext cx="3932237" cy="30083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4804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56825"/>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656825"/>
            <a:ext cx="6172200" cy="420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3257026"/>
            <a:ext cx="3932237" cy="2611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6881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27976"/>
            <a:ext cx="10515600" cy="910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617364"/>
            <a:ext cx="10515600" cy="39512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0"/>
            <a:ext cx="12192000" cy="13485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letter C followed by white lettering reading &quot;Colorado Secretary of State&quot; "/>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838200" y="195520"/>
            <a:ext cx="4270080" cy="940294"/>
          </a:xfrm>
          <a:prstGeom prst="rect">
            <a:avLst/>
          </a:prstGeom>
        </p:spPr>
      </p:pic>
      <p:pic>
        <p:nvPicPr>
          <p:cNvPr id="6" name="Picture 5" descr="A colorful diamond shaped logo featuring the letter C, representing the Colorado Secretary of State's Office">
            <a:extLst>
              <a:ext uri="{FF2B5EF4-FFF2-40B4-BE49-F238E27FC236}">
                <a16:creationId xmlns:a16="http://schemas.microsoft.com/office/drawing/2014/main" id="{992245C3-52F8-569D-8A09-9AEEBF682ED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20425" y="5620364"/>
            <a:ext cx="920554" cy="1051402"/>
          </a:xfrm>
          <a:prstGeom prst="rect">
            <a:avLst/>
          </a:prstGeom>
        </p:spPr>
      </p:pic>
    </p:spTree>
    <p:extLst>
      <p:ext uri="{BB962C8B-B14F-4D97-AF65-F5344CB8AC3E}">
        <p14:creationId xmlns:p14="http://schemas.microsoft.com/office/powerpoint/2010/main" val="2365932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Y7Gj0PRQh8A&amp;embeds_referring_euri=https%3A%2F%2Fhubblecontent.osi.office.net%2F&amp;source_ve_path=Mjg2NjY"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8mNS9lrSWZY"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file:///C:\Users\du532\OneDrive%20-%20Colorado%20Department%20of%20State\Desktop\Media1.mp3"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51064"/>
            <a:ext cx="9144000" cy="1902691"/>
          </a:xfrm>
        </p:spPr>
        <p:txBody>
          <a:bodyPr/>
          <a:lstStyle/>
          <a:p>
            <a:r>
              <a:rPr lang="en-US" dirty="0"/>
              <a:t>Continuing Legal Education</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The Purcell Principle</a:t>
            </a:r>
          </a:p>
          <a:p>
            <a:r>
              <a:rPr lang="en-US" dirty="0"/>
              <a:t>Judd Choate, Colorado Elections Director</a:t>
            </a:r>
          </a:p>
          <a:p>
            <a:r>
              <a:rPr lang="en-US" dirty="0"/>
              <a:t>Colorado Department of State</a:t>
            </a:r>
          </a:p>
        </p:txBody>
      </p:sp>
    </p:spTree>
    <p:extLst>
      <p:ext uri="{BB962C8B-B14F-4D97-AF65-F5344CB8AC3E}">
        <p14:creationId xmlns:p14="http://schemas.microsoft.com/office/powerpoint/2010/main" val="176943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5565-4398-5A08-4F47-96DDCDE71C31}"/>
              </a:ext>
            </a:extLst>
          </p:cNvPr>
          <p:cNvSpPr>
            <a:spLocks noGrp="1"/>
          </p:cNvSpPr>
          <p:nvPr>
            <p:ph type="title"/>
          </p:nvPr>
        </p:nvSpPr>
        <p:spPr>
          <a:xfrm>
            <a:off x="1371600" y="1527976"/>
            <a:ext cx="9843654" cy="1006983"/>
          </a:xfrm>
        </p:spPr>
        <p:txBody>
          <a:bodyPr vert="horz" lIns="91440" tIns="45720" rIns="91440" bIns="45720" rtlCol="0" anchor="ctr">
            <a:noAutofit/>
          </a:bodyPr>
          <a:lstStyle/>
          <a:p>
            <a:r>
              <a:rPr lang="en-US" sz="4000" dirty="0">
                <a:cs typeface="Arial"/>
              </a:rPr>
              <a:t>…Fun Note</a:t>
            </a:r>
          </a:p>
        </p:txBody>
      </p:sp>
      <p:sp>
        <p:nvSpPr>
          <p:cNvPr id="3" name="Content Placeholder 2">
            <a:extLst>
              <a:ext uri="{FF2B5EF4-FFF2-40B4-BE49-F238E27FC236}">
                <a16:creationId xmlns:a16="http://schemas.microsoft.com/office/drawing/2014/main" id="{4242B5B2-A018-CFA0-C9BA-051682F8E790}"/>
              </a:ext>
            </a:extLst>
          </p:cNvPr>
          <p:cNvSpPr>
            <a:spLocks noGrp="1"/>
          </p:cNvSpPr>
          <p:nvPr>
            <p:ph sz="half" idx="1"/>
          </p:nvPr>
        </p:nvSpPr>
        <p:spPr>
          <a:xfrm>
            <a:off x="1024128" y="2660966"/>
            <a:ext cx="9482328" cy="3626833"/>
          </a:xfrm>
        </p:spPr>
        <p:txBody>
          <a:bodyPr vert="horz" lIns="91440" tIns="45720" rIns="91440" bIns="45720" rtlCol="0" anchor="t">
            <a:normAutofit/>
          </a:bodyPr>
          <a:lstStyle/>
          <a:p>
            <a:pPr marL="0" indent="0">
              <a:buNone/>
            </a:pPr>
            <a:r>
              <a:rPr kumimoji="0" lang="en-US" sz="2400" b="0" i="0" u="none" strike="noStrike" kern="1200" cap="none" spc="0" normalizeH="0" baseline="0" noProof="0" dirty="0">
                <a:ln>
                  <a:noFill/>
                </a:ln>
                <a:solidFill>
                  <a:srgbClr val="000000"/>
                </a:solidFill>
                <a:effectLst/>
                <a:uLnTx/>
                <a:uFillTx/>
                <a:latin typeface="Aptos"/>
                <a:ea typeface="+mn-ea"/>
                <a:cs typeface="Calibri"/>
              </a:rPr>
              <a:t>Former U.S. Supreme Court Justice Sandra Day O’Connor sat on the 2009 Ninth Circuit panel for </a:t>
            </a:r>
            <a:r>
              <a:rPr kumimoji="0" lang="en-US" sz="2400" b="1" i="1" u="none" strike="noStrike" kern="1200" cap="none" spc="0" normalizeH="0" baseline="0" noProof="0" dirty="0">
                <a:ln>
                  <a:noFill/>
                </a:ln>
                <a:solidFill>
                  <a:srgbClr val="000000"/>
                </a:solidFill>
                <a:effectLst/>
                <a:uLnTx/>
                <a:uFillTx/>
                <a:latin typeface="Aptos"/>
                <a:ea typeface="+mn-ea"/>
                <a:cs typeface="Calibri"/>
              </a:rPr>
              <a:t>Purcell v. Gonzalez II </a:t>
            </a:r>
            <a:r>
              <a:rPr kumimoji="0" lang="en-US" sz="2400" b="0" i="0" u="none" strike="noStrike" kern="1200" cap="none" spc="0" normalizeH="0" baseline="0" noProof="0" dirty="0">
                <a:ln>
                  <a:noFill/>
                </a:ln>
                <a:solidFill>
                  <a:srgbClr val="000000"/>
                </a:solidFill>
                <a:effectLst/>
                <a:uLnTx/>
                <a:uFillTx/>
                <a:latin typeface="Aptos"/>
                <a:ea typeface="+mn-ea"/>
                <a:cs typeface="Calibri"/>
              </a:rPr>
              <a:t>as a retired Supreme Court justice. </a:t>
            </a:r>
            <a:r>
              <a:rPr kumimoji="0" lang="en-US" sz="2400" b="1" i="1" u="none" strike="noStrike" kern="1200" cap="none" spc="0" normalizeH="0" baseline="0" noProof="0" dirty="0">
                <a:ln>
                  <a:noFill/>
                </a:ln>
                <a:solidFill>
                  <a:srgbClr val="000000"/>
                </a:solidFill>
                <a:effectLst/>
                <a:uLnTx/>
                <a:uFillTx/>
                <a:latin typeface="Aptos"/>
                <a:ea typeface="+mn-ea"/>
                <a:cs typeface="Calibri"/>
              </a:rPr>
              <a:t>Purcell v. Gonzalez I </a:t>
            </a:r>
            <a:r>
              <a:rPr kumimoji="0" lang="en-US" sz="2400" b="0" i="0" u="none" strike="noStrike" kern="1200" cap="none" spc="0" normalizeH="0" baseline="0" noProof="0" dirty="0">
                <a:ln>
                  <a:noFill/>
                </a:ln>
                <a:solidFill>
                  <a:srgbClr val="000000"/>
                </a:solidFill>
                <a:effectLst/>
                <a:uLnTx/>
                <a:uFillTx/>
                <a:latin typeface="Aptos"/>
                <a:ea typeface="+mn-ea"/>
                <a:cs typeface="Calibri"/>
              </a:rPr>
              <a:t>was submitted to the Court nine months after she left the U.S. Supreme Court. Otherwise, she (likely) would have recused herself for the second case. </a:t>
            </a:r>
            <a:endParaRPr lang="en-US" sz="2400" dirty="0"/>
          </a:p>
        </p:txBody>
      </p:sp>
    </p:spTree>
    <p:extLst>
      <p:ext uri="{BB962C8B-B14F-4D97-AF65-F5344CB8AC3E}">
        <p14:creationId xmlns:p14="http://schemas.microsoft.com/office/powerpoint/2010/main" val="344444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26664"/>
            <a:ext cx="9144000" cy="1076512"/>
          </a:xfrm>
        </p:spPr>
        <p:txBody>
          <a:bodyPr/>
          <a:lstStyle/>
          <a:p>
            <a:r>
              <a:rPr lang="en-US" dirty="0"/>
              <a:t>Purcell's Progeny</a:t>
            </a:r>
            <a:endParaRPr lang="en-US" dirty="0">
              <a:cs typeface="Arial"/>
            </a:endParaRPr>
          </a:p>
        </p:txBody>
      </p:sp>
      <p:sp>
        <p:nvSpPr>
          <p:cNvPr id="5" name="Subtitle 4">
            <a:extLst>
              <a:ext uri="{FF2B5EF4-FFF2-40B4-BE49-F238E27FC236}">
                <a16:creationId xmlns:a16="http://schemas.microsoft.com/office/drawing/2014/main" id="{E5A5F716-9C94-5292-32D9-8BC96BC14D7E}"/>
              </a:ext>
            </a:extLst>
          </p:cNvPr>
          <p:cNvSpPr>
            <a:spLocks noGrp="1"/>
          </p:cNvSpPr>
          <p:nvPr>
            <p:ph type="subTitle" idx="1"/>
          </p:nvPr>
        </p:nvSpPr>
        <p:spPr>
          <a:xfrm>
            <a:off x="1927412" y="9974074"/>
            <a:ext cx="9144000" cy="1655762"/>
          </a:xfrm>
        </p:spPr>
        <p:txBody>
          <a:bodyPr/>
          <a:lstStyle/>
          <a:p>
            <a:endParaRPr lang="en-US"/>
          </a:p>
        </p:txBody>
      </p:sp>
    </p:spTree>
    <p:extLst>
      <p:ext uri="{BB962C8B-B14F-4D97-AF65-F5344CB8AC3E}">
        <p14:creationId xmlns:p14="http://schemas.microsoft.com/office/powerpoint/2010/main" val="135933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5565-4398-5A08-4F47-96DDCDE71C31}"/>
              </a:ext>
            </a:extLst>
          </p:cNvPr>
          <p:cNvSpPr>
            <a:spLocks noGrp="1"/>
          </p:cNvSpPr>
          <p:nvPr>
            <p:ph type="title"/>
          </p:nvPr>
        </p:nvSpPr>
        <p:spPr>
          <a:xfrm>
            <a:off x="477982" y="1708085"/>
            <a:ext cx="11180618" cy="910002"/>
          </a:xfrm>
        </p:spPr>
        <p:txBody>
          <a:bodyPr>
            <a:noAutofit/>
          </a:bodyPr>
          <a:lstStyle/>
          <a:p>
            <a:r>
              <a:rPr lang="en-US" sz="4000" dirty="0">
                <a:cs typeface="Arial"/>
              </a:rPr>
              <a:t>The 2020 Wisconsin Primary Election</a:t>
            </a:r>
            <a:endParaRPr lang="en-US" sz="4000" dirty="0"/>
          </a:p>
        </p:txBody>
      </p:sp>
      <p:sp>
        <p:nvSpPr>
          <p:cNvPr id="3" name="Content Placeholder 2">
            <a:extLst>
              <a:ext uri="{FF2B5EF4-FFF2-40B4-BE49-F238E27FC236}">
                <a16:creationId xmlns:a16="http://schemas.microsoft.com/office/drawing/2014/main" id="{4242B5B2-A018-CFA0-C9BA-051682F8E790}"/>
              </a:ext>
            </a:extLst>
          </p:cNvPr>
          <p:cNvSpPr>
            <a:spLocks noGrp="1"/>
          </p:cNvSpPr>
          <p:nvPr>
            <p:ph sz="half" idx="1"/>
          </p:nvPr>
        </p:nvSpPr>
        <p:spPr>
          <a:xfrm>
            <a:off x="477371" y="3064378"/>
            <a:ext cx="10571629" cy="3626833"/>
          </a:xfrm>
        </p:spPr>
        <p:txBody>
          <a:bodyPr vert="horz" lIns="91440" tIns="45720" rIns="91440" bIns="45720" rtlCol="0" anchor="t">
            <a:normAutofit/>
          </a:bodyPr>
          <a:lstStyle/>
          <a:p>
            <a:pPr marL="0" indent="0">
              <a:buNone/>
            </a:pPr>
            <a:r>
              <a:rPr lang="en-US" sz="2200" dirty="0">
                <a:solidFill>
                  <a:srgbClr val="212121"/>
                </a:solidFill>
                <a:latin typeface="Aptos"/>
                <a:cs typeface="Arial"/>
              </a:rPr>
              <a:t>COVID-19 adversely affected many 2020 elections, none more so than the Wisconsin Primary Election, scheduled for April 7, 2020. The election included the major parties’ presidential primary, a seat on the Wisconsin Supreme Court, three seats on the Wisconsin Court of Appeals, over 100 other judgeships, over 500 school board seats, and several thousand local offices. </a:t>
            </a:r>
          </a:p>
          <a:p>
            <a:endParaRPr lang="en-US" dirty="0"/>
          </a:p>
        </p:txBody>
      </p:sp>
    </p:spTree>
    <p:extLst>
      <p:ext uri="{BB962C8B-B14F-4D97-AF65-F5344CB8AC3E}">
        <p14:creationId xmlns:p14="http://schemas.microsoft.com/office/powerpoint/2010/main" val="369006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5565-4398-5A08-4F47-96DDCDE71C31}"/>
              </a:ext>
            </a:extLst>
          </p:cNvPr>
          <p:cNvSpPr>
            <a:spLocks noGrp="1"/>
          </p:cNvSpPr>
          <p:nvPr>
            <p:ph type="title"/>
          </p:nvPr>
        </p:nvSpPr>
        <p:spPr>
          <a:xfrm>
            <a:off x="284018" y="1708085"/>
            <a:ext cx="11762508" cy="910002"/>
          </a:xfrm>
        </p:spPr>
        <p:txBody>
          <a:bodyPr>
            <a:normAutofit fontScale="90000"/>
          </a:bodyPr>
          <a:lstStyle/>
          <a:p>
            <a:r>
              <a:rPr lang="en-US" sz="4900" dirty="0">
                <a:cs typeface="Arial"/>
              </a:rPr>
              <a:t>Republican National Committee v. Democratic National Committee </a:t>
            </a:r>
            <a:endParaRPr lang="en-US" dirty="0"/>
          </a:p>
        </p:txBody>
      </p:sp>
      <p:sp>
        <p:nvSpPr>
          <p:cNvPr id="3" name="Content Placeholder 2">
            <a:extLst>
              <a:ext uri="{FF2B5EF4-FFF2-40B4-BE49-F238E27FC236}">
                <a16:creationId xmlns:a16="http://schemas.microsoft.com/office/drawing/2014/main" id="{4242B5B2-A018-CFA0-C9BA-051682F8E790}"/>
              </a:ext>
            </a:extLst>
          </p:cNvPr>
          <p:cNvSpPr>
            <a:spLocks noGrp="1"/>
          </p:cNvSpPr>
          <p:nvPr>
            <p:ph sz="half" idx="1"/>
          </p:nvPr>
        </p:nvSpPr>
        <p:spPr>
          <a:xfrm>
            <a:off x="283407" y="2856560"/>
            <a:ext cx="10821011" cy="3626833"/>
          </a:xfrm>
        </p:spPr>
        <p:txBody>
          <a:bodyPr vert="horz" lIns="91440" tIns="45720" rIns="91440" bIns="45720" rtlCol="0" anchor="t">
            <a:normAutofit lnSpcReduction="10000"/>
          </a:bodyPr>
          <a:lstStyle/>
          <a:p>
            <a:pPr marL="0" indent="0">
              <a:buNone/>
            </a:pPr>
            <a:r>
              <a:rPr lang="en-US" sz="2000" dirty="0">
                <a:solidFill>
                  <a:srgbClr val="212121"/>
                </a:solidFill>
                <a:latin typeface="Aptos"/>
                <a:cs typeface="Arial"/>
              </a:rPr>
              <a:t>On March 24, 2020, Governor Tony Evers ordered </a:t>
            </a:r>
            <a:r>
              <a:rPr lang="en-US" sz="2000" dirty="0" err="1">
                <a:solidFill>
                  <a:srgbClr val="212121"/>
                </a:solidFill>
                <a:latin typeface="Aptos"/>
                <a:cs typeface="Arial"/>
              </a:rPr>
              <a:t>Wisconites</a:t>
            </a:r>
            <a:r>
              <a:rPr lang="en-US" sz="2000" dirty="0">
                <a:solidFill>
                  <a:srgbClr val="212121"/>
                </a:solidFill>
                <a:latin typeface="Aptos"/>
                <a:cs typeface="Arial"/>
              </a:rPr>
              <a:t> to stay home until April 24 to slow the spread of COVID-19. The election was scheduled for April 7, 2020. On March 28, 2020, several plaintiffs brought suit to extend access to absentee ballots. After oral arguments o</a:t>
            </a:r>
            <a:r>
              <a:rPr lang="en-US" sz="2000" dirty="0">
                <a:solidFill>
                  <a:srgbClr val="0C0C0C"/>
                </a:solidFill>
                <a:latin typeface="Aptos"/>
                <a:cs typeface="Arial"/>
              </a:rPr>
              <a:t>n April 2, 2020, U.S. District Judge William Conley extended the deadline for absentee ballots in two ways:</a:t>
            </a:r>
            <a:endParaRPr lang="en-US" sz="2000" dirty="0">
              <a:latin typeface="Aptos"/>
            </a:endParaRPr>
          </a:p>
          <a:p>
            <a:pPr marL="342900" indent="-342900"/>
            <a:r>
              <a:rPr lang="en-US" sz="2000" dirty="0">
                <a:solidFill>
                  <a:srgbClr val="0C0C0C"/>
                </a:solidFill>
                <a:latin typeface="Aptos"/>
                <a:cs typeface="Arial"/>
              </a:rPr>
              <a:t>He extended the deadline for voters to request an absentee ballot by one day from April 2 to April 3</a:t>
            </a:r>
          </a:p>
          <a:p>
            <a:pPr marL="342900" indent="-342900"/>
            <a:r>
              <a:rPr lang="en-US" sz="2000" dirty="0">
                <a:solidFill>
                  <a:srgbClr val="0C0C0C"/>
                </a:solidFill>
                <a:latin typeface="Aptos"/>
                <a:cs typeface="Arial"/>
              </a:rPr>
              <a:t>He extended the deadline for election officials to receive voted ballots from election day to six days later, April 13. </a:t>
            </a:r>
            <a:endParaRPr lang="en-US" sz="2000" dirty="0">
              <a:solidFill>
                <a:srgbClr val="002F6C"/>
              </a:solidFill>
              <a:latin typeface="Aptos"/>
              <a:cs typeface="Arial"/>
            </a:endParaRPr>
          </a:p>
          <a:p>
            <a:pPr marL="342900" indent="-342900"/>
            <a:r>
              <a:rPr lang="en-US" sz="2000" dirty="0">
                <a:solidFill>
                  <a:srgbClr val="212121"/>
                </a:solidFill>
                <a:latin typeface="Aptos"/>
                <a:cs typeface="Arial"/>
              </a:rPr>
              <a:t>Governor Evers issued an executive order moving the election from April 7 to June 9, 2020. However, Republican state legislators asked the Wisconsin Supreme Court to overturn the order, which they did by a 4-2 vote hours later. </a:t>
            </a:r>
          </a:p>
          <a:p>
            <a:pPr marL="342900" indent="-342900"/>
            <a:r>
              <a:rPr lang="en-US" sz="2000" dirty="0">
                <a:solidFill>
                  <a:srgbClr val="212121"/>
                </a:solidFill>
                <a:latin typeface="Aptos"/>
                <a:cs typeface="Arial"/>
              </a:rPr>
              <a:t>That same day, Judge Conley’s ruling was appealed to the U.S. Supreme Court. </a:t>
            </a:r>
            <a:endParaRPr lang="en-US" sz="2000" dirty="0">
              <a:latin typeface="Aptos"/>
            </a:endParaRPr>
          </a:p>
          <a:p>
            <a:endParaRPr lang="en-US" sz="2200" dirty="0">
              <a:solidFill>
                <a:srgbClr val="212121"/>
              </a:solidFill>
              <a:latin typeface="Arial"/>
              <a:cs typeface="Arial"/>
            </a:endParaRPr>
          </a:p>
        </p:txBody>
      </p:sp>
    </p:spTree>
    <p:extLst>
      <p:ext uri="{BB962C8B-B14F-4D97-AF65-F5344CB8AC3E}">
        <p14:creationId xmlns:p14="http://schemas.microsoft.com/office/powerpoint/2010/main" val="2858623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5565-4398-5A08-4F47-96DDCDE71C31}"/>
              </a:ext>
            </a:extLst>
          </p:cNvPr>
          <p:cNvSpPr>
            <a:spLocks noGrp="1"/>
          </p:cNvSpPr>
          <p:nvPr>
            <p:ph type="title"/>
          </p:nvPr>
        </p:nvSpPr>
        <p:spPr>
          <a:xfrm>
            <a:off x="242455" y="1514122"/>
            <a:ext cx="12011890" cy="965420"/>
          </a:xfrm>
        </p:spPr>
        <p:txBody>
          <a:bodyPr>
            <a:noAutofit/>
          </a:bodyPr>
          <a:lstStyle/>
          <a:p>
            <a:r>
              <a:rPr lang="en-US" sz="4000" dirty="0">
                <a:cs typeface="Arial"/>
              </a:rPr>
              <a:t>Republican National Committee v. Democratic </a:t>
            </a:r>
            <a:r>
              <a:rPr lang="en-US" sz="4000">
                <a:cs typeface="Arial"/>
              </a:rPr>
              <a:t>National Committee - Decision</a:t>
            </a:r>
            <a:endParaRPr lang="en-US" sz="4000"/>
          </a:p>
        </p:txBody>
      </p:sp>
      <p:sp>
        <p:nvSpPr>
          <p:cNvPr id="3" name="Content Placeholder 2">
            <a:extLst>
              <a:ext uri="{FF2B5EF4-FFF2-40B4-BE49-F238E27FC236}">
                <a16:creationId xmlns:a16="http://schemas.microsoft.com/office/drawing/2014/main" id="{4242B5B2-A018-CFA0-C9BA-051682F8E790}"/>
              </a:ext>
            </a:extLst>
          </p:cNvPr>
          <p:cNvSpPr>
            <a:spLocks noGrp="1"/>
          </p:cNvSpPr>
          <p:nvPr>
            <p:ph sz="half" idx="1"/>
          </p:nvPr>
        </p:nvSpPr>
        <p:spPr>
          <a:xfrm>
            <a:off x="241844" y="2690306"/>
            <a:ext cx="10834865" cy="3626833"/>
          </a:xfrm>
        </p:spPr>
        <p:txBody>
          <a:bodyPr vert="horz" lIns="91440" tIns="45720" rIns="91440" bIns="45720" rtlCol="0" anchor="t">
            <a:noAutofit/>
          </a:bodyPr>
          <a:lstStyle/>
          <a:p>
            <a:r>
              <a:rPr lang="en-US" sz="2000" dirty="0">
                <a:solidFill>
                  <a:srgbClr val="000000"/>
                </a:solidFill>
                <a:latin typeface="Aptos"/>
                <a:cs typeface="Arial"/>
              </a:rPr>
              <a:t>The U.S. Supreme Court received plaintiff’s appeal the next day, April 3, 2020, and issued a 5-4 opinion within 30 hours. The </a:t>
            </a:r>
            <a:r>
              <a:rPr lang="en-US" sz="2000" i="1" dirty="0">
                <a:solidFill>
                  <a:srgbClr val="000000"/>
                </a:solidFill>
                <a:latin typeface="Aptos"/>
                <a:cs typeface="Arial"/>
              </a:rPr>
              <a:t>per </a:t>
            </a:r>
            <a:r>
              <a:rPr lang="en-US" sz="2000" i="1" dirty="0" err="1">
                <a:solidFill>
                  <a:srgbClr val="000000"/>
                </a:solidFill>
                <a:latin typeface="Aptos"/>
                <a:cs typeface="Arial"/>
              </a:rPr>
              <a:t>curiam</a:t>
            </a:r>
            <a:r>
              <a:rPr lang="en-US" sz="2000" i="1" dirty="0">
                <a:solidFill>
                  <a:srgbClr val="000000"/>
                </a:solidFill>
                <a:latin typeface="Aptos"/>
                <a:cs typeface="Arial"/>
              </a:rPr>
              <a:t> </a:t>
            </a:r>
            <a:r>
              <a:rPr lang="en-US" sz="2000" dirty="0">
                <a:solidFill>
                  <a:srgbClr val="000000"/>
                </a:solidFill>
                <a:latin typeface="Aptos"/>
                <a:cs typeface="Arial"/>
              </a:rPr>
              <a:t>majority, citing the </a:t>
            </a:r>
            <a:r>
              <a:rPr lang="en-US" sz="2000" b="1" i="1" dirty="0">
                <a:solidFill>
                  <a:srgbClr val="000000"/>
                </a:solidFill>
                <a:latin typeface="Aptos"/>
                <a:cs typeface="Arial"/>
              </a:rPr>
              <a:t>Purcell</a:t>
            </a:r>
            <a:r>
              <a:rPr lang="en-US" sz="2000" dirty="0">
                <a:solidFill>
                  <a:srgbClr val="000000"/>
                </a:solidFill>
                <a:latin typeface="Aptos"/>
                <a:cs typeface="Arial"/>
              </a:rPr>
              <a:t> Principle, held that the District Court erred in making a dramatic change to election law days before election day</a:t>
            </a:r>
            <a:r>
              <a:rPr lang="en-US" sz="2000" dirty="0">
                <a:solidFill>
                  <a:srgbClr val="000000"/>
                </a:solidFill>
                <a:latin typeface="Aptos"/>
                <a:ea typeface="+mn-lt"/>
                <a:cs typeface="Arial"/>
              </a:rPr>
              <a:t>.</a:t>
            </a:r>
            <a:r>
              <a:rPr lang="en-US" sz="2000" dirty="0">
                <a:solidFill>
                  <a:srgbClr val="000000"/>
                </a:solidFill>
                <a:latin typeface="Aptos"/>
                <a:cs typeface="Arial"/>
              </a:rPr>
              <a:t> Majority holding - “…lower federal courts should ordinarily not alter the election rules on the eve of an election.”</a:t>
            </a:r>
            <a:endParaRPr lang="en-US" sz="2000" dirty="0">
              <a:latin typeface="Aptos"/>
            </a:endParaRPr>
          </a:p>
          <a:p>
            <a:r>
              <a:rPr lang="en-US" sz="2000" dirty="0">
                <a:solidFill>
                  <a:srgbClr val="000000"/>
                </a:solidFill>
                <a:latin typeface="Aptos"/>
                <a:cs typeface="Arial"/>
              </a:rPr>
              <a:t>Justice Ruth Bader Ginsburg dissented, joined by Justices Breyer, Sotomayor and Kagan. Ginsburg, also citing the </a:t>
            </a:r>
            <a:r>
              <a:rPr lang="en-US" sz="2000" b="1" i="1" dirty="0">
                <a:solidFill>
                  <a:srgbClr val="000000"/>
                </a:solidFill>
                <a:latin typeface="Aptos"/>
                <a:cs typeface="Arial"/>
              </a:rPr>
              <a:t>Purcell</a:t>
            </a:r>
            <a:r>
              <a:rPr lang="en-US" sz="2000" dirty="0">
                <a:solidFill>
                  <a:srgbClr val="000000"/>
                </a:solidFill>
                <a:latin typeface="Aptos"/>
                <a:cs typeface="Arial"/>
              </a:rPr>
              <a:t> Principle, concluded that it was the U.S. Supreme Court that was violating the </a:t>
            </a:r>
            <a:r>
              <a:rPr lang="en-US" sz="2000" b="1" i="1" dirty="0">
                <a:solidFill>
                  <a:srgbClr val="000000"/>
                </a:solidFill>
                <a:latin typeface="Aptos"/>
                <a:cs typeface="Arial"/>
              </a:rPr>
              <a:t>Purcell</a:t>
            </a:r>
            <a:r>
              <a:rPr lang="en-US" sz="2000" dirty="0">
                <a:solidFill>
                  <a:srgbClr val="000000"/>
                </a:solidFill>
                <a:latin typeface="Aptos"/>
                <a:cs typeface="Arial"/>
              </a:rPr>
              <a:t> Principle. She concluded “tens of thousands of voters who timely requested ballots are unlikely to receive them by April 7.” Thus, Wisconsin voters will have to choose between going to the polls, “endangering their own and others’ safety,” or “</a:t>
            </a:r>
            <a:r>
              <a:rPr lang="en-US" sz="2000" dirty="0" err="1">
                <a:solidFill>
                  <a:srgbClr val="000000"/>
                </a:solidFill>
                <a:latin typeface="Aptos"/>
                <a:cs typeface="Arial"/>
              </a:rPr>
              <a:t>los</a:t>
            </a:r>
            <a:r>
              <a:rPr lang="en-US" sz="2000" dirty="0">
                <a:solidFill>
                  <a:srgbClr val="000000"/>
                </a:solidFill>
                <a:latin typeface="Aptos"/>
                <a:cs typeface="Arial"/>
              </a:rPr>
              <a:t>[</a:t>
            </a:r>
            <a:r>
              <a:rPr lang="en-US" sz="2000" dirty="0" err="1">
                <a:solidFill>
                  <a:srgbClr val="000000"/>
                </a:solidFill>
                <a:latin typeface="Aptos"/>
                <a:cs typeface="Arial"/>
              </a:rPr>
              <a:t>ing</a:t>
            </a:r>
            <a:r>
              <a:rPr lang="en-US" sz="2000" dirty="0">
                <a:solidFill>
                  <a:srgbClr val="000000"/>
                </a:solidFill>
                <a:latin typeface="Aptos"/>
                <a:cs typeface="Arial"/>
              </a:rPr>
              <a:t>] their right to vote, through no fault of their own.”</a:t>
            </a:r>
            <a:endParaRPr lang="en-US" sz="2000" dirty="0">
              <a:latin typeface="Aptos"/>
            </a:endParaRPr>
          </a:p>
          <a:p>
            <a:endParaRPr lang="en-US" sz="2000" dirty="0">
              <a:solidFill>
                <a:srgbClr val="0C0C0C"/>
              </a:solidFill>
              <a:latin typeface="Arial"/>
              <a:cs typeface="Arial"/>
            </a:endParaRPr>
          </a:p>
        </p:txBody>
      </p:sp>
    </p:spTree>
    <p:extLst>
      <p:ext uri="{BB962C8B-B14F-4D97-AF65-F5344CB8AC3E}">
        <p14:creationId xmlns:p14="http://schemas.microsoft.com/office/powerpoint/2010/main" val="2819331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5136B-DF5E-87AE-9B06-D1E5FBBEBDCF}"/>
              </a:ext>
            </a:extLst>
          </p:cNvPr>
          <p:cNvSpPr>
            <a:spLocks noGrp="1"/>
          </p:cNvSpPr>
          <p:nvPr>
            <p:ph type="title"/>
          </p:nvPr>
        </p:nvSpPr>
        <p:spPr>
          <a:xfrm>
            <a:off x="533400" y="1500267"/>
            <a:ext cx="10515600" cy="910002"/>
          </a:xfrm>
        </p:spPr>
        <p:txBody>
          <a:bodyPr/>
          <a:lstStyle/>
          <a:p>
            <a:r>
              <a:rPr lang="en-US" dirty="0">
                <a:cs typeface="Arial"/>
              </a:rPr>
              <a:t>Wisconsin 2020 State Primary Election</a:t>
            </a:r>
            <a:endParaRPr lang="en-US" dirty="0"/>
          </a:p>
        </p:txBody>
      </p:sp>
      <p:pic>
        <p:nvPicPr>
          <p:cNvPr id="8" name="Content Placeholder 7" descr="Link to a video">
            <a:hlinkClick r:id="rId2"/>
            <a:extLst>
              <a:ext uri="{FF2B5EF4-FFF2-40B4-BE49-F238E27FC236}">
                <a16:creationId xmlns:a16="http://schemas.microsoft.com/office/drawing/2014/main" id="{EBCDE569-CE4D-7D83-F159-3E97705FE935}"/>
              </a:ext>
            </a:extLst>
          </p:cNvPr>
          <p:cNvPicPr>
            <a:picLocks noGrp="1" noChangeAspect="1"/>
          </p:cNvPicPr>
          <p:nvPr>
            <p:ph sz="half" idx="1"/>
          </p:nvPr>
        </p:nvPicPr>
        <p:blipFill>
          <a:blip r:embed="rId3"/>
          <a:stretch>
            <a:fillRect/>
          </a:stretch>
        </p:blipFill>
        <p:spPr>
          <a:xfrm>
            <a:off x="838200" y="2932531"/>
            <a:ext cx="5181600" cy="2929266"/>
          </a:xfrm>
        </p:spPr>
      </p:pic>
      <p:pic>
        <p:nvPicPr>
          <p:cNvPr id="9" name="Picture 8" descr="Video of Fox News Report on the morning of April 7th, 2020. The day of the Wisconsin Primary election.">
            <a:extLst>
              <a:ext uri="{FF2B5EF4-FFF2-40B4-BE49-F238E27FC236}">
                <a16:creationId xmlns:a16="http://schemas.microsoft.com/office/drawing/2014/main" id="{3BD862BA-75AE-A0EB-8A38-3593B58DC6C6}"/>
              </a:ext>
            </a:extLst>
          </p:cNvPr>
          <p:cNvPicPr>
            <a:picLocks noChangeAspect="1"/>
          </p:cNvPicPr>
          <p:nvPr/>
        </p:nvPicPr>
        <p:blipFill>
          <a:blip r:embed="rId4"/>
          <a:stretch>
            <a:fillRect/>
          </a:stretch>
        </p:blipFill>
        <p:spPr>
          <a:xfrm>
            <a:off x="6464509" y="3149271"/>
            <a:ext cx="4410075" cy="2486025"/>
          </a:xfrm>
          <a:prstGeom prst="rect">
            <a:avLst/>
          </a:prstGeom>
        </p:spPr>
      </p:pic>
    </p:spTree>
    <p:extLst>
      <p:ext uri="{BB962C8B-B14F-4D97-AF65-F5344CB8AC3E}">
        <p14:creationId xmlns:p14="http://schemas.microsoft.com/office/powerpoint/2010/main" val="277925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19FA-0E28-D21D-A866-0FD9135D35BF}"/>
              </a:ext>
            </a:extLst>
          </p:cNvPr>
          <p:cNvSpPr>
            <a:spLocks noGrp="1"/>
          </p:cNvSpPr>
          <p:nvPr>
            <p:ph type="title"/>
          </p:nvPr>
        </p:nvSpPr>
        <p:spPr>
          <a:xfrm>
            <a:off x="284019" y="1708085"/>
            <a:ext cx="11069781" cy="979274"/>
          </a:xfrm>
        </p:spPr>
        <p:txBody>
          <a:bodyPr>
            <a:normAutofit fontScale="90000"/>
          </a:bodyPr>
          <a:lstStyle/>
          <a:p>
            <a:r>
              <a:rPr lang="en-US" dirty="0">
                <a:cs typeface="Arial"/>
              </a:rPr>
              <a:t>Recent Examples of </a:t>
            </a:r>
            <a:r>
              <a:rPr lang="en-US" b="1" i="1" dirty="0">
                <a:cs typeface="Arial"/>
              </a:rPr>
              <a:t>Purcell</a:t>
            </a:r>
            <a:r>
              <a:rPr lang="en-US" i="1" dirty="0">
                <a:cs typeface="Arial"/>
              </a:rPr>
              <a:t> </a:t>
            </a:r>
            <a:r>
              <a:rPr lang="en-US" dirty="0">
                <a:cs typeface="Arial"/>
              </a:rPr>
              <a:t>Principle in Action</a:t>
            </a:r>
            <a:endParaRPr lang="en-US" dirty="0"/>
          </a:p>
        </p:txBody>
      </p:sp>
      <p:sp>
        <p:nvSpPr>
          <p:cNvPr id="3" name="Content Placeholder 2">
            <a:extLst>
              <a:ext uri="{FF2B5EF4-FFF2-40B4-BE49-F238E27FC236}">
                <a16:creationId xmlns:a16="http://schemas.microsoft.com/office/drawing/2014/main" id="{19AD5561-C398-4E54-13BA-CCF59BD1B071}"/>
              </a:ext>
            </a:extLst>
          </p:cNvPr>
          <p:cNvSpPr>
            <a:spLocks noGrp="1"/>
          </p:cNvSpPr>
          <p:nvPr>
            <p:ph sz="half" idx="1"/>
          </p:nvPr>
        </p:nvSpPr>
        <p:spPr>
          <a:xfrm>
            <a:off x="284018" y="2669646"/>
            <a:ext cx="11652718" cy="3493462"/>
          </a:xfrm>
        </p:spPr>
        <p:txBody>
          <a:bodyPr vert="horz" lIns="91440" tIns="45720" rIns="91440" bIns="45720" rtlCol="0" anchor="t">
            <a:normAutofit fontScale="92500" lnSpcReduction="20000"/>
          </a:bodyPr>
          <a:lstStyle/>
          <a:p>
            <a:pPr marL="0" indent="0">
              <a:buNone/>
            </a:pPr>
            <a:endParaRPr lang="en-US" b="1" i="1" dirty="0">
              <a:solidFill>
                <a:srgbClr val="000000"/>
              </a:solidFill>
              <a:latin typeface="Aptos"/>
              <a:cs typeface="Arial"/>
            </a:endParaRPr>
          </a:p>
          <a:p>
            <a:pPr marL="0" indent="0">
              <a:buNone/>
            </a:pPr>
            <a:r>
              <a:rPr lang="en-US" b="1" i="1" dirty="0">
                <a:solidFill>
                  <a:srgbClr val="000000"/>
                </a:solidFill>
                <a:latin typeface="Aptos"/>
                <a:cs typeface="Arial"/>
              </a:rPr>
              <a:t>Lake v. Hobbs</a:t>
            </a:r>
            <a:endParaRPr lang="en-US" dirty="0">
              <a:solidFill>
                <a:srgbClr val="002F6C"/>
              </a:solidFill>
              <a:latin typeface="Aptos"/>
              <a:cs typeface="Arial"/>
            </a:endParaRPr>
          </a:p>
          <a:p>
            <a:r>
              <a:rPr lang="en-US" sz="2700" dirty="0">
                <a:solidFill>
                  <a:srgbClr val="000000"/>
                </a:solidFill>
                <a:latin typeface="Aptos"/>
                <a:cs typeface="Arial"/>
              </a:rPr>
              <a:t>Kari Lake, the losing candidate for Arizona Governor, sued Katie Hobbs, the current Arizona Governor, claiming that Lake lost the election due to “untrustworthy” voting systems. U.S. District Court Judge John </a:t>
            </a:r>
            <a:r>
              <a:rPr lang="en-US" sz="2700" dirty="0" err="1">
                <a:solidFill>
                  <a:srgbClr val="000000"/>
                </a:solidFill>
                <a:latin typeface="Aptos"/>
                <a:cs typeface="Arial"/>
              </a:rPr>
              <a:t>Tuchi</a:t>
            </a:r>
            <a:r>
              <a:rPr lang="en-US" sz="2700" dirty="0">
                <a:solidFill>
                  <a:srgbClr val="000000"/>
                </a:solidFill>
                <a:latin typeface="Aptos"/>
                <a:cs typeface="Arial"/>
              </a:rPr>
              <a:t> dismissed the case on summary judgment, finding Lake’s claims “conjectural…and too speculative.”  </a:t>
            </a:r>
            <a:endParaRPr lang="en-US" dirty="0">
              <a:solidFill>
                <a:srgbClr val="002F6C"/>
              </a:solidFill>
              <a:latin typeface="Aptos"/>
              <a:cs typeface="Arial"/>
            </a:endParaRPr>
          </a:p>
          <a:p>
            <a:pPr marL="0" indent="0">
              <a:buNone/>
            </a:pPr>
            <a:endParaRPr lang="en-US" dirty="0">
              <a:latin typeface="Aptos"/>
            </a:endParaRPr>
          </a:p>
          <a:p>
            <a:r>
              <a:rPr lang="en-US" sz="2700" dirty="0">
                <a:solidFill>
                  <a:srgbClr val="000000"/>
                </a:solidFill>
                <a:latin typeface="Aptos"/>
                <a:cs typeface="Arial"/>
              </a:rPr>
              <a:t>Judge </a:t>
            </a:r>
            <a:r>
              <a:rPr lang="en-US" sz="2700" dirty="0" err="1">
                <a:solidFill>
                  <a:srgbClr val="000000"/>
                </a:solidFill>
                <a:latin typeface="Aptos"/>
                <a:cs typeface="Arial"/>
              </a:rPr>
              <a:t>Tuchi</a:t>
            </a:r>
            <a:r>
              <a:rPr lang="en-US" sz="2700" dirty="0">
                <a:solidFill>
                  <a:srgbClr val="000000"/>
                </a:solidFill>
                <a:latin typeface="Aptos"/>
                <a:cs typeface="Arial"/>
              </a:rPr>
              <a:t> further found that to entertain Lake’s effort to enjoin a winning candidate from taking office 18 months after an election would violate the </a:t>
            </a:r>
            <a:r>
              <a:rPr lang="en-US" sz="2700" b="1" i="1" dirty="0">
                <a:solidFill>
                  <a:srgbClr val="000000"/>
                </a:solidFill>
                <a:latin typeface="Aptos"/>
                <a:cs typeface="Arial"/>
              </a:rPr>
              <a:t>Purcell</a:t>
            </a:r>
            <a:r>
              <a:rPr lang="en-US" sz="2700" dirty="0">
                <a:solidFill>
                  <a:srgbClr val="000000"/>
                </a:solidFill>
                <a:latin typeface="Aptos"/>
                <a:cs typeface="Arial"/>
              </a:rPr>
              <a:t> Principle by asking the Court to intervene long after the actual election occurred. </a:t>
            </a:r>
            <a:endParaRPr lang="en-US" dirty="0">
              <a:latin typeface="Aptos"/>
            </a:endParaRPr>
          </a:p>
          <a:p>
            <a:endParaRPr lang="en-US" dirty="0"/>
          </a:p>
        </p:txBody>
      </p:sp>
    </p:spTree>
    <p:extLst>
      <p:ext uri="{BB962C8B-B14F-4D97-AF65-F5344CB8AC3E}">
        <p14:creationId xmlns:p14="http://schemas.microsoft.com/office/powerpoint/2010/main" val="855382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19FA-0E28-D21D-A866-0FD9135D35BF}"/>
              </a:ext>
            </a:extLst>
          </p:cNvPr>
          <p:cNvSpPr>
            <a:spLocks noGrp="1"/>
          </p:cNvSpPr>
          <p:nvPr>
            <p:ph type="title"/>
          </p:nvPr>
        </p:nvSpPr>
        <p:spPr>
          <a:xfrm>
            <a:off x="214746" y="1527976"/>
            <a:ext cx="11665526" cy="910002"/>
          </a:xfrm>
        </p:spPr>
        <p:txBody>
          <a:bodyPr vert="horz" lIns="91440" tIns="45720" rIns="91440" bIns="45720" rtlCol="0" anchor="ctr">
            <a:noAutofit/>
          </a:bodyPr>
          <a:lstStyle/>
          <a:p>
            <a:r>
              <a:rPr lang="en-US" dirty="0">
                <a:latin typeface="Aptos"/>
                <a:cs typeface="Arial"/>
              </a:rPr>
              <a:t>Recent Examples of </a:t>
            </a:r>
            <a:r>
              <a:rPr lang="en-US" i="1" dirty="0">
                <a:latin typeface="Aptos"/>
                <a:cs typeface="Arial"/>
              </a:rPr>
              <a:t>Purcell </a:t>
            </a:r>
            <a:r>
              <a:rPr lang="en-US" dirty="0">
                <a:latin typeface="Aptos"/>
                <a:cs typeface="Arial"/>
              </a:rPr>
              <a:t>Principle in Action </a:t>
            </a:r>
            <a:endParaRPr lang="en-US" dirty="0">
              <a:latin typeface="Aptos"/>
            </a:endParaRPr>
          </a:p>
        </p:txBody>
      </p:sp>
      <p:sp>
        <p:nvSpPr>
          <p:cNvPr id="3" name="Content Placeholder 2">
            <a:extLst>
              <a:ext uri="{FF2B5EF4-FFF2-40B4-BE49-F238E27FC236}">
                <a16:creationId xmlns:a16="http://schemas.microsoft.com/office/drawing/2014/main" id="{19AD5561-C398-4E54-13BA-CCF59BD1B071}"/>
              </a:ext>
            </a:extLst>
          </p:cNvPr>
          <p:cNvSpPr>
            <a:spLocks noGrp="1"/>
          </p:cNvSpPr>
          <p:nvPr>
            <p:ph sz="half" idx="1"/>
          </p:nvPr>
        </p:nvSpPr>
        <p:spPr>
          <a:xfrm>
            <a:off x="214745" y="2890535"/>
            <a:ext cx="10599772" cy="3645862"/>
          </a:xfrm>
        </p:spPr>
        <p:txBody>
          <a:bodyPr vert="horz" lIns="91440" tIns="45720" rIns="91440" bIns="45720" rtlCol="0" anchor="t">
            <a:normAutofit/>
          </a:bodyPr>
          <a:lstStyle/>
          <a:p>
            <a:pPr marL="0" indent="0">
              <a:buNone/>
            </a:pPr>
            <a:r>
              <a:rPr lang="en-US" sz="2900" b="1" i="1" dirty="0">
                <a:solidFill>
                  <a:srgbClr val="000000"/>
                </a:solidFill>
                <a:latin typeface="Aptos"/>
                <a:cs typeface="Arial"/>
              </a:rPr>
              <a:t>Abdus-Sabur v. Evans</a:t>
            </a:r>
            <a:endParaRPr lang="en-US" dirty="0">
              <a:latin typeface="Aptos"/>
            </a:endParaRPr>
          </a:p>
          <a:p>
            <a:r>
              <a:rPr lang="en-US" sz="2400" dirty="0">
                <a:solidFill>
                  <a:srgbClr val="000000"/>
                </a:solidFill>
                <a:latin typeface="Aptos"/>
                <a:cs typeface="Arial"/>
              </a:rPr>
              <a:t>On August 29, 2023, a state court judge in Connecticut dismissed a lawsuit by a New Haven mayoral candidate. Shafiq Abdus-Sabur sued after the city clerk disqualified him for failing to acquire a sufficient number of valid petition signatures. </a:t>
            </a:r>
            <a:endParaRPr lang="en-US" sz="2400" dirty="0">
              <a:latin typeface="Aptos"/>
            </a:endParaRPr>
          </a:p>
          <a:p>
            <a:r>
              <a:rPr lang="en-US" sz="2400" dirty="0">
                <a:solidFill>
                  <a:srgbClr val="000000"/>
                </a:solidFill>
                <a:latin typeface="Aptos"/>
                <a:cs typeface="Arial"/>
              </a:rPr>
              <a:t>Judge Paul Doyle dismissed the suit under the </a:t>
            </a:r>
            <a:r>
              <a:rPr lang="en-US" sz="2400" b="1" i="1" dirty="0">
                <a:solidFill>
                  <a:srgbClr val="000000"/>
                </a:solidFill>
                <a:latin typeface="Aptos"/>
                <a:cs typeface="Arial"/>
              </a:rPr>
              <a:t>Purcell</a:t>
            </a:r>
            <a:r>
              <a:rPr lang="en-US" sz="2400" dirty="0">
                <a:solidFill>
                  <a:srgbClr val="000000"/>
                </a:solidFill>
                <a:latin typeface="Aptos"/>
                <a:cs typeface="Arial"/>
              </a:rPr>
              <a:t> Principle. He held that ballots for the September 12, 2023 primary were mailed August 22, 2023, but Abdus-Sabur’s suit was only filed on August 16, 2023. This left the court and election officials too little time to consider the claim. </a:t>
            </a:r>
            <a:endParaRPr lang="en-US" sz="2400" dirty="0">
              <a:latin typeface="Aptos"/>
            </a:endParaRPr>
          </a:p>
          <a:p>
            <a:endParaRPr lang="en-US" sz="2700" b="1" i="1" dirty="0">
              <a:solidFill>
                <a:srgbClr val="000000"/>
              </a:solidFill>
              <a:latin typeface="Arial"/>
              <a:cs typeface="Arial"/>
            </a:endParaRPr>
          </a:p>
          <a:p>
            <a:endParaRPr lang="en-US" dirty="0"/>
          </a:p>
        </p:txBody>
      </p:sp>
    </p:spTree>
    <p:extLst>
      <p:ext uri="{BB962C8B-B14F-4D97-AF65-F5344CB8AC3E}">
        <p14:creationId xmlns:p14="http://schemas.microsoft.com/office/powerpoint/2010/main" val="3345653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19FA-0E28-D21D-A866-0FD9135D35BF}"/>
              </a:ext>
            </a:extLst>
          </p:cNvPr>
          <p:cNvSpPr>
            <a:spLocks noGrp="1"/>
          </p:cNvSpPr>
          <p:nvPr>
            <p:ph type="title"/>
          </p:nvPr>
        </p:nvSpPr>
        <p:spPr>
          <a:xfrm>
            <a:off x="602673" y="1541831"/>
            <a:ext cx="10515600" cy="910002"/>
          </a:xfrm>
        </p:spPr>
        <p:txBody>
          <a:bodyPr vert="horz" lIns="91440" tIns="45720" rIns="91440" bIns="45720" rtlCol="0" anchor="ctr">
            <a:noAutofit/>
          </a:bodyPr>
          <a:lstStyle/>
          <a:p>
            <a:r>
              <a:rPr lang="en-US" dirty="0">
                <a:cs typeface="Arial"/>
              </a:rPr>
              <a:t>Criticism of </a:t>
            </a:r>
            <a:r>
              <a:rPr lang="en-US" i="1" dirty="0">
                <a:cs typeface="Arial"/>
              </a:rPr>
              <a:t>Purcell Principle</a:t>
            </a:r>
            <a:endParaRPr lang="en-US" i="1" dirty="0"/>
          </a:p>
        </p:txBody>
      </p:sp>
      <p:pic>
        <p:nvPicPr>
          <p:cNvPr id="6" name="Content Placeholder 5" descr="Link to a video describing the purcell principle">
            <a:hlinkClick r:id="rId2"/>
            <a:extLst>
              <a:ext uri="{FF2B5EF4-FFF2-40B4-BE49-F238E27FC236}">
                <a16:creationId xmlns:a16="http://schemas.microsoft.com/office/drawing/2014/main" id="{B6CA3648-056D-284C-FE07-B4215B7B480C}"/>
              </a:ext>
            </a:extLst>
          </p:cNvPr>
          <p:cNvPicPr>
            <a:picLocks noGrp="1" noChangeAspect="1"/>
          </p:cNvPicPr>
          <p:nvPr>
            <p:ph sz="half" idx="1"/>
          </p:nvPr>
        </p:nvPicPr>
        <p:blipFill>
          <a:blip r:embed="rId3"/>
          <a:stretch>
            <a:fillRect/>
          </a:stretch>
        </p:blipFill>
        <p:spPr>
          <a:xfrm>
            <a:off x="838200" y="2932531"/>
            <a:ext cx="5181600" cy="2929266"/>
          </a:xfrm>
        </p:spPr>
      </p:pic>
      <p:sp>
        <p:nvSpPr>
          <p:cNvPr id="7" name="TextBox 6">
            <a:extLst>
              <a:ext uri="{FF2B5EF4-FFF2-40B4-BE49-F238E27FC236}">
                <a16:creationId xmlns:a16="http://schemas.microsoft.com/office/drawing/2014/main" id="{CC04C523-5EEA-8A56-FFE5-C03B21FDC938}"/>
              </a:ext>
            </a:extLst>
          </p:cNvPr>
          <p:cNvSpPr txBox="1"/>
          <p:nvPr/>
        </p:nvSpPr>
        <p:spPr>
          <a:xfrm>
            <a:off x="6622734" y="3230984"/>
            <a:ext cx="44828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ptos"/>
              </a:rPr>
              <a:t>The Legal Defense Fund (LDF) is a liberal group that advocates for racial and social policy change. The organization argues that Purcell has been used to stifle legitimate legal challenges. </a:t>
            </a:r>
          </a:p>
        </p:txBody>
      </p:sp>
    </p:spTree>
    <p:extLst>
      <p:ext uri="{BB962C8B-B14F-4D97-AF65-F5344CB8AC3E}">
        <p14:creationId xmlns:p14="http://schemas.microsoft.com/office/powerpoint/2010/main" val="69467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19FA-0E28-D21D-A866-0FD9135D35BF}"/>
              </a:ext>
            </a:extLst>
          </p:cNvPr>
          <p:cNvSpPr>
            <a:spLocks noGrp="1"/>
          </p:cNvSpPr>
          <p:nvPr>
            <p:ph type="title"/>
          </p:nvPr>
        </p:nvSpPr>
        <p:spPr>
          <a:xfrm>
            <a:off x="422564" y="1514121"/>
            <a:ext cx="10515600" cy="910002"/>
          </a:xfrm>
        </p:spPr>
        <p:txBody>
          <a:bodyPr vert="horz" lIns="91440" tIns="45720" rIns="91440" bIns="45720" rtlCol="0" anchor="ctr">
            <a:noAutofit/>
          </a:bodyPr>
          <a:lstStyle/>
          <a:p>
            <a:r>
              <a:rPr lang="en-US" dirty="0">
                <a:cs typeface="Arial"/>
              </a:rPr>
              <a:t>Criticism of </a:t>
            </a:r>
            <a:r>
              <a:rPr lang="en-US" i="1" dirty="0">
                <a:cs typeface="Arial"/>
              </a:rPr>
              <a:t>Purcell Principle (</a:t>
            </a:r>
            <a:r>
              <a:rPr lang="en-US" i="1" dirty="0" err="1">
                <a:cs typeface="Arial"/>
              </a:rPr>
              <a:t>Cont</a:t>
            </a:r>
            <a:r>
              <a:rPr lang="en-US" i="1" dirty="0">
                <a:cs typeface="Arial"/>
              </a:rPr>
              <a:t>)</a:t>
            </a:r>
            <a:endParaRPr lang="en-US" i="1" dirty="0"/>
          </a:p>
        </p:txBody>
      </p:sp>
      <p:sp>
        <p:nvSpPr>
          <p:cNvPr id="7" name="TextBox 6">
            <a:extLst>
              <a:ext uri="{FF2B5EF4-FFF2-40B4-BE49-F238E27FC236}">
                <a16:creationId xmlns:a16="http://schemas.microsoft.com/office/drawing/2014/main" id="{CC04C523-5EEA-8A56-FFE5-C03B21FDC938}"/>
              </a:ext>
            </a:extLst>
          </p:cNvPr>
          <p:cNvSpPr txBox="1"/>
          <p:nvPr/>
        </p:nvSpPr>
        <p:spPr>
          <a:xfrm>
            <a:off x="426092" y="2552634"/>
            <a:ext cx="10708255"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latin typeface="Aptos"/>
                <a:ea typeface="+mn-lt"/>
                <a:cs typeface="+mn-lt"/>
              </a:rPr>
              <a:t>In June 2023, the U.S. Supreme Court ruled that Alabama voters cast ballots in illegally drawn voting districts for Congress during the 2022 elections. In exactly the same case 14 months earlier, the Supreme Court refused to rule on a Gerrymandering claim citing the </a:t>
            </a:r>
            <a:r>
              <a:rPr lang="en-US" sz="2000" b="1" i="1" dirty="0">
                <a:solidFill>
                  <a:srgbClr val="000000"/>
                </a:solidFill>
                <a:latin typeface="Aptos"/>
                <a:ea typeface="+mn-lt"/>
                <a:cs typeface="+mn-lt"/>
              </a:rPr>
              <a:t>Purcell</a:t>
            </a:r>
            <a:r>
              <a:rPr lang="en-US" sz="2000" dirty="0">
                <a:solidFill>
                  <a:srgbClr val="000000"/>
                </a:solidFill>
                <a:latin typeface="Aptos"/>
                <a:ea typeface="+mn-lt"/>
                <a:cs typeface="+mn-lt"/>
              </a:rPr>
              <a:t> Principle. This meant that the Court’s failure to take the 2022 case essentially permitted illegal congressional districts to be used in Alabama’s 2022 congressional election. </a:t>
            </a:r>
            <a:endParaRPr lang="en-US" sz="2000" dirty="0">
              <a:solidFill>
                <a:srgbClr val="002F6C"/>
              </a:solidFill>
              <a:latin typeface="Aptos"/>
              <a:ea typeface="+mn-lt"/>
              <a:cs typeface="+mn-lt"/>
            </a:endParaRPr>
          </a:p>
          <a:p>
            <a:endParaRPr lang="en-US" sz="2000" dirty="0">
              <a:solidFill>
                <a:srgbClr val="000000"/>
              </a:solidFill>
              <a:latin typeface="Aptos"/>
              <a:ea typeface="+mn-lt"/>
              <a:cs typeface="+mn-lt"/>
            </a:endParaRPr>
          </a:p>
          <a:p>
            <a:r>
              <a:rPr lang="en-US" sz="2000" dirty="0">
                <a:solidFill>
                  <a:srgbClr val="000000"/>
                </a:solidFill>
                <a:latin typeface="Aptos"/>
                <a:ea typeface="+mn-lt"/>
                <a:cs typeface="+mn-lt"/>
              </a:rPr>
              <a:t>To midterm voters in Alabama, </a:t>
            </a:r>
            <a:r>
              <a:rPr lang="en-US" sz="2000" b="1" i="1" dirty="0">
                <a:solidFill>
                  <a:srgbClr val="000000"/>
                </a:solidFill>
                <a:latin typeface="Aptos"/>
                <a:ea typeface="+mn-lt"/>
                <a:cs typeface="+mn-lt"/>
              </a:rPr>
              <a:t>Purcell</a:t>
            </a:r>
            <a:r>
              <a:rPr lang="en-US" sz="2000" dirty="0">
                <a:solidFill>
                  <a:srgbClr val="000000"/>
                </a:solidFill>
                <a:latin typeface="Aptos"/>
                <a:ea typeface="+mn-lt"/>
                <a:cs typeface="+mn-lt"/>
              </a:rPr>
              <a:t>’s application meant that their ballots were cast in congressional districts that a lower federal court ruled — and the U.S. Supreme Court later affirmed — violated the Voting Rights Act as a racial gerrymander that diluted the constitutional requirement to assure racial equity in congressional districts.</a:t>
            </a:r>
            <a:endParaRPr lang="en-US" sz="2000" dirty="0">
              <a:latin typeface="Aptos"/>
            </a:endParaRPr>
          </a:p>
          <a:p>
            <a:endParaRPr lang="en-US" sz="2000" dirty="0">
              <a:solidFill>
                <a:srgbClr val="000000"/>
              </a:solidFill>
              <a:latin typeface="Aptos"/>
              <a:ea typeface="+mn-lt"/>
              <a:cs typeface="+mn-lt"/>
            </a:endParaRPr>
          </a:p>
          <a:p>
            <a:r>
              <a:rPr lang="en-US" sz="2000" dirty="0">
                <a:solidFill>
                  <a:srgbClr val="000000"/>
                </a:solidFill>
                <a:latin typeface="Aptos"/>
                <a:ea typeface="+mn-lt"/>
                <a:cs typeface="+mn-lt"/>
              </a:rPr>
              <a:t>NPR did a story about the court’s ruling. </a:t>
            </a:r>
            <a:endParaRPr lang="en-US" dirty="0"/>
          </a:p>
          <a:p>
            <a:endParaRPr lang="en-US" dirty="0">
              <a:latin typeface="Arial"/>
              <a:cs typeface="Arial"/>
            </a:endParaRPr>
          </a:p>
        </p:txBody>
      </p:sp>
      <p:pic>
        <p:nvPicPr>
          <p:cNvPr id="5" name="Content Placeholder 4" descr="Link to a NPR story, describing criticism of the Purcell Principle. ">
            <a:hlinkClick r:id="rId2" action="ppaction://hlinkfile"/>
            <a:extLst>
              <a:ext uri="{FF2B5EF4-FFF2-40B4-BE49-F238E27FC236}">
                <a16:creationId xmlns:a16="http://schemas.microsoft.com/office/drawing/2014/main" id="{D645631F-3675-6C85-B036-9074BC55D9B8}"/>
              </a:ext>
            </a:extLst>
          </p:cNvPr>
          <p:cNvPicPr>
            <a:picLocks noGrp="1" noChangeAspect="1"/>
          </p:cNvPicPr>
          <p:nvPr>
            <p:ph sz="half" idx="1"/>
          </p:nvPr>
        </p:nvPicPr>
        <p:blipFill>
          <a:blip r:embed="rId3"/>
          <a:stretch>
            <a:fillRect/>
          </a:stretch>
        </p:blipFill>
        <p:spPr>
          <a:xfrm>
            <a:off x="5187937" y="5826675"/>
            <a:ext cx="592282" cy="592282"/>
          </a:xfrm>
        </p:spPr>
      </p:pic>
    </p:spTree>
    <p:extLst>
      <p:ext uri="{BB962C8B-B14F-4D97-AF65-F5344CB8AC3E}">
        <p14:creationId xmlns:p14="http://schemas.microsoft.com/office/powerpoint/2010/main" val="161080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9655" y="1541831"/>
            <a:ext cx="10515600" cy="910002"/>
          </a:xfrm>
        </p:spPr>
        <p:txBody>
          <a:bodyPr>
            <a:normAutofit/>
          </a:bodyPr>
          <a:lstStyle/>
          <a:p>
            <a:r>
              <a:rPr lang="en-US" sz="4000" dirty="0">
                <a:cs typeface="Arial"/>
              </a:rPr>
              <a:t>Course Description</a:t>
            </a:r>
            <a:endParaRPr lang="en-US" sz="4000" dirty="0"/>
          </a:p>
        </p:txBody>
      </p:sp>
      <p:sp>
        <p:nvSpPr>
          <p:cNvPr id="2" name="TextBox 1">
            <a:extLst>
              <a:ext uri="{FF2B5EF4-FFF2-40B4-BE49-F238E27FC236}">
                <a16:creationId xmlns:a16="http://schemas.microsoft.com/office/drawing/2014/main" id="{5C86FB7E-0071-AFE1-BEB2-55217B1F9619}"/>
              </a:ext>
            </a:extLst>
          </p:cNvPr>
          <p:cNvSpPr txBox="1"/>
          <p:nvPr/>
        </p:nvSpPr>
        <p:spPr>
          <a:xfrm>
            <a:off x="703968" y="2459755"/>
            <a:ext cx="1067087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0000"/>
                </a:solidFill>
                <a:latin typeface="Aptos"/>
              </a:rPr>
              <a:t>Course Title: </a:t>
            </a:r>
            <a:r>
              <a:rPr lang="en-US" sz="2000" dirty="0">
                <a:solidFill>
                  <a:srgbClr val="000000"/>
                </a:solidFill>
                <a:latin typeface="Aptos"/>
              </a:rPr>
              <a:t>The Purcell Principle </a:t>
            </a:r>
          </a:p>
          <a:p>
            <a:endParaRPr lang="en-US" sz="2000" dirty="0">
              <a:solidFill>
                <a:srgbClr val="595959"/>
              </a:solidFill>
              <a:latin typeface="Aptos"/>
            </a:endParaRPr>
          </a:p>
          <a:p>
            <a:r>
              <a:rPr lang="en-US" sz="2000" b="1" dirty="0">
                <a:solidFill>
                  <a:srgbClr val="000000"/>
                </a:solidFill>
                <a:latin typeface="Aptos"/>
              </a:rPr>
              <a:t>Instructor: </a:t>
            </a:r>
            <a:r>
              <a:rPr lang="en-US" sz="2000" dirty="0">
                <a:solidFill>
                  <a:srgbClr val="000000"/>
                </a:solidFill>
                <a:latin typeface="Aptos"/>
              </a:rPr>
              <a:t>Judd Choate, Colorado Elections Director</a:t>
            </a:r>
          </a:p>
          <a:p>
            <a:endParaRPr lang="en-US" sz="2000" dirty="0">
              <a:latin typeface="Aptos"/>
            </a:endParaRPr>
          </a:p>
          <a:p>
            <a:r>
              <a:rPr lang="en-US" sz="2000" b="1" dirty="0">
                <a:solidFill>
                  <a:srgbClr val="222222"/>
                </a:solidFill>
                <a:latin typeface="Aptos"/>
              </a:rPr>
              <a:t>Course Description:</a:t>
            </a:r>
            <a:r>
              <a:rPr lang="en-US" sz="2000" b="1" dirty="0">
                <a:solidFill>
                  <a:srgbClr val="595959"/>
                </a:solidFill>
                <a:latin typeface="Aptos"/>
              </a:rPr>
              <a:t>  </a:t>
            </a:r>
            <a:r>
              <a:rPr lang="en-US" sz="2000" dirty="0">
                <a:solidFill>
                  <a:srgbClr val="000000"/>
                </a:solidFill>
                <a:latin typeface="Aptos"/>
                <a:ea typeface="MS PGothic"/>
              </a:rPr>
              <a:t>Purcell is one of, if not THE most important elections-related cases decided by the U.S. Supreme Court in the past 20 years. The case, </a:t>
            </a:r>
            <a:r>
              <a:rPr lang="en-US" sz="2000" b="1" i="1" dirty="0">
                <a:solidFill>
                  <a:srgbClr val="000000"/>
                </a:solidFill>
                <a:latin typeface="Aptos"/>
                <a:ea typeface="MS PGothic"/>
              </a:rPr>
              <a:t>Purcell v. Gonzalez</a:t>
            </a:r>
            <a:r>
              <a:rPr lang="en-US" sz="2000" dirty="0">
                <a:solidFill>
                  <a:srgbClr val="000000"/>
                </a:solidFill>
                <a:latin typeface="Aptos"/>
                <a:ea typeface="MS PGothic"/>
              </a:rPr>
              <a:t>, was relatively unimportant, but the Court’s holding established what has become known as the Purcell Principle. This is the U.S. Supreme Court’s dictum to </a:t>
            </a:r>
            <a:r>
              <a:rPr lang="en-US" sz="2000" u="sng" dirty="0">
                <a:solidFill>
                  <a:srgbClr val="000000"/>
                </a:solidFill>
                <a:latin typeface="Aptos"/>
                <a:ea typeface="MS PGothic"/>
              </a:rPr>
              <a:t>federal courts that they should avoid making substantive decisions regarding election rules or policies immediately preceding an election.</a:t>
            </a:r>
            <a:r>
              <a:rPr lang="en-US" sz="2000" dirty="0">
                <a:solidFill>
                  <a:srgbClr val="000000"/>
                </a:solidFill>
                <a:latin typeface="Aptos"/>
                <a:ea typeface="MS PGothic"/>
              </a:rPr>
              <a:t> The Purcell Principle’s most celebrated application was during Wisconsin’s 2020 state primary election, when the Court held that a last-minute ruling by a federal judge violated the Purcell Principle, leaving Wisconsin election officials to conduct the nation’s only election during the early days of the COVID crisis.   </a:t>
            </a:r>
          </a:p>
        </p:txBody>
      </p:sp>
    </p:spTree>
    <p:extLst>
      <p:ext uri="{BB962C8B-B14F-4D97-AF65-F5344CB8AC3E}">
        <p14:creationId xmlns:p14="http://schemas.microsoft.com/office/powerpoint/2010/main" val="7313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26664"/>
            <a:ext cx="9144000" cy="1076512"/>
          </a:xfrm>
        </p:spPr>
        <p:txBody>
          <a:bodyPr/>
          <a:lstStyle/>
          <a:p>
            <a:r>
              <a:rPr lang="en-US" i="1" dirty="0"/>
              <a:t>Purcell</a:t>
            </a:r>
            <a:r>
              <a:rPr lang="en-US" dirty="0"/>
              <a:t> Principle in 2024</a:t>
            </a:r>
            <a:endParaRPr lang="en-US" dirty="0">
              <a:cs typeface="Arial"/>
            </a:endParaRPr>
          </a:p>
        </p:txBody>
      </p:sp>
      <p:sp>
        <p:nvSpPr>
          <p:cNvPr id="5" name="Subtitle 4">
            <a:extLst>
              <a:ext uri="{FF2B5EF4-FFF2-40B4-BE49-F238E27FC236}">
                <a16:creationId xmlns:a16="http://schemas.microsoft.com/office/drawing/2014/main" id="{E5A5F716-9C94-5292-32D9-8BC96BC14D7E}"/>
              </a:ext>
            </a:extLst>
          </p:cNvPr>
          <p:cNvSpPr>
            <a:spLocks noGrp="1"/>
          </p:cNvSpPr>
          <p:nvPr>
            <p:ph type="subTitle" idx="1"/>
          </p:nvPr>
        </p:nvSpPr>
        <p:spPr>
          <a:xfrm>
            <a:off x="1927412" y="9974074"/>
            <a:ext cx="9144000" cy="1655762"/>
          </a:xfrm>
        </p:spPr>
        <p:txBody>
          <a:bodyPr/>
          <a:lstStyle/>
          <a:p>
            <a:endParaRPr lang="en-US"/>
          </a:p>
        </p:txBody>
      </p:sp>
    </p:spTree>
    <p:extLst>
      <p:ext uri="{BB962C8B-B14F-4D97-AF65-F5344CB8AC3E}">
        <p14:creationId xmlns:p14="http://schemas.microsoft.com/office/powerpoint/2010/main" val="3703755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0567-E0BE-DCC7-52E0-273D1E48978E}"/>
              </a:ext>
            </a:extLst>
          </p:cNvPr>
          <p:cNvSpPr>
            <a:spLocks noGrp="1"/>
          </p:cNvSpPr>
          <p:nvPr>
            <p:ph type="title"/>
          </p:nvPr>
        </p:nvSpPr>
        <p:spPr>
          <a:xfrm>
            <a:off x="214745" y="1527976"/>
            <a:ext cx="10515600" cy="910002"/>
          </a:xfrm>
        </p:spPr>
        <p:txBody>
          <a:bodyPr/>
          <a:lstStyle/>
          <a:p>
            <a:r>
              <a:rPr lang="en-US" i="1" dirty="0">
                <a:cs typeface="Arial"/>
              </a:rPr>
              <a:t>Purcell</a:t>
            </a:r>
            <a:r>
              <a:rPr lang="en-US" dirty="0">
                <a:cs typeface="Arial"/>
              </a:rPr>
              <a:t> Principle 2024</a:t>
            </a:r>
            <a:endParaRPr lang="en-US" dirty="0"/>
          </a:p>
        </p:txBody>
      </p:sp>
      <p:sp>
        <p:nvSpPr>
          <p:cNvPr id="3" name="Content Placeholder 2">
            <a:extLst>
              <a:ext uri="{FF2B5EF4-FFF2-40B4-BE49-F238E27FC236}">
                <a16:creationId xmlns:a16="http://schemas.microsoft.com/office/drawing/2014/main" id="{2A121113-7199-2914-7912-2989E064143C}"/>
              </a:ext>
            </a:extLst>
          </p:cNvPr>
          <p:cNvSpPr>
            <a:spLocks noGrp="1"/>
          </p:cNvSpPr>
          <p:nvPr>
            <p:ph sz="half" idx="1"/>
          </p:nvPr>
        </p:nvSpPr>
        <p:spPr>
          <a:xfrm>
            <a:off x="214747" y="2447974"/>
            <a:ext cx="10860133" cy="4269316"/>
          </a:xfrm>
        </p:spPr>
        <p:txBody>
          <a:bodyPr vert="horz" lIns="91440" tIns="45720" rIns="91440" bIns="45720" rtlCol="0" anchor="t">
            <a:normAutofit lnSpcReduction="10000"/>
          </a:bodyPr>
          <a:lstStyle/>
          <a:p>
            <a:pPr marL="0" indent="0" algn="l" rtl="0">
              <a:buNone/>
            </a:pPr>
            <a:r>
              <a:rPr lang="en-US" i="1" dirty="0">
                <a:solidFill>
                  <a:srgbClr val="000000"/>
                </a:solidFill>
              </a:rPr>
              <a:t>Republican National Committee v. Mi Familia Vota </a:t>
            </a:r>
            <a:r>
              <a:rPr lang="en-US" dirty="0">
                <a:solidFill>
                  <a:srgbClr val="000000"/>
                </a:solidFill>
              </a:rPr>
              <a:t>(2024) – Unsigned order that reinstates an Arizona law requiring people registering to vote using the state voter registration form to demonstrate they are citizens. Both the U.S. District Court and the (a second) 9</a:t>
            </a:r>
            <a:r>
              <a:rPr lang="en-US" baseline="30000" dirty="0">
                <a:solidFill>
                  <a:srgbClr val="000000"/>
                </a:solidFill>
              </a:rPr>
              <a:t>th</a:t>
            </a:r>
            <a:r>
              <a:rPr lang="en-US" dirty="0">
                <a:solidFill>
                  <a:srgbClr val="000000"/>
                </a:solidFill>
              </a:rPr>
              <a:t> Circuit Court of Appeals ruling found that the law violated the NVRA, Section 6 and the </a:t>
            </a:r>
            <a:r>
              <a:rPr lang="en-US" dirty="0" err="1">
                <a:solidFill>
                  <a:srgbClr val="000000"/>
                </a:solidFill>
              </a:rPr>
              <a:t>SCt’s</a:t>
            </a:r>
            <a:r>
              <a:rPr lang="en-US" dirty="0">
                <a:solidFill>
                  <a:srgbClr val="000000"/>
                </a:solidFill>
              </a:rPr>
              <a:t> holdings in </a:t>
            </a:r>
            <a:r>
              <a:rPr lang="en-US" i="1" dirty="0">
                <a:solidFill>
                  <a:srgbClr val="000000"/>
                </a:solidFill>
              </a:rPr>
              <a:t>Purcell II </a:t>
            </a:r>
            <a:r>
              <a:rPr lang="en-US" dirty="0">
                <a:solidFill>
                  <a:srgbClr val="000000"/>
                </a:solidFill>
              </a:rPr>
              <a:t>and </a:t>
            </a:r>
            <a:r>
              <a:rPr lang="en-US" i="1" dirty="0">
                <a:solidFill>
                  <a:srgbClr val="000000"/>
                </a:solidFill>
              </a:rPr>
              <a:t>Inter Tribal Council </a:t>
            </a:r>
          </a:p>
          <a:p>
            <a:pPr marL="0" indent="0" algn="l" rtl="0">
              <a:buNone/>
            </a:pPr>
            <a:endParaRPr lang="en-US" i="1" dirty="0">
              <a:solidFill>
                <a:srgbClr val="000000"/>
              </a:solidFill>
            </a:endParaRPr>
          </a:p>
          <a:p>
            <a:pPr marL="0" indent="0" algn="l" rtl="0">
              <a:buNone/>
            </a:pPr>
            <a:r>
              <a:rPr lang="en-US" i="1" dirty="0">
                <a:solidFill>
                  <a:srgbClr val="000000"/>
                </a:solidFill>
              </a:rPr>
              <a:t>Republican National Committee v. Wetzel </a:t>
            </a:r>
            <a:r>
              <a:rPr lang="en-US" dirty="0">
                <a:solidFill>
                  <a:srgbClr val="000000"/>
                </a:solidFill>
              </a:rPr>
              <a:t>(2024) – U.S. District Court granted summary judgment holding as unconstitutional Mississippi’s law requiring that election officials count ballots postmarked by election day but arriving to election officials after election day. The case was appealed to the 5</a:t>
            </a:r>
            <a:r>
              <a:rPr lang="en-US" baseline="30000" dirty="0">
                <a:solidFill>
                  <a:srgbClr val="000000"/>
                </a:solidFill>
              </a:rPr>
              <a:t>th</a:t>
            </a:r>
            <a:r>
              <a:rPr lang="en-US" dirty="0">
                <a:solidFill>
                  <a:srgbClr val="000000"/>
                </a:solidFill>
              </a:rPr>
              <a:t> Circuit, where it was assigned to three judges on Sept 24. </a:t>
            </a:r>
            <a:endParaRPr lang="en-US" i="1" dirty="0">
              <a:solidFill>
                <a:srgbClr val="000000"/>
              </a:solidFill>
            </a:endParaRPr>
          </a:p>
        </p:txBody>
      </p:sp>
    </p:spTree>
    <p:extLst>
      <p:ext uri="{BB962C8B-B14F-4D97-AF65-F5344CB8AC3E}">
        <p14:creationId xmlns:p14="http://schemas.microsoft.com/office/powerpoint/2010/main" val="438305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0567-E0BE-DCC7-52E0-273D1E48978E}"/>
              </a:ext>
            </a:extLst>
          </p:cNvPr>
          <p:cNvSpPr>
            <a:spLocks noGrp="1"/>
          </p:cNvSpPr>
          <p:nvPr>
            <p:ph type="title"/>
          </p:nvPr>
        </p:nvSpPr>
        <p:spPr>
          <a:xfrm>
            <a:off x="214745" y="1527976"/>
            <a:ext cx="10515600" cy="910002"/>
          </a:xfrm>
        </p:spPr>
        <p:txBody>
          <a:bodyPr/>
          <a:lstStyle/>
          <a:p>
            <a:r>
              <a:rPr lang="en-US" i="1" dirty="0">
                <a:cs typeface="Arial"/>
              </a:rPr>
              <a:t>Purcell</a:t>
            </a:r>
            <a:r>
              <a:rPr lang="en-US" dirty="0">
                <a:cs typeface="Arial"/>
              </a:rPr>
              <a:t> Principle Takeaways</a:t>
            </a:r>
            <a:endParaRPr lang="en-US" dirty="0"/>
          </a:p>
        </p:txBody>
      </p:sp>
      <p:sp>
        <p:nvSpPr>
          <p:cNvPr id="3" name="Content Placeholder 2">
            <a:extLst>
              <a:ext uri="{FF2B5EF4-FFF2-40B4-BE49-F238E27FC236}">
                <a16:creationId xmlns:a16="http://schemas.microsoft.com/office/drawing/2014/main" id="{2A121113-7199-2914-7912-2989E064143C}"/>
              </a:ext>
            </a:extLst>
          </p:cNvPr>
          <p:cNvSpPr>
            <a:spLocks noGrp="1"/>
          </p:cNvSpPr>
          <p:nvPr>
            <p:ph sz="half" idx="1"/>
          </p:nvPr>
        </p:nvSpPr>
        <p:spPr>
          <a:xfrm>
            <a:off x="214747" y="2447974"/>
            <a:ext cx="10860133" cy="4269316"/>
          </a:xfrm>
        </p:spPr>
        <p:txBody>
          <a:bodyPr vert="horz" lIns="91440" tIns="45720" rIns="91440" bIns="45720" rtlCol="0" anchor="t">
            <a:normAutofit fontScale="85000" lnSpcReduction="10000"/>
          </a:bodyPr>
          <a:lstStyle/>
          <a:p>
            <a:pPr marL="0" indent="0" algn="l" rtl="0">
              <a:buNone/>
            </a:pPr>
            <a:r>
              <a:rPr lang="en-US" sz="1900" b="1" i="1" dirty="0">
                <a:solidFill>
                  <a:srgbClr val="000000"/>
                </a:solidFill>
                <a:latin typeface="Aptos"/>
                <a:ea typeface="ＭＳ Ｐゴシック"/>
                <a:cs typeface="ＭＳ Ｐゴシック"/>
              </a:rPr>
              <a:t>Purcell v. Gonzalez I </a:t>
            </a:r>
            <a:r>
              <a:rPr lang="en-US" sz="1900" dirty="0">
                <a:solidFill>
                  <a:srgbClr val="000000"/>
                </a:solidFill>
                <a:latin typeface="Aptos"/>
                <a:ea typeface="ＭＳ Ｐゴシック"/>
                <a:cs typeface="ＭＳ Ｐゴシック"/>
              </a:rPr>
              <a:t>started life as a minor dispute over a clearly unconstitutional provision in Arizona Proposition 200 requiring Arizonans to provide proof of citizenship when registering to vote. It morphed into one of the most important election law cases in recent memory due to some dicta in a one-page, shadow docket ruling. </a:t>
            </a:r>
            <a:endParaRPr lang="en-US" sz="1900" dirty="0">
              <a:solidFill>
                <a:srgbClr val="000000"/>
              </a:solidFill>
            </a:endParaRPr>
          </a:p>
          <a:p>
            <a:pPr marL="0" indent="0" algn="l" rtl="0">
              <a:buNone/>
            </a:pPr>
            <a:endParaRPr lang="en-US" sz="1600" dirty="0">
              <a:solidFill>
                <a:srgbClr val="000000"/>
              </a:solidFill>
              <a:latin typeface="Aptos"/>
            </a:endParaRPr>
          </a:p>
          <a:p>
            <a:pPr marL="0" indent="0" algn="l" rtl="0">
              <a:buNone/>
            </a:pPr>
            <a:r>
              <a:rPr lang="en-US" sz="1900" u="sng" dirty="0">
                <a:solidFill>
                  <a:srgbClr val="000000"/>
                </a:solidFill>
                <a:latin typeface="Aptos"/>
                <a:ea typeface="ＭＳ Ｐゴシック"/>
                <a:cs typeface="ＭＳ Ｐゴシック"/>
              </a:rPr>
              <a:t>Major Takeaways: </a:t>
            </a:r>
          </a:p>
          <a:p>
            <a:pPr marL="969010" indent="-511810" algn="l" rtl="0">
              <a:buFont typeface="+mj-lt"/>
              <a:buAutoNum type="arabicPeriod"/>
            </a:pPr>
            <a:r>
              <a:rPr lang="en-US" sz="1900" b="1" i="1" dirty="0">
                <a:solidFill>
                  <a:srgbClr val="000000"/>
                </a:solidFill>
                <a:latin typeface="Aptos"/>
                <a:ea typeface="ＭＳ Ｐゴシック"/>
              </a:rPr>
              <a:t>Purcell I</a:t>
            </a:r>
            <a:r>
              <a:rPr lang="en-US" sz="1900" dirty="0">
                <a:solidFill>
                  <a:srgbClr val="000000"/>
                </a:solidFill>
                <a:latin typeface="Aptos"/>
                <a:ea typeface="ＭＳ Ｐゴシック"/>
              </a:rPr>
              <a:t> stands for the principle that federal courts should not interpret election laws or policies in a way to change the administration of an election that might confuse voters or election administrators right before an election. </a:t>
            </a:r>
          </a:p>
          <a:p>
            <a:pPr marL="969010" indent="-511810" algn="l" rtl="0">
              <a:buFont typeface="+mj-lt"/>
              <a:buAutoNum type="arabicPeriod"/>
            </a:pPr>
            <a:r>
              <a:rPr lang="en-US" sz="1900" dirty="0">
                <a:solidFill>
                  <a:srgbClr val="000000"/>
                </a:solidFill>
                <a:latin typeface="Aptos"/>
                <a:ea typeface="ＭＳ Ｐゴシック"/>
              </a:rPr>
              <a:t>Since </a:t>
            </a:r>
            <a:r>
              <a:rPr lang="en-US" sz="1900" b="1" i="1" dirty="0">
                <a:solidFill>
                  <a:srgbClr val="000000"/>
                </a:solidFill>
                <a:latin typeface="Aptos"/>
                <a:ea typeface="ＭＳ Ｐゴシック"/>
              </a:rPr>
              <a:t>Purcell I</a:t>
            </a:r>
            <a:r>
              <a:rPr lang="en-US" sz="1900" dirty="0">
                <a:solidFill>
                  <a:srgbClr val="000000"/>
                </a:solidFill>
                <a:latin typeface="Aptos"/>
                <a:ea typeface="ＭＳ Ｐゴシック"/>
              </a:rPr>
              <a:t> these questions remain:</a:t>
            </a:r>
          </a:p>
          <a:p>
            <a:pPr marL="1426210" indent="-511810" algn="l" rtl="0">
              <a:buFont typeface="+mj-lt"/>
              <a:buAutoNum type="alphaLcParenR"/>
            </a:pPr>
            <a:r>
              <a:rPr lang="en-US" sz="1900" dirty="0">
                <a:solidFill>
                  <a:srgbClr val="000000"/>
                </a:solidFill>
                <a:latin typeface="Aptos"/>
                <a:ea typeface="ＭＳ Ｐゴシック"/>
              </a:rPr>
              <a:t>What qualifies as an </a:t>
            </a:r>
            <a:r>
              <a:rPr lang="en-US" sz="1900" u="sng" dirty="0">
                <a:solidFill>
                  <a:srgbClr val="000000"/>
                </a:solidFill>
                <a:latin typeface="Aptos"/>
                <a:ea typeface="ＭＳ Ｐゴシック"/>
              </a:rPr>
              <a:t>election policy change </a:t>
            </a:r>
            <a:r>
              <a:rPr lang="en-US" sz="1900" dirty="0">
                <a:solidFill>
                  <a:srgbClr val="000000"/>
                </a:solidFill>
                <a:latin typeface="Aptos"/>
                <a:ea typeface="ＭＳ Ｐゴシック"/>
              </a:rPr>
              <a:t>that might be confusing to voters and election administrators?</a:t>
            </a:r>
          </a:p>
          <a:p>
            <a:pPr marL="1426210" indent="-511810" algn="l" rtl="0">
              <a:buFont typeface="+mj-lt"/>
              <a:buAutoNum type="alphaLcParenR"/>
            </a:pPr>
            <a:r>
              <a:rPr lang="en-US" sz="1900" dirty="0">
                <a:solidFill>
                  <a:srgbClr val="000000"/>
                </a:solidFill>
                <a:latin typeface="Aptos"/>
                <a:ea typeface="ＭＳ Ｐゴシック"/>
              </a:rPr>
              <a:t>How much deference a court should give the </a:t>
            </a:r>
            <a:r>
              <a:rPr lang="en-US" sz="1900" b="1" i="1" dirty="0">
                <a:solidFill>
                  <a:srgbClr val="000000"/>
                </a:solidFill>
                <a:latin typeface="Aptos"/>
                <a:ea typeface="ＭＳ Ｐゴシック"/>
              </a:rPr>
              <a:t>Purcell</a:t>
            </a:r>
            <a:r>
              <a:rPr lang="en-US" sz="1900" dirty="0">
                <a:solidFill>
                  <a:srgbClr val="000000"/>
                </a:solidFill>
                <a:latin typeface="Aptos"/>
                <a:ea typeface="ＭＳ Ｐゴシック"/>
              </a:rPr>
              <a:t> Principle and does that deference </a:t>
            </a:r>
            <a:r>
              <a:rPr lang="en-US" sz="1900" u="sng" dirty="0">
                <a:solidFill>
                  <a:srgbClr val="000000"/>
                </a:solidFill>
                <a:latin typeface="Aptos"/>
                <a:ea typeface="ＭＳ Ｐゴシック"/>
              </a:rPr>
              <a:t>vary based on the merits and timing</a:t>
            </a:r>
            <a:r>
              <a:rPr lang="en-US" sz="1900" dirty="0">
                <a:solidFill>
                  <a:srgbClr val="000000"/>
                </a:solidFill>
                <a:latin typeface="Aptos"/>
                <a:ea typeface="ＭＳ Ｐゴシック"/>
              </a:rPr>
              <a:t>?</a:t>
            </a:r>
          </a:p>
          <a:p>
            <a:pPr marL="1426210" indent="-511810">
              <a:buFont typeface="+mj-lt"/>
              <a:buAutoNum type="alphaLcParenR"/>
            </a:pPr>
            <a:r>
              <a:rPr lang="en-US" sz="1900" dirty="0">
                <a:solidFill>
                  <a:srgbClr val="000000"/>
                </a:solidFill>
                <a:latin typeface="Aptos"/>
                <a:ea typeface="ＭＳ Ｐゴシック"/>
              </a:rPr>
              <a:t>What qualifies as </a:t>
            </a:r>
            <a:r>
              <a:rPr lang="en-US" sz="1900" u="sng" dirty="0">
                <a:solidFill>
                  <a:srgbClr val="000000"/>
                </a:solidFill>
                <a:latin typeface="Aptos"/>
                <a:ea typeface="ＭＳ Ｐゴシック"/>
              </a:rPr>
              <a:t>“close to an election”</a:t>
            </a:r>
            <a:r>
              <a:rPr lang="en-US" sz="1900" dirty="0">
                <a:solidFill>
                  <a:srgbClr val="000000"/>
                </a:solidFill>
                <a:latin typeface="Aptos"/>
                <a:ea typeface="ＭＳ Ｐゴシック"/>
              </a:rPr>
              <a:t> necessitating that courts rule to maintain a law or policy despite the merits of the case?</a:t>
            </a:r>
          </a:p>
          <a:p>
            <a:pPr marL="914400" indent="0">
              <a:buNone/>
            </a:pPr>
            <a:endParaRPr lang="en-US" sz="1600" dirty="0">
              <a:solidFill>
                <a:srgbClr val="000000"/>
              </a:solidFill>
              <a:latin typeface="Arial Narrow"/>
              <a:ea typeface="ＭＳ Ｐゴシック"/>
            </a:endParaRPr>
          </a:p>
          <a:p>
            <a:pPr marL="0" indent="0">
              <a:spcBef>
                <a:spcPts val="0"/>
              </a:spcBef>
              <a:buNone/>
            </a:pPr>
            <a:r>
              <a:rPr lang="en-US" sz="2100" dirty="0">
                <a:solidFill>
                  <a:srgbClr val="000000"/>
                </a:solidFill>
                <a:latin typeface="Aptos"/>
                <a:ea typeface="ＭＳ Ｐゴシック"/>
              </a:rPr>
              <a:t>*You are an election official. If you in front of judge on an election law issue prior to an election – cite </a:t>
            </a:r>
            <a:r>
              <a:rPr lang="en-US" sz="2100" b="1" i="1" dirty="0">
                <a:solidFill>
                  <a:srgbClr val="000000"/>
                </a:solidFill>
                <a:latin typeface="Aptos"/>
                <a:ea typeface="ＭＳ Ｐゴシック"/>
              </a:rPr>
              <a:t>Purcell</a:t>
            </a:r>
            <a:r>
              <a:rPr lang="en-US" sz="2100" dirty="0">
                <a:solidFill>
                  <a:srgbClr val="000000"/>
                </a:solidFill>
                <a:latin typeface="Aptos"/>
                <a:ea typeface="ＭＳ Ｐゴシック"/>
              </a:rPr>
              <a:t>.</a:t>
            </a:r>
            <a:r>
              <a:rPr lang="en-US" sz="2100" dirty="0">
                <a:solidFill>
                  <a:srgbClr val="000000"/>
                </a:solidFill>
                <a:latin typeface="Arial"/>
                <a:ea typeface="ＭＳ Ｐゴシック"/>
              </a:rPr>
              <a:t> </a:t>
            </a:r>
            <a:endParaRPr lang="en-US" sz="2100" dirty="0">
              <a:solidFill>
                <a:srgbClr val="000000"/>
              </a:solidFill>
            </a:endParaRPr>
          </a:p>
        </p:txBody>
      </p:sp>
    </p:spTree>
    <p:extLst>
      <p:ext uri="{BB962C8B-B14F-4D97-AF65-F5344CB8AC3E}">
        <p14:creationId xmlns:p14="http://schemas.microsoft.com/office/powerpoint/2010/main" val="144129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cs typeface="Arial"/>
              </a:rPr>
              <a:t>Course Learning Objectives</a:t>
            </a:r>
            <a:endParaRPr lang="en-US" sz="4000" dirty="0"/>
          </a:p>
        </p:txBody>
      </p:sp>
      <p:sp>
        <p:nvSpPr>
          <p:cNvPr id="2" name="TextBox 1">
            <a:extLst>
              <a:ext uri="{FF2B5EF4-FFF2-40B4-BE49-F238E27FC236}">
                <a16:creationId xmlns:a16="http://schemas.microsoft.com/office/drawing/2014/main" id="{5C86FB7E-0071-AFE1-BEB2-55217B1F9619}"/>
              </a:ext>
            </a:extLst>
          </p:cNvPr>
          <p:cNvSpPr txBox="1"/>
          <p:nvPr/>
        </p:nvSpPr>
        <p:spPr>
          <a:xfrm>
            <a:off x="842513" y="2711570"/>
            <a:ext cx="1050697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222222"/>
                </a:solidFill>
                <a:latin typeface="Aptos"/>
              </a:rPr>
              <a:t>Course Learning</a:t>
            </a:r>
            <a:r>
              <a:rPr lang="en-US" sz="2000" b="1" dirty="0">
                <a:solidFill>
                  <a:srgbClr val="222222"/>
                </a:solidFill>
                <a:latin typeface="Aptos"/>
                <a:ea typeface="MS PGothic"/>
              </a:rPr>
              <a:t> Objectives</a:t>
            </a:r>
            <a:r>
              <a:rPr lang="en-US" sz="2000" b="1" dirty="0">
                <a:solidFill>
                  <a:srgbClr val="222222"/>
                </a:solidFill>
                <a:latin typeface="Aptos"/>
              </a:rPr>
              <a:t>:</a:t>
            </a:r>
            <a:endParaRPr lang="en-US" sz="2000" dirty="0">
              <a:solidFill>
                <a:srgbClr val="222222"/>
              </a:solidFill>
              <a:latin typeface="Aptos"/>
            </a:endParaRPr>
          </a:p>
          <a:p>
            <a:endParaRPr lang="en-US" sz="2000" dirty="0">
              <a:latin typeface="Aptos"/>
            </a:endParaRPr>
          </a:p>
          <a:p>
            <a:pPr marL="342900" indent="-342900">
              <a:buAutoNum type="arabicPeriod"/>
            </a:pPr>
            <a:r>
              <a:rPr lang="en-US" sz="2000" dirty="0">
                <a:solidFill>
                  <a:srgbClr val="222222"/>
                </a:solidFill>
                <a:latin typeface="Aptos"/>
                <a:ea typeface="MS PGothic"/>
                <a:cs typeface="+mn-lt"/>
              </a:rPr>
              <a:t>Introduce</a:t>
            </a:r>
            <a:r>
              <a:rPr lang="en-US" sz="2000" dirty="0">
                <a:solidFill>
                  <a:srgbClr val="222222"/>
                </a:solidFill>
                <a:latin typeface="Aptos"/>
                <a:ea typeface="MS PGothic"/>
              </a:rPr>
              <a:t> the facts of </a:t>
            </a:r>
            <a:r>
              <a:rPr lang="en-US" sz="2000" b="1" i="1" dirty="0">
                <a:solidFill>
                  <a:srgbClr val="222222"/>
                </a:solidFill>
                <a:latin typeface="Aptos"/>
                <a:ea typeface="MS PGothic"/>
              </a:rPr>
              <a:t>Purcell v. Gonzalez I</a:t>
            </a:r>
            <a:r>
              <a:rPr lang="en-US" sz="2000" dirty="0">
                <a:solidFill>
                  <a:srgbClr val="222222"/>
                </a:solidFill>
                <a:latin typeface="Aptos"/>
                <a:ea typeface="MS PGothic"/>
              </a:rPr>
              <a:t> and </a:t>
            </a:r>
            <a:r>
              <a:rPr lang="en-US" sz="2000" b="1" i="1" dirty="0">
                <a:solidFill>
                  <a:srgbClr val="222222"/>
                </a:solidFill>
                <a:latin typeface="Aptos"/>
                <a:ea typeface="MS PGothic"/>
              </a:rPr>
              <a:t>Purcell v. Gonzalez II</a:t>
            </a:r>
            <a:r>
              <a:rPr lang="en-US" sz="2000" dirty="0">
                <a:solidFill>
                  <a:srgbClr val="222222"/>
                </a:solidFill>
                <a:latin typeface="Aptos"/>
                <a:ea typeface="MS PGothic"/>
              </a:rPr>
              <a:t>, the two cases that established the Purcell Principle</a:t>
            </a:r>
            <a:endParaRPr lang="en-US" sz="2000" dirty="0">
              <a:solidFill>
                <a:srgbClr val="222222"/>
              </a:solidFill>
              <a:latin typeface="Aptos"/>
            </a:endParaRPr>
          </a:p>
          <a:p>
            <a:pPr marL="342900" indent="-342900">
              <a:buAutoNum type="arabicPeriod"/>
            </a:pPr>
            <a:endParaRPr lang="en-US" sz="2000" dirty="0">
              <a:solidFill>
                <a:srgbClr val="7A0019"/>
              </a:solidFill>
              <a:latin typeface="Aptos"/>
            </a:endParaRPr>
          </a:p>
          <a:p>
            <a:pPr marL="342900" indent="-342900">
              <a:buAutoNum type="arabicPeriod"/>
            </a:pPr>
            <a:r>
              <a:rPr lang="en-US" sz="2000" dirty="0">
                <a:solidFill>
                  <a:srgbClr val="7A0019"/>
                </a:solidFill>
                <a:latin typeface="Aptos"/>
                <a:ea typeface="MS PGothic"/>
              </a:rPr>
              <a:t>Cr</a:t>
            </a:r>
            <a:r>
              <a:rPr lang="en-US" sz="2000" dirty="0">
                <a:solidFill>
                  <a:srgbClr val="222222"/>
                </a:solidFill>
                <a:latin typeface="Aptos"/>
                <a:ea typeface="MS PGothic"/>
              </a:rPr>
              <a:t>eate an understanding of how the U.S. Supreme Court used </a:t>
            </a:r>
            <a:r>
              <a:rPr lang="en-US" sz="2000" i="1" dirty="0">
                <a:solidFill>
                  <a:srgbClr val="222222"/>
                </a:solidFill>
                <a:latin typeface="Aptos"/>
                <a:ea typeface="MS PGothic"/>
              </a:rPr>
              <a:t>Purcell</a:t>
            </a:r>
            <a:r>
              <a:rPr lang="en-US" sz="2000" dirty="0">
                <a:solidFill>
                  <a:srgbClr val="222222"/>
                </a:solidFill>
                <a:latin typeface="Aptos"/>
                <a:ea typeface="MS PGothic"/>
              </a:rPr>
              <a:t> to create a principle of federal jurisprudence that no federal court make a substantive ruling on election law immediately prior to an election</a:t>
            </a:r>
            <a:endParaRPr lang="en-US" sz="2000" dirty="0">
              <a:solidFill>
                <a:srgbClr val="222222"/>
              </a:solidFill>
              <a:latin typeface="Aptos"/>
            </a:endParaRPr>
          </a:p>
          <a:p>
            <a:pPr marL="342900" indent="-342900">
              <a:buAutoNum type="arabicPeriod"/>
            </a:pPr>
            <a:endParaRPr lang="en-US" sz="2000" dirty="0">
              <a:solidFill>
                <a:srgbClr val="7A0019"/>
              </a:solidFill>
              <a:latin typeface="Aptos"/>
            </a:endParaRPr>
          </a:p>
          <a:p>
            <a:pPr marL="342900" indent="-342900">
              <a:buAutoNum type="arabicPeriod"/>
            </a:pPr>
            <a:r>
              <a:rPr lang="en-US" sz="2000" dirty="0">
                <a:solidFill>
                  <a:srgbClr val="222222"/>
                </a:solidFill>
                <a:latin typeface="Aptos"/>
                <a:ea typeface="MS PGothic"/>
              </a:rPr>
              <a:t>See how the </a:t>
            </a:r>
            <a:r>
              <a:rPr lang="en-US" sz="2000" i="1" dirty="0">
                <a:solidFill>
                  <a:srgbClr val="222222"/>
                </a:solidFill>
                <a:latin typeface="Aptos"/>
                <a:ea typeface="MS PGothic"/>
              </a:rPr>
              <a:t>Purcell</a:t>
            </a:r>
            <a:r>
              <a:rPr lang="en-US" sz="2000" dirty="0">
                <a:solidFill>
                  <a:srgbClr val="222222"/>
                </a:solidFill>
                <a:latin typeface="Aptos"/>
                <a:ea typeface="MS PGothic"/>
              </a:rPr>
              <a:t> ruling has affected election lawsuits since </a:t>
            </a:r>
            <a:r>
              <a:rPr lang="en-US" sz="2000" i="1" dirty="0">
                <a:solidFill>
                  <a:srgbClr val="222222"/>
                </a:solidFill>
                <a:latin typeface="Aptos"/>
                <a:ea typeface="MS PGothic"/>
              </a:rPr>
              <a:t>Purcell</a:t>
            </a:r>
            <a:r>
              <a:rPr lang="en-US" sz="2000" dirty="0">
                <a:solidFill>
                  <a:srgbClr val="222222"/>
                </a:solidFill>
                <a:latin typeface="Aptos"/>
                <a:ea typeface="MS PGothic"/>
              </a:rPr>
              <a:t>, especially during the 2020 election and the redistricting cases that followed in 2021 and 2022</a:t>
            </a:r>
            <a:r>
              <a:rPr lang="en-US" sz="2000" dirty="0">
                <a:solidFill>
                  <a:srgbClr val="000000"/>
                </a:solidFill>
                <a:latin typeface="Aptos"/>
                <a:ea typeface="MS PGothic"/>
              </a:rPr>
              <a:t> </a:t>
            </a:r>
            <a:endParaRPr lang="en-US" sz="2000" dirty="0"/>
          </a:p>
        </p:txBody>
      </p:sp>
    </p:spTree>
    <p:extLst>
      <p:ext uri="{BB962C8B-B14F-4D97-AF65-F5344CB8AC3E}">
        <p14:creationId xmlns:p14="http://schemas.microsoft.com/office/powerpoint/2010/main" val="4522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824345" y="1708085"/>
            <a:ext cx="10515600" cy="910002"/>
          </a:xfrm>
        </p:spPr>
        <p:txBody>
          <a:bodyPr>
            <a:normAutofit/>
          </a:bodyPr>
          <a:lstStyle/>
          <a:p>
            <a:r>
              <a:rPr lang="en-US" sz="4000" dirty="0">
                <a:cs typeface="Arial"/>
              </a:rPr>
              <a:t>What is the Purcell Principle?</a:t>
            </a:r>
            <a:endParaRPr lang="en-US" sz="4000" dirty="0"/>
          </a:p>
        </p:txBody>
      </p:sp>
      <p:sp>
        <p:nvSpPr>
          <p:cNvPr id="2" name="TextBox 1">
            <a:extLst>
              <a:ext uri="{FF2B5EF4-FFF2-40B4-BE49-F238E27FC236}">
                <a16:creationId xmlns:a16="http://schemas.microsoft.com/office/drawing/2014/main" id="{5C86FB7E-0071-AFE1-BEB2-55217B1F9619}"/>
              </a:ext>
            </a:extLst>
          </p:cNvPr>
          <p:cNvSpPr txBox="1"/>
          <p:nvPr/>
        </p:nvSpPr>
        <p:spPr>
          <a:xfrm>
            <a:off x="842513" y="2628442"/>
            <a:ext cx="10506973"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0000"/>
                </a:solidFill>
                <a:latin typeface="Aptos"/>
                <a:cs typeface="Arial"/>
              </a:rPr>
              <a:t>The </a:t>
            </a:r>
            <a:r>
              <a:rPr lang="en-US" sz="2400" b="1" i="1" dirty="0">
                <a:solidFill>
                  <a:srgbClr val="000000"/>
                </a:solidFill>
                <a:latin typeface="Aptos"/>
                <a:cs typeface="Arial"/>
              </a:rPr>
              <a:t>Purcell</a:t>
            </a:r>
            <a:r>
              <a:rPr lang="en-US" sz="2400" b="1" dirty="0">
                <a:solidFill>
                  <a:srgbClr val="000000"/>
                </a:solidFill>
                <a:latin typeface="Aptos"/>
                <a:cs typeface="Arial"/>
              </a:rPr>
              <a:t> </a:t>
            </a:r>
            <a:r>
              <a:rPr lang="en-US" sz="2400" b="1" dirty="0">
                <a:solidFill>
                  <a:srgbClr val="000000"/>
                </a:solidFill>
                <a:latin typeface="Aptos"/>
                <a:ea typeface="MS PGothic"/>
                <a:cs typeface="Arial"/>
              </a:rPr>
              <a:t>principle</a:t>
            </a:r>
            <a:r>
              <a:rPr lang="en-US" sz="2400" dirty="0">
                <a:solidFill>
                  <a:srgbClr val="000000"/>
                </a:solidFill>
                <a:latin typeface="Aptos"/>
                <a:ea typeface="MS PGothic"/>
                <a:cs typeface="Arial"/>
              </a:rPr>
              <a:t> is the doctrine that courts should not change election laws/rules close to an election for fear of causing voter and election administrator confusion. This principle is named after </a:t>
            </a:r>
            <a:r>
              <a:rPr lang="en-US" sz="2400" b="1" i="1" dirty="0">
                <a:solidFill>
                  <a:srgbClr val="000000"/>
                </a:solidFill>
                <a:latin typeface="Aptos"/>
                <a:ea typeface="MS PGothic"/>
                <a:cs typeface="Arial"/>
              </a:rPr>
              <a:t>Purcell v. Gonzalez</a:t>
            </a:r>
            <a:r>
              <a:rPr lang="en-US" sz="2400" dirty="0">
                <a:solidFill>
                  <a:srgbClr val="000000"/>
                </a:solidFill>
                <a:latin typeface="Aptos"/>
                <a:ea typeface="MS PGothic"/>
                <a:cs typeface="Arial"/>
              </a:rPr>
              <a:t>, a 2006 case from the U.S. Supreme Court’s emergency docket, known as the shadow docket. Courts at all levels frequently invoke this principle to </a:t>
            </a:r>
            <a:r>
              <a:rPr lang="en-US" sz="2400" dirty="0">
                <a:solidFill>
                  <a:srgbClr val="000000"/>
                </a:solidFill>
                <a:latin typeface="Aptos"/>
                <a:cs typeface="Arial"/>
              </a:rPr>
              <a:t>allow</a:t>
            </a:r>
            <a:r>
              <a:rPr lang="en-US" sz="2400" dirty="0">
                <a:solidFill>
                  <a:srgbClr val="000000"/>
                </a:solidFill>
                <a:latin typeface="Aptos"/>
                <a:ea typeface="MS PGothic"/>
                <a:cs typeface="Arial"/>
              </a:rPr>
              <a:t> elections to proceed under a state’s existing voting requirements, maps, and other rules – instead of a newer doctrine.</a:t>
            </a:r>
            <a:endParaRPr lang="en-US" dirty="0">
              <a:latin typeface="Aptos"/>
            </a:endParaRPr>
          </a:p>
          <a:p>
            <a:endParaRPr lang="en-US" b="1" dirty="0">
              <a:solidFill>
                <a:srgbClr val="222222"/>
              </a:solidFill>
              <a:latin typeface="Aptos Display"/>
            </a:endParaRPr>
          </a:p>
        </p:txBody>
      </p:sp>
    </p:spTree>
    <p:extLst>
      <p:ext uri="{BB962C8B-B14F-4D97-AF65-F5344CB8AC3E}">
        <p14:creationId xmlns:p14="http://schemas.microsoft.com/office/powerpoint/2010/main" val="407453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4236" y="1527976"/>
            <a:ext cx="10515600" cy="910002"/>
          </a:xfrm>
        </p:spPr>
        <p:txBody>
          <a:bodyPr>
            <a:normAutofit/>
          </a:bodyPr>
          <a:lstStyle/>
          <a:p>
            <a:r>
              <a:rPr lang="en-US" sz="4000" dirty="0">
                <a:cs typeface="Arial"/>
              </a:rPr>
              <a:t>Purcell v. Gonzalez – Background:</a:t>
            </a:r>
          </a:p>
        </p:txBody>
      </p:sp>
      <p:sp>
        <p:nvSpPr>
          <p:cNvPr id="2" name="TextBox 1">
            <a:extLst>
              <a:ext uri="{FF2B5EF4-FFF2-40B4-BE49-F238E27FC236}">
                <a16:creationId xmlns:a16="http://schemas.microsoft.com/office/drawing/2014/main" id="{5C86FB7E-0071-AFE1-BEB2-55217B1F9619}"/>
              </a:ext>
            </a:extLst>
          </p:cNvPr>
          <p:cNvSpPr txBox="1"/>
          <p:nvPr/>
        </p:nvSpPr>
        <p:spPr>
          <a:xfrm>
            <a:off x="652013" y="2442629"/>
            <a:ext cx="1088797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3">
                    <a:lumMod val="49000"/>
                  </a:schemeClr>
                </a:solidFill>
                <a:latin typeface="Aptos"/>
                <a:cs typeface="Arial"/>
              </a:rPr>
              <a:t>In 2004, Arizona voters passed Proposition 200, requiring proof of citizenship and a picture ID to register to vote. The Election Assistance Commission (EAC) notified Arizona’s Secretary of State </a:t>
            </a:r>
            <a:r>
              <a:rPr lang="en-US" sz="2000" dirty="0">
                <a:solidFill>
                  <a:schemeClr val="accent3">
                    <a:lumMod val="49000"/>
                  </a:schemeClr>
                </a:solidFill>
                <a:latin typeface="Aptos"/>
                <a:ea typeface="MS PGothic"/>
                <a:cs typeface="Arial"/>
              </a:rPr>
              <a:t>that Proposition 200 conflicted with the National Voter Registration Act (NVRA) regarding the need for proof of citizenship for voter registration. </a:t>
            </a:r>
          </a:p>
          <a:p>
            <a:endParaRPr lang="en-US" sz="2000" dirty="0">
              <a:solidFill>
                <a:schemeClr val="accent3">
                  <a:lumMod val="49000"/>
                </a:schemeClr>
              </a:solidFill>
              <a:latin typeface="Aptos"/>
            </a:endParaRPr>
          </a:p>
          <a:p>
            <a:r>
              <a:rPr lang="en-US" sz="2000" dirty="0">
                <a:solidFill>
                  <a:schemeClr val="accent3">
                    <a:lumMod val="49000"/>
                  </a:schemeClr>
                </a:solidFill>
                <a:latin typeface="Aptos"/>
                <a:ea typeface="MS PGothic"/>
                <a:cs typeface="Arial"/>
              </a:rPr>
              <a:t>In May 2006, plaintiffs — Arizona residents, Native Tribes, and community organizations — filed suit against a long list of defendants, including Helen Purcell, the County Clerk for Maricopa County. The U.S. District Court received briefs and heard argument before issuing a one-sentence order on September 11, 2006, denying plaintiffs’ request for a preliminary injunction in time for the 2006 General Election. </a:t>
            </a:r>
            <a:endParaRPr lang="en-US" sz="2000" dirty="0">
              <a:solidFill>
                <a:schemeClr val="accent3">
                  <a:lumMod val="49000"/>
                </a:schemeClr>
              </a:solidFill>
              <a:latin typeface="Aptos"/>
            </a:endParaRPr>
          </a:p>
          <a:p>
            <a:endParaRPr lang="en-US" sz="2000" b="1" dirty="0">
              <a:solidFill>
                <a:srgbClr val="222222"/>
              </a:solidFill>
              <a:latin typeface="Aptos"/>
              <a:ea typeface="MS PGothic"/>
              <a:cs typeface="Arial"/>
            </a:endParaRPr>
          </a:p>
        </p:txBody>
      </p:sp>
    </p:spTree>
    <p:extLst>
      <p:ext uri="{BB962C8B-B14F-4D97-AF65-F5344CB8AC3E}">
        <p14:creationId xmlns:p14="http://schemas.microsoft.com/office/powerpoint/2010/main" val="135257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4236" y="1527976"/>
            <a:ext cx="11180618" cy="910002"/>
          </a:xfrm>
        </p:spPr>
        <p:txBody>
          <a:bodyPr>
            <a:normAutofit/>
          </a:bodyPr>
          <a:lstStyle/>
          <a:p>
            <a:r>
              <a:rPr lang="en-US" sz="4000">
                <a:cs typeface="Arial"/>
              </a:rPr>
              <a:t>Purcell v. Gonzalez - Appeal to the Ninth Circuit</a:t>
            </a:r>
            <a:endParaRPr lang="en-US"/>
          </a:p>
        </p:txBody>
      </p:sp>
      <p:sp>
        <p:nvSpPr>
          <p:cNvPr id="2" name="TextBox 1">
            <a:extLst>
              <a:ext uri="{FF2B5EF4-FFF2-40B4-BE49-F238E27FC236}">
                <a16:creationId xmlns:a16="http://schemas.microsoft.com/office/drawing/2014/main" id="{5C86FB7E-0071-AFE1-BEB2-55217B1F9619}"/>
              </a:ext>
            </a:extLst>
          </p:cNvPr>
          <p:cNvSpPr txBox="1"/>
          <p:nvPr/>
        </p:nvSpPr>
        <p:spPr>
          <a:xfrm>
            <a:off x="652013" y="2442629"/>
            <a:ext cx="1088797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0000"/>
                </a:solidFill>
                <a:latin typeface="Aptos"/>
                <a:ea typeface="MS PGothic"/>
                <a:cs typeface="Arial"/>
              </a:rPr>
              <a:t>Plaintiffs appealed to the Ninth Circuit. The District Court, however, never issued findings of fact and law. So, the Ninth Circuit could only review the case on the briefs. </a:t>
            </a:r>
            <a:endParaRPr lang="en-US" dirty="0">
              <a:solidFill>
                <a:srgbClr val="002F6C"/>
              </a:solidFill>
              <a:latin typeface="Aptos"/>
              <a:ea typeface="MS PGothic"/>
              <a:cs typeface="Arial"/>
            </a:endParaRPr>
          </a:p>
          <a:p>
            <a:endParaRPr lang="en-US" sz="2200" dirty="0">
              <a:solidFill>
                <a:srgbClr val="000000"/>
              </a:solidFill>
              <a:latin typeface="Aptos"/>
              <a:ea typeface="MS PGothic"/>
              <a:cs typeface="Arial"/>
            </a:endParaRPr>
          </a:p>
          <a:p>
            <a:r>
              <a:rPr lang="en-US" sz="2200" dirty="0">
                <a:solidFill>
                  <a:srgbClr val="000000"/>
                </a:solidFill>
                <a:latin typeface="Aptos"/>
                <a:ea typeface="MS PGothic"/>
                <a:cs typeface="Arial"/>
              </a:rPr>
              <a:t>Because the briefing schedule extended past the election, on October 5, 2006, the Ninth Circuit granted the injunction to stop the enforcement of both the picture ID and the citizenship requirement of Proposition 200 so that the case could be heard before the law went into effect.</a:t>
            </a:r>
            <a:endParaRPr lang="en-US" dirty="0">
              <a:latin typeface="Aptos"/>
            </a:endParaRPr>
          </a:p>
          <a:p>
            <a:endParaRPr lang="en-US" sz="2200" dirty="0">
              <a:solidFill>
                <a:srgbClr val="000000"/>
              </a:solidFill>
              <a:latin typeface="Aptos"/>
              <a:ea typeface="MS PGothic"/>
              <a:cs typeface="Arial"/>
            </a:endParaRPr>
          </a:p>
          <a:p>
            <a:r>
              <a:rPr lang="en-US" sz="2200" dirty="0">
                <a:solidFill>
                  <a:srgbClr val="000000"/>
                </a:solidFill>
                <a:latin typeface="Aptos"/>
                <a:ea typeface="MS PGothic"/>
                <a:cs typeface="Arial"/>
              </a:rPr>
              <a:t>Unhelpfully, the District Court issued findings of fact and law on October 12, 2006. </a:t>
            </a:r>
            <a:endParaRPr lang="en-US" dirty="0">
              <a:latin typeface="Aptos"/>
            </a:endParaRPr>
          </a:p>
          <a:p>
            <a:r>
              <a:rPr lang="en-US" sz="2200" dirty="0">
                <a:solidFill>
                  <a:srgbClr val="000000"/>
                </a:solidFill>
                <a:latin typeface="Aptos"/>
                <a:ea typeface="MS PGothic"/>
                <a:cs typeface="Arial"/>
              </a:rPr>
              <a:t>Defendants appealed the injunction to the U.S. Supreme Court. </a:t>
            </a:r>
            <a:endParaRPr lang="en-US" dirty="0">
              <a:latin typeface="Aptos"/>
            </a:endParaRPr>
          </a:p>
        </p:txBody>
      </p:sp>
    </p:spTree>
    <p:extLst>
      <p:ext uri="{BB962C8B-B14F-4D97-AF65-F5344CB8AC3E}">
        <p14:creationId xmlns:p14="http://schemas.microsoft.com/office/powerpoint/2010/main" val="120930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818" y="1527976"/>
            <a:ext cx="10515600" cy="910002"/>
          </a:xfrm>
        </p:spPr>
        <p:txBody>
          <a:bodyPr>
            <a:normAutofit/>
          </a:bodyPr>
          <a:lstStyle/>
          <a:p>
            <a:r>
              <a:rPr lang="en-US" sz="4900">
                <a:cs typeface="Arial"/>
              </a:rPr>
              <a:t>Purcell v. Gonzalez - (2006)</a:t>
            </a:r>
            <a:endParaRPr lang="en-US"/>
          </a:p>
        </p:txBody>
      </p:sp>
      <p:sp>
        <p:nvSpPr>
          <p:cNvPr id="2" name="TextBox 1">
            <a:extLst>
              <a:ext uri="{FF2B5EF4-FFF2-40B4-BE49-F238E27FC236}">
                <a16:creationId xmlns:a16="http://schemas.microsoft.com/office/drawing/2014/main" id="{5C86FB7E-0071-AFE1-BEB2-55217B1F9619}"/>
              </a:ext>
            </a:extLst>
          </p:cNvPr>
          <p:cNvSpPr txBox="1"/>
          <p:nvPr/>
        </p:nvSpPr>
        <p:spPr>
          <a:xfrm>
            <a:off x="582740" y="2581174"/>
            <a:ext cx="1098495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solidFill>
                  <a:srgbClr val="000000"/>
                </a:solidFill>
                <a:latin typeface="Aptos"/>
                <a:ea typeface="MS PGothic"/>
                <a:cs typeface="Arial"/>
              </a:rPr>
              <a:t>Question:</a:t>
            </a:r>
            <a:r>
              <a:rPr lang="en-US" sz="2400" dirty="0">
                <a:solidFill>
                  <a:srgbClr val="000000"/>
                </a:solidFill>
                <a:latin typeface="Aptos"/>
                <a:ea typeface="MS PGothic"/>
                <a:cs typeface="Arial"/>
              </a:rPr>
              <a:t> </a:t>
            </a:r>
            <a:r>
              <a:rPr lang="en-US" sz="2400" dirty="0">
                <a:solidFill>
                  <a:srgbClr val="000000"/>
                </a:solidFill>
                <a:latin typeface="Aptos"/>
                <a:ea typeface="+mn-lt"/>
                <a:cs typeface="+mn-lt"/>
              </a:rPr>
              <a:t>Did the Ninth Circuit err in granting an emergency injunction preventing implementation of Proposition 200 close in time to the election?</a:t>
            </a:r>
          </a:p>
          <a:p>
            <a:endParaRPr lang="en-US" sz="2400" dirty="0">
              <a:solidFill>
                <a:srgbClr val="000000"/>
              </a:solidFill>
              <a:latin typeface="Aptos"/>
              <a:ea typeface="+mn-lt"/>
              <a:cs typeface="+mn-lt"/>
            </a:endParaRPr>
          </a:p>
          <a:p>
            <a:r>
              <a:rPr lang="en-US" sz="2400" u="sng" dirty="0">
                <a:solidFill>
                  <a:srgbClr val="000000"/>
                </a:solidFill>
                <a:latin typeface="Aptos"/>
                <a:ea typeface="+mn-lt"/>
                <a:cs typeface="+mn-lt"/>
              </a:rPr>
              <a:t>Considerations:</a:t>
            </a:r>
            <a:r>
              <a:rPr lang="en-US" sz="2400" dirty="0">
                <a:solidFill>
                  <a:srgbClr val="000000"/>
                </a:solidFill>
                <a:latin typeface="Aptos"/>
                <a:ea typeface="+mn-lt"/>
                <a:cs typeface="+mn-lt"/>
              </a:rPr>
              <a:t> </a:t>
            </a:r>
            <a:endParaRPr lang="en-US" sz="2400">
              <a:latin typeface="Aptos"/>
            </a:endParaRPr>
          </a:p>
          <a:p>
            <a:pPr marL="514350" indent="-514350">
              <a:buAutoNum type="arabicPeriod"/>
            </a:pPr>
            <a:r>
              <a:rPr lang="en-US" sz="2400">
                <a:solidFill>
                  <a:srgbClr val="000000"/>
                </a:solidFill>
                <a:latin typeface="Aptos"/>
                <a:ea typeface="+mn-lt"/>
                <a:cs typeface="+mn-lt"/>
              </a:rPr>
              <a:t>Does the state have an interest in preventing voter fraud?</a:t>
            </a:r>
            <a:endParaRPr lang="en-US" sz="2400">
              <a:latin typeface="Aptos"/>
            </a:endParaRPr>
          </a:p>
          <a:p>
            <a:pPr marL="514350" indent="-514350">
              <a:buAutoNum type="arabicPeriod"/>
            </a:pPr>
            <a:r>
              <a:rPr lang="en-US" sz="2400">
                <a:solidFill>
                  <a:srgbClr val="000000"/>
                </a:solidFill>
                <a:latin typeface="Aptos"/>
                <a:ea typeface="+mn-lt"/>
                <a:cs typeface="+mn-lt"/>
              </a:rPr>
              <a:t>Did the Ninth Circuit give proper deference to the District Court’s findings? </a:t>
            </a:r>
            <a:endParaRPr lang="en-US" sz="2400">
              <a:latin typeface="Aptos"/>
            </a:endParaRPr>
          </a:p>
          <a:p>
            <a:pPr marL="514350" indent="-514350">
              <a:buAutoNum type="arabicPeriod"/>
            </a:pPr>
            <a:r>
              <a:rPr lang="en-US" sz="2400">
                <a:solidFill>
                  <a:srgbClr val="000000"/>
                </a:solidFill>
                <a:latin typeface="Aptos"/>
                <a:ea typeface="+mn-lt"/>
                <a:cs typeface="+mn-lt"/>
              </a:rPr>
              <a:t>Does “the imminence of the election” require that courts skew toward avoiding </a:t>
            </a:r>
            <a:r>
              <a:rPr lang="en-US" sz="2400" dirty="0">
                <a:solidFill>
                  <a:srgbClr val="000000"/>
                </a:solidFill>
                <a:latin typeface="Aptos"/>
                <a:ea typeface="+mn-lt"/>
                <a:cs typeface="+mn-lt"/>
              </a:rPr>
              <a:t>significant legal changes that might confuse voters and election administrators? </a:t>
            </a:r>
            <a:endParaRPr lang="en-US" dirty="0">
              <a:latin typeface="Arial Narrow"/>
            </a:endParaRPr>
          </a:p>
          <a:p>
            <a:endParaRPr lang="en-US" sz="2200" dirty="0">
              <a:solidFill>
                <a:srgbClr val="000000"/>
              </a:solidFill>
              <a:latin typeface="Arial"/>
              <a:ea typeface="MS PGothic"/>
              <a:cs typeface="Arial"/>
            </a:endParaRPr>
          </a:p>
          <a:p>
            <a:endParaRPr lang="en-US" b="1" dirty="0">
              <a:solidFill>
                <a:srgbClr val="222222"/>
              </a:solidFill>
              <a:latin typeface="Aptos Display"/>
              <a:ea typeface="MS PGothic"/>
              <a:cs typeface="Arial"/>
            </a:endParaRPr>
          </a:p>
        </p:txBody>
      </p:sp>
    </p:spTree>
    <p:extLst>
      <p:ext uri="{BB962C8B-B14F-4D97-AF65-F5344CB8AC3E}">
        <p14:creationId xmlns:p14="http://schemas.microsoft.com/office/powerpoint/2010/main" val="247429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27" y="1527976"/>
            <a:ext cx="10515600" cy="910002"/>
          </a:xfrm>
        </p:spPr>
        <p:txBody>
          <a:bodyPr>
            <a:normAutofit/>
          </a:bodyPr>
          <a:lstStyle/>
          <a:p>
            <a:r>
              <a:rPr lang="en-US" dirty="0">
                <a:cs typeface="Arial"/>
              </a:rPr>
              <a:t>Purcell v. Gonzalez – Decision:</a:t>
            </a:r>
            <a:endParaRPr lang="en-US" b="1" i="1" dirty="0">
              <a:cs typeface="Arial"/>
            </a:endParaRPr>
          </a:p>
        </p:txBody>
      </p:sp>
      <p:pic>
        <p:nvPicPr>
          <p:cNvPr id="3" name="Picture 2" descr="Supreme Court Justices from Left to Right: Roberts, Stevens, Scalia, Kennedy, Souter, Thomas, Ginsberg, Breyer, and Alito">
            <a:extLst>
              <a:ext uri="{FF2B5EF4-FFF2-40B4-BE49-F238E27FC236}">
                <a16:creationId xmlns:a16="http://schemas.microsoft.com/office/drawing/2014/main" id="{B21B3061-D026-8D73-61AF-CE7ACECD6E8B}"/>
              </a:ext>
            </a:extLst>
          </p:cNvPr>
          <p:cNvPicPr>
            <a:picLocks noChangeAspect="1"/>
          </p:cNvPicPr>
          <p:nvPr/>
        </p:nvPicPr>
        <p:blipFill>
          <a:blip r:embed="rId2"/>
          <a:stretch>
            <a:fillRect/>
          </a:stretch>
        </p:blipFill>
        <p:spPr>
          <a:xfrm>
            <a:off x="0" y="2442364"/>
            <a:ext cx="12192000" cy="2174554"/>
          </a:xfrm>
          <a:prstGeom prst="rect">
            <a:avLst/>
          </a:prstGeom>
        </p:spPr>
      </p:pic>
      <p:sp>
        <p:nvSpPr>
          <p:cNvPr id="5" name="TextBox 4">
            <a:extLst>
              <a:ext uri="{FF2B5EF4-FFF2-40B4-BE49-F238E27FC236}">
                <a16:creationId xmlns:a16="http://schemas.microsoft.com/office/drawing/2014/main" id="{9D2FBD5C-7E3C-51D8-1117-D7B9811BA9A0}"/>
              </a:ext>
            </a:extLst>
          </p:cNvPr>
          <p:cNvSpPr txBox="1"/>
          <p:nvPr/>
        </p:nvSpPr>
        <p:spPr>
          <a:xfrm>
            <a:off x="210312" y="4849065"/>
            <a:ext cx="10751185"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222222"/>
                </a:solidFill>
                <a:latin typeface="Aptos"/>
                <a:cs typeface="Arial"/>
              </a:rPr>
              <a:t>In a one-page, </a:t>
            </a:r>
            <a:r>
              <a:rPr lang="en-US" sz="2000" i="1" dirty="0">
                <a:solidFill>
                  <a:srgbClr val="222222"/>
                </a:solidFill>
                <a:latin typeface="Aptos"/>
                <a:cs typeface="Arial"/>
              </a:rPr>
              <a:t>per </a:t>
            </a:r>
            <a:r>
              <a:rPr lang="en-US" sz="2000" i="1" dirty="0" err="1">
                <a:solidFill>
                  <a:srgbClr val="222222"/>
                </a:solidFill>
                <a:latin typeface="Aptos"/>
                <a:cs typeface="Arial"/>
              </a:rPr>
              <a:t>curiam</a:t>
            </a:r>
            <a:r>
              <a:rPr lang="en-US" sz="2000" dirty="0">
                <a:solidFill>
                  <a:srgbClr val="222222"/>
                </a:solidFill>
                <a:latin typeface="Aptos"/>
                <a:cs typeface="Arial"/>
              </a:rPr>
              <a:t> decision, the Court held that the Ninth Circuit erred when it enjoined the enforcement of Proposition 200. Because the Ninth Circuit acted without sufficient facts (no District Court findings of fact and law) and too close to the election, the Supreme Court could not decide the case, so it reversed the injunction and ordered that the case remanded for further proceedings.</a:t>
            </a:r>
          </a:p>
          <a:p>
            <a:endParaRPr lang="en-US" sz="1600" dirty="0">
              <a:latin typeface="Aptos"/>
            </a:endParaRPr>
          </a:p>
        </p:txBody>
      </p:sp>
    </p:spTree>
    <p:extLst>
      <p:ext uri="{BB962C8B-B14F-4D97-AF65-F5344CB8AC3E}">
        <p14:creationId xmlns:p14="http://schemas.microsoft.com/office/powerpoint/2010/main" val="121710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5565-4398-5A08-4F47-96DDCDE71C31}"/>
              </a:ext>
            </a:extLst>
          </p:cNvPr>
          <p:cNvSpPr>
            <a:spLocks noGrp="1"/>
          </p:cNvSpPr>
          <p:nvPr>
            <p:ph type="title"/>
          </p:nvPr>
        </p:nvSpPr>
        <p:spPr>
          <a:xfrm>
            <a:off x="505692" y="1527976"/>
            <a:ext cx="10709562" cy="1006983"/>
          </a:xfrm>
        </p:spPr>
        <p:txBody>
          <a:bodyPr vert="horz" lIns="91440" tIns="45720" rIns="91440" bIns="45720" rtlCol="0" anchor="ctr">
            <a:noAutofit/>
          </a:bodyPr>
          <a:lstStyle/>
          <a:p>
            <a:r>
              <a:rPr lang="en-US" sz="4000" dirty="0">
                <a:cs typeface="Arial"/>
              </a:rPr>
              <a:t>What Ever Happened to Arizona’s </a:t>
            </a:r>
            <a:r>
              <a:rPr lang="en-US" sz="4000">
                <a:cs typeface="Arial"/>
              </a:rPr>
              <a:t>Prop 200?</a:t>
            </a:r>
            <a:endParaRPr lang="en-US" sz="4000" dirty="0">
              <a:cs typeface="Arial"/>
            </a:endParaRPr>
          </a:p>
        </p:txBody>
      </p:sp>
      <p:sp>
        <p:nvSpPr>
          <p:cNvPr id="3" name="Content Placeholder 2">
            <a:extLst>
              <a:ext uri="{FF2B5EF4-FFF2-40B4-BE49-F238E27FC236}">
                <a16:creationId xmlns:a16="http://schemas.microsoft.com/office/drawing/2014/main" id="{4242B5B2-A018-CFA0-C9BA-051682F8E790}"/>
              </a:ext>
            </a:extLst>
          </p:cNvPr>
          <p:cNvSpPr>
            <a:spLocks noGrp="1"/>
          </p:cNvSpPr>
          <p:nvPr>
            <p:ph sz="half" idx="1"/>
          </p:nvPr>
        </p:nvSpPr>
        <p:spPr>
          <a:xfrm>
            <a:off x="505691" y="2660966"/>
            <a:ext cx="10571629" cy="3626833"/>
          </a:xfrm>
        </p:spPr>
        <p:txBody>
          <a:bodyPr vert="horz" lIns="91440" tIns="45720" rIns="91440" bIns="45720" rtlCol="0" anchor="t">
            <a:normAutofit/>
          </a:bodyPr>
          <a:lstStyle/>
          <a:p>
            <a:pPr marL="0" indent="0">
              <a:buNone/>
            </a:pPr>
            <a:r>
              <a:rPr lang="en-US" sz="1800" dirty="0">
                <a:solidFill>
                  <a:srgbClr val="202122"/>
                </a:solidFill>
                <a:latin typeface="Aptos"/>
                <a:cs typeface="Calibri"/>
              </a:rPr>
              <a:t>It took </a:t>
            </a:r>
            <a:r>
              <a:rPr lang="en-US" sz="1800" u="sng" dirty="0">
                <a:solidFill>
                  <a:srgbClr val="202122"/>
                </a:solidFill>
                <a:latin typeface="Aptos"/>
                <a:cs typeface="Calibri"/>
              </a:rPr>
              <a:t>seven more years </a:t>
            </a:r>
            <a:r>
              <a:rPr lang="en-US" sz="1800" dirty="0">
                <a:solidFill>
                  <a:srgbClr val="202122"/>
                </a:solidFill>
                <a:latin typeface="Aptos"/>
                <a:cs typeface="Calibri"/>
              </a:rPr>
              <a:t>for the U.S. Supreme Court to finally rule on the case. </a:t>
            </a:r>
            <a:endParaRPr lang="en-US" dirty="0">
              <a:latin typeface="Aptos"/>
            </a:endParaRPr>
          </a:p>
          <a:p>
            <a:pPr marL="342900" indent="-342900">
              <a:buAutoNum type="arabicPeriod"/>
            </a:pPr>
            <a:r>
              <a:rPr lang="en-US" sz="1800" dirty="0">
                <a:solidFill>
                  <a:srgbClr val="202122"/>
                </a:solidFill>
                <a:latin typeface="Aptos"/>
                <a:cs typeface="Calibri"/>
              </a:rPr>
              <a:t>After the Supreme Court remanded the case to the Ninth Circuit, the Ninth Circuit remanded it to the U.S. District Court. In the fall of 2007, the District Court granted summary judgment for the State of Arizona. </a:t>
            </a:r>
            <a:endParaRPr lang="en-US" dirty="0">
              <a:latin typeface="Aptos"/>
            </a:endParaRPr>
          </a:p>
          <a:p>
            <a:pPr marL="342900" indent="-342900">
              <a:buAutoNum type="arabicPeriod"/>
            </a:pPr>
            <a:r>
              <a:rPr lang="en-US" sz="1800" dirty="0">
                <a:solidFill>
                  <a:srgbClr val="202122"/>
                </a:solidFill>
                <a:latin typeface="Aptos"/>
                <a:cs typeface="Calibri"/>
              </a:rPr>
              <a:t>Plaintiffs appealed (again) to the Ninth Circuit. </a:t>
            </a:r>
            <a:r>
              <a:rPr lang="en-US" sz="1800" b="1" i="1" dirty="0">
                <a:solidFill>
                  <a:srgbClr val="202122"/>
                </a:solidFill>
                <a:latin typeface="Aptos"/>
                <a:cs typeface="Calibri"/>
              </a:rPr>
              <a:t>Purcell v. Gonzalez II</a:t>
            </a:r>
            <a:r>
              <a:rPr lang="en-US" sz="1800" dirty="0">
                <a:solidFill>
                  <a:srgbClr val="202122"/>
                </a:solidFill>
                <a:latin typeface="Aptos"/>
                <a:cs typeface="Calibri"/>
              </a:rPr>
              <a:t> was heard in 2009. In October 2010 the </a:t>
            </a:r>
            <a:r>
              <a:rPr lang="en-US" sz="1800" dirty="0">
                <a:solidFill>
                  <a:srgbClr val="000000"/>
                </a:solidFill>
                <a:latin typeface="Aptos"/>
                <a:cs typeface="Calibri"/>
              </a:rPr>
              <a:t>Ninth Circuit held that the requirement to provide proof of citizenship to register to vote was preempted by Section 6 of the NVRA but that the requirement to provide a picture ID to vote at the polling place was permitted. </a:t>
            </a:r>
            <a:endParaRPr lang="en-US" dirty="0">
              <a:latin typeface="Aptos"/>
            </a:endParaRPr>
          </a:p>
          <a:p>
            <a:pPr marL="342900" indent="-342900">
              <a:buAutoNum type="arabicPeriod"/>
            </a:pPr>
            <a:r>
              <a:rPr lang="en-US" sz="1800" dirty="0">
                <a:solidFill>
                  <a:srgbClr val="202122"/>
                </a:solidFill>
                <a:latin typeface="Aptos"/>
                <a:cs typeface="Calibri"/>
              </a:rPr>
              <a:t>Arizona appealed to the U.S. Supreme Court (again). In the summer of 2013, the Court affirmed the Ninth Circuit 7–2, with Justice</a:t>
            </a:r>
            <a:r>
              <a:rPr lang="en-US" sz="1800" dirty="0">
                <a:solidFill>
                  <a:srgbClr val="595959"/>
                </a:solidFill>
                <a:latin typeface="Aptos"/>
                <a:cs typeface="Calibri"/>
              </a:rPr>
              <a:t> Antonin Scalia </a:t>
            </a:r>
            <a:r>
              <a:rPr lang="en-US" sz="1800" dirty="0">
                <a:solidFill>
                  <a:srgbClr val="202122"/>
                </a:solidFill>
                <a:latin typeface="Aptos"/>
                <a:cs typeface="Calibri"/>
              </a:rPr>
              <a:t>writing for the Court. </a:t>
            </a:r>
            <a:r>
              <a:rPr lang="en-US" sz="1800" b="1" i="1" dirty="0">
                <a:solidFill>
                  <a:srgbClr val="202122"/>
                </a:solidFill>
                <a:latin typeface="Aptos"/>
                <a:cs typeface="Calibri"/>
              </a:rPr>
              <a:t>Purcell v. Gonzalez II </a:t>
            </a:r>
            <a:r>
              <a:rPr lang="en-US" sz="1800" dirty="0">
                <a:solidFill>
                  <a:srgbClr val="202122"/>
                </a:solidFill>
                <a:latin typeface="Aptos"/>
                <a:cs typeface="Calibri"/>
              </a:rPr>
              <a:t>held that Arizona's proof of citizenship requirement for voter registration was preempted by the NVRA. A companion case, </a:t>
            </a:r>
            <a:r>
              <a:rPr lang="en-US" sz="1800" b="1" i="1" dirty="0">
                <a:solidFill>
                  <a:srgbClr val="202122"/>
                </a:solidFill>
                <a:latin typeface="Aptos"/>
                <a:cs typeface="Calibri"/>
              </a:rPr>
              <a:t>Inter Tribal Council v. Arizona </a:t>
            </a:r>
            <a:r>
              <a:rPr lang="en-US" sz="1800" dirty="0">
                <a:solidFill>
                  <a:srgbClr val="202122"/>
                </a:solidFill>
                <a:latin typeface="Aptos"/>
                <a:cs typeface="Calibri"/>
              </a:rPr>
              <a:t>was the lead case, also decided 7-2.</a:t>
            </a:r>
            <a:endParaRPr lang="en-US" dirty="0">
              <a:latin typeface="Aptos"/>
            </a:endParaRPr>
          </a:p>
          <a:p>
            <a:pPr>
              <a:buAutoNum type="arabicPeriod"/>
            </a:pPr>
            <a:endParaRPr lang="en-US" dirty="0"/>
          </a:p>
        </p:txBody>
      </p:sp>
    </p:spTree>
    <p:extLst>
      <p:ext uri="{BB962C8B-B14F-4D97-AF65-F5344CB8AC3E}">
        <p14:creationId xmlns:p14="http://schemas.microsoft.com/office/powerpoint/2010/main" val="1028589916"/>
      </p:ext>
    </p:extLst>
  </p:cSld>
  <p:clrMapOvr>
    <a:masterClrMapping/>
  </p:clrMapOvr>
</p:sld>
</file>

<file path=ppt/theme/theme1.xml><?xml version="1.0" encoding="utf-8"?>
<a:theme xmlns:a="http://schemas.openxmlformats.org/drawingml/2006/main" name="1_Office Theme">
  <a:themeElements>
    <a:clrScheme name="COSOS">
      <a:dk1>
        <a:srgbClr val="002F6C"/>
      </a:dk1>
      <a:lt1>
        <a:srgbClr val="FFFFFF"/>
      </a:lt1>
      <a:dk2>
        <a:srgbClr val="BA0C2F"/>
      </a:dk2>
      <a:lt2>
        <a:srgbClr val="FFCD00"/>
      </a:lt2>
      <a:accent1>
        <a:srgbClr val="512A44"/>
      </a:accent1>
      <a:accent2>
        <a:srgbClr val="D45D00"/>
      </a:accent2>
      <a:accent3>
        <a:srgbClr val="205C40"/>
      </a:accent3>
      <a:accent4>
        <a:srgbClr val="009CDE"/>
      </a:accent4>
      <a:accent5>
        <a:srgbClr val="83786F"/>
      </a:accent5>
      <a:accent6>
        <a:srgbClr val="CBC4BC"/>
      </a:accent6>
      <a:hlink>
        <a:srgbClr val="0563C1"/>
      </a:hlink>
      <a:folHlink>
        <a:srgbClr val="954F72"/>
      </a:folHlink>
    </a:clrScheme>
    <a:fontScheme name="COSO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OS Document" ma:contentTypeID="0x010100D2B7E3FF762C5B4A8AA557D8C901653D0036902C0C7FB5EF4EADA8368E016D523D" ma:contentTypeVersion="20" ma:contentTypeDescription="Use this content type for CDOS document (Document_CDOS)" ma:contentTypeScope="" ma:versionID="f2df9195b0b1870af2688a191fbe00dc">
  <xsd:schema xmlns:xsd="http://www.w3.org/2001/XMLSchema" xmlns:xs="http://www.w3.org/2001/XMLSchema" xmlns:p="http://schemas.microsoft.com/office/2006/metadata/properties" xmlns:ns2="d444297a-d47d-4bb2-8522-07033b2dc30f" xmlns:ns3="649ba8c8-740e-42ea-850c-ca46ca456214" targetNamespace="http://schemas.microsoft.com/office/2006/metadata/properties" ma:root="true" ma:fieldsID="aaaabe916c33f025b5b94a537633885c" ns2:_="" ns3:_="">
    <xsd:import namespace="d444297a-d47d-4bb2-8522-07033b2dc30f"/>
    <xsd:import namespace="649ba8c8-740e-42ea-850c-ca46ca456214"/>
    <xsd:element name="properties">
      <xsd:complexType>
        <xsd:sequence>
          <xsd:element name="documentManagement">
            <xsd:complexType>
              <xsd:all>
                <xsd:element ref="ns2:i89bf99be0734afaad0f11e7f7340caa" minOccurs="0"/>
                <xsd:element ref="ns2:b202013f7921451cb1f7feee3c42e03e" minOccurs="0"/>
                <xsd:element ref="ns2:TaxCatchAll" minOccurs="0"/>
                <xsd:element ref="ns2:TaxCatchAllLabel" minOccurs="0"/>
                <xsd:element ref="ns3:Category" minOccurs="0"/>
                <xsd:element ref="ns3:Content_x0020_Location"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dat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44297a-d47d-4bb2-8522-07033b2dc30f" elementFormDefault="qualified">
    <xsd:import namespace="http://schemas.microsoft.com/office/2006/documentManagement/types"/>
    <xsd:import namespace="http://schemas.microsoft.com/office/infopath/2007/PartnerControls"/>
    <xsd:element name="i89bf99be0734afaad0f11e7f7340caa" ma:index="8" nillable="true" ma:taxonomy="true" ma:internalName="i89bf99be0734afaad0f11e7f7340caa" ma:taxonomyFieldName="Type_x0020_of_x0020_Document" ma:displayName="Type of Document" ma:readOnly="false" ma:fieldId="{289bf99b-e073-4afa-ad0f-11e7f7340caa}" ma:sspId="8c720d17-7577-462f-b385-95738aee4da1" ma:termSetId="f190b1d9-64e7-4d5f-b0f5-d94771f97680" ma:anchorId="00000000-0000-0000-0000-000000000000" ma:open="false" ma:isKeyword="false">
      <xsd:complexType>
        <xsd:sequence>
          <xsd:element ref="pc:Terms" minOccurs="0" maxOccurs="1"/>
        </xsd:sequence>
      </xsd:complexType>
    </xsd:element>
    <xsd:element name="b202013f7921451cb1f7feee3c42e03e" ma:index="9" nillable="true" ma:taxonomy="true" ma:internalName="b202013f7921451cb1f7feee3c42e03e" ma:taxonomyFieldName="Division" ma:displayName="Division" ma:readOnly="false" ma:fieldId="{b202013f-7921-451c-b1f7-feee3c42e03e}" ma:sspId="8c720d17-7577-462f-b385-95738aee4da1" ma:termSetId="5fccc6ff-cb7d-416d-b84b-a68a565946a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799e2644-3a6f-4614-be8e-b7f6761c97ce}" ma:internalName="TaxCatchAll" ma:readOnly="false" ma:showField="CatchAllData" ma:web="d444297a-d47d-4bb2-8522-07033b2dc30f">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99e2644-3a6f-4614-be8e-b7f6761c97ce}" ma:internalName="TaxCatchAllLabel" ma:readOnly="true" ma:showField="CatchAllDataLabel" ma:web="d444297a-d47d-4bb2-8522-07033b2dc30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9ba8c8-740e-42ea-850c-ca46ca456214" elementFormDefault="qualified">
    <xsd:import namespace="http://schemas.microsoft.com/office/2006/documentManagement/types"/>
    <xsd:import namespace="http://schemas.microsoft.com/office/infopath/2007/PartnerControls"/>
    <xsd:element name="Category" ma:index="14" nillable="true" ma:displayName="Category" ma:format="Dropdown" ma:internalName="Category" ma:readOnly="false">
      <xsd:simpleType>
        <xsd:restriction base="dms:Choice">
          <xsd:enumeration value="General"/>
          <xsd:enumeration value="Email"/>
          <xsd:enumeration value="Phone/Voicemail"/>
          <xsd:enumeration value="Web"/>
        </xsd:restriction>
      </xsd:simpleType>
    </xsd:element>
    <xsd:element name="Content_x0020_Location" ma:index="15" nillable="true" ma:displayName="Content Location" ma:format="Dropdown" ma:internalName="Content_x0020_Location" ma:readOnly="false">
      <xsd:simpleType>
        <xsd:restriction base="dms:Choice">
          <xsd:enumeration value="Benefits"/>
          <xsd:enumeration value="Emergency Information"/>
          <xsd:enumeration value="IT Services Desk"/>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2" nillable="true" ma:displayName="date" ma:format="DateOnly" ma:internalName="date">
      <xsd:simpleType>
        <xsd:restriction base="dms:DateTim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649ba8c8-740e-42ea-850c-ca46ca456214" xsi:nil="true"/>
    <Content_x0020_Location xmlns="649ba8c8-740e-42ea-850c-ca46ca456214" xsi:nil="true"/>
    <i89bf99be0734afaad0f11e7f7340caa xmlns="d444297a-d47d-4bb2-8522-07033b2dc30f">
      <Terms xmlns="http://schemas.microsoft.com/office/infopath/2007/PartnerControls"/>
    </i89bf99be0734afaad0f11e7f7340caa>
    <TaxCatchAll xmlns="d444297a-d47d-4bb2-8522-07033b2dc30f" xsi:nil="true"/>
    <b202013f7921451cb1f7feee3c42e03e xmlns="d444297a-d47d-4bb2-8522-07033b2dc30f">
      <Terms xmlns="http://schemas.microsoft.com/office/infopath/2007/PartnerControls"/>
    </b202013f7921451cb1f7feee3c42e03e>
    <date xmlns="649ba8c8-740e-42ea-850c-ca46ca456214" xsi:nil="true"/>
  </documentManagement>
</p:properties>
</file>

<file path=customXml/itemProps1.xml><?xml version="1.0" encoding="utf-8"?>
<ds:datastoreItem xmlns:ds="http://schemas.openxmlformats.org/officeDocument/2006/customXml" ds:itemID="{3EF4759F-61B4-40AF-9481-0BE89DC8B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44297a-d47d-4bb2-8522-07033b2dc30f"/>
    <ds:schemaRef ds:uri="649ba8c8-740e-42ea-850c-ca46ca456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798184-6BA1-44E2-9F5E-08D76CCD4391}">
  <ds:schemaRefs>
    <ds:schemaRef ds:uri="http://schemas.microsoft.com/sharepoint/v3/contenttype/forms"/>
  </ds:schemaRefs>
</ds:datastoreItem>
</file>

<file path=customXml/itemProps3.xml><?xml version="1.0" encoding="utf-8"?>
<ds:datastoreItem xmlns:ds="http://schemas.openxmlformats.org/officeDocument/2006/customXml" ds:itemID="{775B96DD-3C6A-46E5-AB23-B3EEF50DC5AF}">
  <ds:schemaRefs>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649ba8c8-740e-42ea-850c-ca46ca456214"/>
    <ds:schemaRef ds:uri="d444297a-d47d-4bb2-8522-07033b2dc30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10389</TotalTime>
  <Words>2291</Words>
  <Application>Microsoft Office PowerPoint</Application>
  <PresentationFormat>Widescreen</PresentationFormat>
  <Paragraphs>95</Paragraphs>
  <Slides>22</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Arial Narrow</vt:lpstr>
      <vt:lpstr>Calibri</vt:lpstr>
      <vt:lpstr>1_Office Theme</vt:lpstr>
      <vt:lpstr>Continuing Legal Education</vt:lpstr>
      <vt:lpstr>Course Description</vt:lpstr>
      <vt:lpstr>Course Learning Objectives</vt:lpstr>
      <vt:lpstr>What is the Purcell Principle?</vt:lpstr>
      <vt:lpstr>Purcell v. Gonzalez – Background:</vt:lpstr>
      <vt:lpstr>Purcell v. Gonzalez - Appeal to the Ninth Circuit</vt:lpstr>
      <vt:lpstr>Purcell v. Gonzalez - (2006)</vt:lpstr>
      <vt:lpstr>Purcell v. Gonzalez – Decision:</vt:lpstr>
      <vt:lpstr>What Ever Happened to Arizona’s Prop 200?</vt:lpstr>
      <vt:lpstr>…Fun Note</vt:lpstr>
      <vt:lpstr>Purcell's Progeny</vt:lpstr>
      <vt:lpstr>The 2020 Wisconsin Primary Election</vt:lpstr>
      <vt:lpstr>Republican National Committee v. Democratic National Committee </vt:lpstr>
      <vt:lpstr>Republican National Committee v. Democratic National Committee - Decision</vt:lpstr>
      <vt:lpstr>Wisconsin 2020 State Primary Election</vt:lpstr>
      <vt:lpstr>Recent Examples of Purcell Principle in Action</vt:lpstr>
      <vt:lpstr>Recent Examples of Purcell Principle in Action </vt:lpstr>
      <vt:lpstr>Criticism of Purcell Principle</vt:lpstr>
      <vt:lpstr>Criticism of Purcell Principle (Cont)</vt:lpstr>
      <vt:lpstr>Purcell Principle in 2024</vt:lpstr>
      <vt:lpstr>Purcell Principle 2024</vt:lpstr>
      <vt:lpstr>Purcell Principle Takeaways</vt:lpstr>
    </vt:vector>
  </TitlesOfParts>
  <Company>CDOS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Sunny</dc:creator>
  <cp:lastModifiedBy>Judd Choate</cp:lastModifiedBy>
  <cp:revision>262</cp:revision>
  <dcterms:created xsi:type="dcterms:W3CDTF">2018-07-19T18:09:46Z</dcterms:created>
  <dcterms:modified xsi:type="dcterms:W3CDTF">2024-10-08T17:35:15Z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176b7e50-4242-4a37-98e7-eea5006b3487</vt:lpwstr>
  </property>
  <property fmtid="{D5CDD505-2E9C-101B-9397-08002B2CF9AE}" pid="3" name="ContentTypeId">
    <vt:lpwstr>0x010100D2B7E3FF762C5B4A8AA557D8C901653D0036902C0C7FB5EF4EADA8368E016D523D</vt:lpwstr>
  </property>
  <property fmtid="{D5CDD505-2E9C-101B-9397-08002B2CF9AE}" pid="4" name="Division">
    <vt:lpwstr/>
  </property>
  <property fmtid="{D5CDD505-2E9C-101B-9397-08002B2CF9AE}" pid="5" name="Type of Document">
    <vt:lpwstr/>
  </property>
  <property fmtid="{D5CDD505-2E9C-101B-9397-08002B2CF9AE}" pid="6" name="MSIP_Label_59e4beaa-c4ba-4ea9-a1f4-4e52626a3d73_Enabled">
    <vt:lpwstr>true</vt:lpwstr>
  </property>
  <property fmtid="{D5CDD505-2E9C-101B-9397-08002B2CF9AE}" pid="7" name="MSIP_Label_59e4beaa-c4ba-4ea9-a1f4-4e52626a3d73_SetDate">
    <vt:lpwstr>2023-12-12T21:07:49Z</vt:lpwstr>
  </property>
  <property fmtid="{D5CDD505-2E9C-101B-9397-08002B2CF9AE}" pid="8" name="MSIP_Label_59e4beaa-c4ba-4ea9-a1f4-4e52626a3d73_Method">
    <vt:lpwstr>Standard</vt:lpwstr>
  </property>
  <property fmtid="{D5CDD505-2E9C-101B-9397-08002B2CF9AE}" pid="9" name="MSIP_Label_59e4beaa-c4ba-4ea9-a1f4-4e52626a3d73_Name">
    <vt:lpwstr>defa4170-0d19-0005-0004-bc88714345d2</vt:lpwstr>
  </property>
  <property fmtid="{D5CDD505-2E9C-101B-9397-08002B2CF9AE}" pid="10" name="MSIP_Label_59e4beaa-c4ba-4ea9-a1f4-4e52626a3d73_SiteId">
    <vt:lpwstr>58e69e55-1d13-4102-aac7-ea2947430191</vt:lpwstr>
  </property>
  <property fmtid="{D5CDD505-2E9C-101B-9397-08002B2CF9AE}" pid="11" name="MSIP_Label_59e4beaa-c4ba-4ea9-a1f4-4e52626a3d73_ActionId">
    <vt:lpwstr>1a343e34-6bf5-4871-8688-481fdf0ae6e7</vt:lpwstr>
  </property>
  <property fmtid="{D5CDD505-2E9C-101B-9397-08002B2CF9AE}" pid="12" name="MSIP_Label_59e4beaa-c4ba-4ea9-a1f4-4e52626a3d73_ContentBits">
    <vt:lpwstr>0</vt:lpwstr>
  </property>
</Properties>
</file>