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54"/>
  </p:handoutMasterIdLst>
  <p:sldIdLst>
    <p:sldId id="256" r:id="rId5"/>
    <p:sldId id="257" r:id="rId6"/>
    <p:sldId id="260" r:id="rId7"/>
    <p:sldId id="305" r:id="rId8"/>
    <p:sldId id="306" r:id="rId9"/>
    <p:sldId id="286" r:id="rId10"/>
    <p:sldId id="292" r:id="rId11"/>
    <p:sldId id="261" r:id="rId12"/>
    <p:sldId id="258" r:id="rId13"/>
    <p:sldId id="262" r:id="rId14"/>
    <p:sldId id="259" r:id="rId15"/>
    <p:sldId id="263" r:id="rId16"/>
    <p:sldId id="264" r:id="rId17"/>
    <p:sldId id="265" r:id="rId18"/>
    <p:sldId id="266" r:id="rId19"/>
    <p:sldId id="267" r:id="rId20"/>
    <p:sldId id="268" r:id="rId21"/>
    <p:sldId id="269" r:id="rId22"/>
    <p:sldId id="272" r:id="rId23"/>
    <p:sldId id="271" r:id="rId24"/>
    <p:sldId id="270" r:id="rId25"/>
    <p:sldId id="273" r:id="rId26"/>
    <p:sldId id="277" r:id="rId27"/>
    <p:sldId id="276" r:id="rId28"/>
    <p:sldId id="275" r:id="rId29"/>
    <p:sldId id="283" r:id="rId30"/>
    <p:sldId id="274" r:id="rId31"/>
    <p:sldId id="287" r:id="rId32"/>
    <p:sldId id="278" r:id="rId33"/>
    <p:sldId id="281" r:id="rId34"/>
    <p:sldId id="282" r:id="rId35"/>
    <p:sldId id="279" r:id="rId36"/>
    <p:sldId id="295" r:id="rId37"/>
    <p:sldId id="296" r:id="rId38"/>
    <p:sldId id="288" r:id="rId39"/>
    <p:sldId id="298" r:id="rId40"/>
    <p:sldId id="297" r:id="rId41"/>
    <p:sldId id="299" r:id="rId42"/>
    <p:sldId id="300" r:id="rId43"/>
    <p:sldId id="301" r:id="rId44"/>
    <p:sldId id="290" r:id="rId45"/>
    <p:sldId id="291" r:id="rId46"/>
    <p:sldId id="294" r:id="rId47"/>
    <p:sldId id="293" r:id="rId48"/>
    <p:sldId id="302" r:id="rId49"/>
    <p:sldId id="303" r:id="rId50"/>
    <p:sldId id="304" r:id="rId51"/>
    <p:sldId id="285" r:id="rId52"/>
    <p:sldId id="28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97419" autoAdjust="0"/>
  </p:normalViewPr>
  <p:slideViewPr>
    <p:cSldViewPr snapToGrid="0">
      <p:cViewPr varScale="1">
        <p:scale>
          <a:sx n="100" d="100"/>
          <a:sy n="100" d="100"/>
        </p:scale>
        <p:origin x="108" y="228"/>
      </p:cViewPr>
      <p:guideLst/>
    </p:cSldViewPr>
  </p:slideViewPr>
  <p:outlineViewPr>
    <p:cViewPr>
      <p:scale>
        <a:sx n="33" d="100"/>
        <a:sy n="33" d="100"/>
      </p:scale>
      <p:origin x="0" y="-289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Kenney" userId="5dc670be-b0e8-4316-be9a-2b8586408cbf" providerId="ADAL" clId="{661564E0-5B89-42D4-9972-6D21768589DE}"/>
    <pc:docChg chg="custSel modSld">
      <pc:chgData name="Shannon Kenney" userId="5dc670be-b0e8-4316-be9a-2b8586408cbf" providerId="ADAL" clId="{661564E0-5B89-42D4-9972-6D21768589DE}" dt="2024-08-13T21:33:02.398" v="140" actId="13244"/>
      <pc:docMkLst>
        <pc:docMk/>
      </pc:docMkLst>
      <pc:sldChg chg="modSp mod">
        <pc:chgData name="Shannon Kenney" userId="5dc670be-b0e8-4316-be9a-2b8586408cbf" providerId="ADAL" clId="{661564E0-5B89-42D4-9972-6D21768589DE}" dt="2024-08-13T21:29:00.139" v="115" actId="13244"/>
        <pc:sldMkLst>
          <pc:docMk/>
          <pc:sldMk cId="3044936030" sldId="258"/>
        </pc:sldMkLst>
        <pc:picChg chg="ord">
          <ac:chgData name="Shannon Kenney" userId="5dc670be-b0e8-4316-be9a-2b8586408cbf" providerId="ADAL" clId="{661564E0-5B89-42D4-9972-6D21768589DE}" dt="2024-08-13T21:29:00.139" v="115" actId="13244"/>
          <ac:picMkLst>
            <pc:docMk/>
            <pc:sldMk cId="3044936030" sldId="258"/>
            <ac:picMk id="10" creationId="{8B905AB6-27D2-6D48-CACC-8CE4833305CA}"/>
          </ac:picMkLst>
        </pc:picChg>
      </pc:sldChg>
      <pc:sldChg chg="modSp mod">
        <pc:chgData name="Shannon Kenney" userId="5dc670be-b0e8-4316-be9a-2b8586408cbf" providerId="ADAL" clId="{661564E0-5B89-42D4-9972-6D21768589DE}" dt="2024-08-13T21:26:22.165" v="57"/>
        <pc:sldMkLst>
          <pc:docMk/>
          <pc:sldMk cId="2366275127" sldId="260"/>
        </pc:sldMkLst>
        <pc:picChg chg="ord">
          <ac:chgData name="Shannon Kenney" userId="5dc670be-b0e8-4316-be9a-2b8586408cbf" providerId="ADAL" clId="{661564E0-5B89-42D4-9972-6D21768589DE}" dt="2024-08-13T21:26:22.165" v="57"/>
          <ac:picMkLst>
            <pc:docMk/>
            <pc:sldMk cId="2366275127" sldId="260"/>
            <ac:picMk id="3" creationId="{4E6FC3AB-87FF-CD3F-98D0-1766DA740672}"/>
          </ac:picMkLst>
        </pc:picChg>
      </pc:sldChg>
      <pc:sldChg chg="modSp mod">
        <pc:chgData name="Shannon Kenney" userId="5dc670be-b0e8-4316-be9a-2b8586408cbf" providerId="ADAL" clId="{661564E0-5B89-42D4-9972-6D21768589DE}" dt="2024-08-13T21:29:45.801" v="117" actId="13244"/>
        <pc:sldMkLst>
          <pc:docMk/>
          <pc:sldMk cId="1815445164" sldId="274"/>
        </pc:sldMkLst>
        <pc:spChg chg="ord">
          <ac:chgData name="Shannon Kenney" userId="5dc670be-b0e8-4316-be9a-2b8586408cbf" providerId="ADAL" clId="{661564E0-5B89-42D4-9972-6D21768589DE}" dt="2024-08-13T21:29:45.801" v="117" actId="13244"/>
          <ac:spMkLst>
            <pc:docMk/>
            <pc:sldMk cId="1815445164" sldId="274"/>
            <ac:spMk id="4" creationId="{00000000-0000-0000-0000-000000000000}"/>
          </ac:spMkLst>
        </pc:spChg>
      </pc:sldChg>
      <pc:sldChg chg="modSp mod">
        <pc:chgData name="Shannon Kenney" userId="5dc670be-b0e8-4316-be9a-2b8586408cbf" providerId="ADAL" clId="{661564E0-5B89-42D4-9972-6D21768589DE}" dt="2024-08-13T21:29:34.337" v="116" actId="13244"/>
        <pc:sldMkLst>
          <pc:docMk/>
          <pc:sldMk cId="1810471868" sldId="275"/>
        </pc:sldMkLst>
        <pc:spChg chg="ord">
          <ac:chgData name="Shannon Kenney" userId="5dc670be-b0e8-4316-be9a-2b8586408cbf" providerId="ADAL" clId="{661564E0-5B89-42D4-9972-6D21768589DE}" dt="2024-08-13T21:29:34.337" v="116" actId="13244"/>
          <ac:spMkLst>
            <pc:docMk/>
            <pc:sldMk cId="1810471868" sldId="275"/>
            <ac:spMk id="4" creationId="{00000000-0000-0000-0000-000000000000}"/>
          </ac:spMkLst>
        </pc:spChg>
      </pc:sldChg>
      <pc:sldChg chg="modSp mod">
        <pc:chgData name="Shannon Kenney" userId="5dc670be-b0e8-4316-be9a-2b8586408cbf" providerId="ADAL" clId="{661564E0-5B89-42D4-9972-6D21768589DE}" dt="2024-08-13T21:30:00.081" v="119" actId="13244"/>
        <pc:sldMkLst>
          <pc:docMk/>
          <pc:sldMk cId="3774278231" sldId="279"/>
        </pc:sldMkLst>
        <pc:spChg chg="ord">
          <ac:chgData name="Shannon Kenney" userId="5dc670be-b0e8-4316-be9a-2b8586408cbf" providerId="ADAL" clId="{661564E0-5B89-42D4-9972-6D21768589DE}" dt="2024-08-13T21:30:00.081" v="119" actId="13244"/>
          <ac:spMkLst>
            <pc:docMk/>
            <pc:sldMk cId="3774278231" sldId="279"/>
            <ac:spMk id="4" creationId="{00000000-0000-0000-0000-000000000000}"/>
          </ac:spMkLst>
        </pc:spChg>
      </pc:sldChg>
      <pc:sldChg chg="modSp mod">
        <pc:chgData name="Shannon Kenney" userId="5dc670be-b0e8-4316-be9a-2b8586408cbf" providerId="ADAL" clId="{661564E0-5B89-42D4-9972-6D21768589DE}" dt="2024-08-13T21:33:02.398" v="140" actId="13244"/>
        <pc:sldMkLst>
          <pc:docMk/>
          <pc:sldMk cId="569421201" sldId="280"/>
        </pc:sldMkLst>
        <pc:spChg chg="ord">
          <ac:chgData name="Shannon Kenney" userId="5dc670be-b0e8-4316-be9a-2b8586408cbf" providerId="ADAL" clId="{661564E0-5B89-42D4-9972-6D21768589DE}" dt="2024-08-13T21:33:02.398" v="140" actId="13244"/>
          <ac:spMkLst>
            <pc:docMk/>
            <pc:sldMk cId="569421201" sldId="280"/>
            <ac:spMk id="4" creationId="{00000000-0000-0000-0000-000000000000}"/>
          </ac:spMkLst>
        </pc:spChg>
      </pc:sldChg>
      <pc:sldChg chg="modSp mod">
        <pc:chgData name="Shannon Kenney" userId="5dc670be-b0e8-4316-be9a-2b8586408cbf" providerId="ADAL" clId="{661564E0-5B89-42D4-9972-6D21768589DE}" dt="2024-08-13T21:29:52.343" v="118" actId="13244"/>
        <pc:sldMkLst>
          <pc:docMk/>
          <pc:sldMk cId="865778725" sldId="281"/>
        </pc:sldMkLst>
        <pc:spChg chg="ord">
          <ac:chgData name="Shannon Kenney" userId="5dc670be-b0e8-4316-be9a-2b8586408cbf" providerId="ADAL" clId="{661564E0-5B89-42D4-9972-6D21768589DE}" dt="2024-08-13T21:29:52.343" v="118" actId="13244"/>
          <ac:spMkLst>
            <pc:docMk/>
            <pc:sldMk cId="865778725" sldId="281"/>
            <ac:spMk id="4" creationId="{00000000-0000-0000-0000-000000000000}"/>
          </ac:spMkLst>
        </pc:spChg>
      </pc:sldChg>
      <pc:sldChg chg="modSp mod">
        <pc:chgData name="Shannon Kenney" userId="5dc670be-b0e8-4316-be9a-2b8586408cbf" providerId="ADAL" clId="{661564E0-5B89-42D4-9972-6D21768589DE}" dt="2024-08-13T21:28:36.097" v="114" actId="962"/>
        <pc:sldMkLst>
          <pc:docMk/>
          <pc:sldMk cId="1571915234" sldId="286"/>
        </pc:sldMkLst>
        <pc:spChg chg="mod">
          <ac:chgData name="Shannon Kenney" userId="5dc670be-b0e8-4316-be9a-2b8586408cbf" providerId="ADAL" clId="{661564E0-5B89-42D4-9972-6D21768589DE}" dt="2024-08-13T21:28:35.714" v="112" actId="962"/>
          <ac:spMkLst>
            <pc:docMk/>
            <pc:sldMk cId="1571915234" sldId="286"/>
            <ac:spMk id="5" creationId="{00000000-0000-0000-0000-000000000000}"/>
          </ac:spMkLst>
        </pc:spChg>
        <pc:spChg chg="mod">
          <ac:chgData name="Shannon Kenney" userId="5dc670be-b0e8-4316-be9a-2b8586408cbf" providerId="ADAL" clId="{661564E0-5B89-42D4-9972-6D21768589DE}" dt="2024-08-13T21:28:36.097" v="114" actId="962"/>
          <ac:spMkLst>
            <pc:docMk/>
            <pc:sldMk cId="1571915234" sldId="286"/>
            <ac:spMk id="6" creationId="{00000000-0000-0000-0000-000000000000}"/>
          </ac:spMkLst>
        </pc:spChg>
      </pc:sldChg>
      <pc:sldChg chg="modSp mod">
        <pc:chgData name="Shannon Kenney" userId="5dc670be-b0e8-4316-be9a-2b8586408cbf" providerId="ADAL" clId="{661564E0-5B89-42D4-9972-6D21768589DE}" dt="2024-08-13T21:30:51.116" v="125" actId="13244"/>
        <pc:sldMkLst>
          <pc:docMk/>
          <pc:sldMk cId="3602848179" sldId="288"/>
        </pc:sldMkLst>
        <pc:spChg chg="ord">
          <ac:chgData name="Shannon Kenney" userId="5dc670be-b0e8-4316-be9a-2b8586408cbf" providerId="ADAL" clId="{661564E0-5B89-42D4-9972-6D21768589DE}" dt="2024-08-13T21:30:47.027" v="123" actId="13244"/>
          <ac:spMkLst>
            <pc:docMk/>
            <pc:sldMk cId="3602848179" sldId="288"/>
            <ac:spMk id="4" creationId="{5FC73E2B-DCBE-6D11-7DDD-D36903AF9DEF}"/>
          </ac:spMkLst>
        </pc:spChg>
        <pc:spChg chg="mod">
          <ac:chgData name="Shannon Kenney" userId="5dc670be-b0e8-4316-be9a-2b8586408cbf" providerId="ADAL" clId="{661564E0-5B89-42D4-9972-6D21768589DE}" dt="2024-08-13T21:30:41.129" v="122" actId="962"/>
          <ac:spMkLst>
            <pc:docMk/>
            <pc:sldMk cId="3602848179" sldId="288"/>
            <ac:spMk id="7" creationId="{E0088844-AD06-099C-F764-7D89F5E5DDC5}"/>
          </ac:spMkLst>
        </pc:spChg>
        <pc:spChg chg="ord">
          <ac:chgData name="Shannon Kenney" userId="5dc670be-b0e8-4316-be9a-2b8586408cbf" providerId="ADAL" clId="{661564E0-5B89-42D4-9972-6D21768589DE}" dt="2024-08-13T21:30:51.116" v="125" actId="13244"/>
          <ac:spMkLst>
            <pc:docMk/>
            <pc:sldMk cId="3602848179" sldId="288"/>
            <ac:spMk id="8" creationId="{46FFADD0-D6C0-2A6F-0804-C09614F33875}"/>
          </ac:spMkLst>
        </pc:spChg>
        <pc:picChg chg="ord">
          <ac:chgData name="Shannon Kenney" userId="5dc670be-b0e8-4316-be9a-2b8586408cbf" providerId="ADAL" clId="{661564E0-5B89-42D4-9972-6D21768589DE}" dt="2024-08-13T21:30:49.435" v="124" actId="13244"/>
          <ac:picMkLst>
            <pc:docMk/>
            <pc:sldMk cId="3602848179" sldId="288"/>
            <ac:picMk id="6" creationId="{940E6DB5-CAF5-57AB-099D-E1841AEC2A11}"/>
          </ac:picMkLst>
        </pc:picChg>
      </pc:sldChg>
      <pc:sldChg chg="modSp mod">
        <pc:chgData name="Shannon Kenney" userId="5dc670be-b0e8-4316-be9a-2b8586408cbf" providerId="ADAL" clId="{661564E0-5B89-42D4-9972-6D21768589DE}" dt="2024-08-13T21:32:02.361" v="132" actId="13244"/>
        <pc:sldMkLst>
          <pc:docMk/>
          <pc:sldMk cId="3254700035" sldId="290"/>
        </pc:sldMkLst>
        <pc:spChg chg="ord">
          <ac:chgData name="Shannon Kenney" userId="5dc670be-b0e8-4316-be9a-2b8586408cbf" providerId="ADAL" clId="{661564E0-5B89-42D4-9972-6D21768589DE}" dt="2024-08-13T21:32:02.361" v="132" actId="13244"/>
          <ac:spMkLst>
            <pc:docMk/>
            <pc:sldMk cId="3254700035" sldId="290"/>
            <ac:spMk id="4" creationId="{5FC73E2B-DCBE-6D11-7DDD-D36903AF9DEF}"/>
          </ac:spMkLst>
        </pc:spChg>
      </pc:sldChg>
      <pc:sldChg chg="modSp mod">
        <pc:chgData name="Shannon Kenney" userId="5dc670be-b0e8-4316-be9a-2b8586408cbf" providerId="ADAL" clId="{661564E0-5B89-42D4-9972-6D21768589DE}" dt="2024-08-13T21:32:08.843" v="133" actId="13244"/>
        <pc:sldMkLst>
          <pc:docMk/>
          <pc:sldMk cId="1837354160" sldId="291"/>
        </pc:sldMkLst>
        <pc:spChg chg="ord">
          <ac:chgData name="Shannon Kenney" userId="5dc670be-b0e8-4316-be9a-2b8586408cbf" providerId="ADAL" clId="{661564E0-5B89-42D4-9972-6D21768589DE}" dt="2024-08-13T21:32:08.843" v="133" actId="13244"/>
          <ac:spMkLst>
            <pc:docMk/>
            <pc:sldMk cId="1837354160" sldId="291"/>
            <ac:spMk id="4" creationId="{5FC73E2B-DCBE-6D11-7DDD-D36903AF9DEF}"/>
          </ac:spMkLst>
        </pc:spChg>
      </pc:sldChg>
      <pc:sldChg chg="modSp mod">
        <pc:chgData name="Shannon Kenney" userId="5dc670be-b0e8-4316-be9a-2b8586408cbf" providerId="ADAL" clId="{661564E0-5B89-42D4-9972-6D21768589DE}" dt="2024-08-13T21:32:35.435" v="137" actId="13244"/>
        <pc:sldMkLst>
          <pc:docMk/>
          <pc:sldMk cId="2958767847" sldId="293"/>
        </pc:sldMkLst>
        <pc:spChg chg="ord">
          <ac:chgData name="Shannon Kenney" userId="5dc670be-b0e8-4316-be9a-2b8586408cbf" providerId="ADAL" clId="{661564E0-5B89-42D4-9972-6D21768589DE}" dt="2024-08-13T21:32:27.859" v="136" actId="13244"/>
          <ac:spMkLst>
            <pc:docMk/>
            <pc:sldMk cId="2958767847" sldId="293"/>
            <ac:spMk id="3" creationId="{F547A19F-D218-26E3-4227-4EF48DAC7431}"/>
          </ac:spMkLst>
        </pc:spChg>
        <pc:spChg chg="ord">
          <ac:chgData name="Shannon Kenney" userId="5dc670be-b0e8-4316-be9a-2b8586408cbf" providerId="ADAL" clId="{661564E0-5B89-42D4-9972-6D21768589DE}" dt="2024-08-13T21:32:35.435" v="137" actId="13244"/>
          <ac:spMkLst>
            <pc:docMk/>
            <pc:sldMk cId="2958767847" sldId="293"/>
            <ac:spMk id="4" creationId="{8176ADC8-E2D9-4532-AFD1-6729D203FBDA}"/>
          </ac:spMkLst>
        </pc:spChg>
      </pc:sldChg>
      <pc:sldChg chg="modSp mod">
        <pc:chgData name="Shannon Kenney" userId="5dc670be-b0e8-4316-be9a-2b8586408cbf" providerId="ADAL" clId="{661564E0-5B89-42D4-9972-6D21768589DE}" dt="2024-08-13T21:32:20.837" v="134" actId="13244"/>
        <pc:sldMkLst>
          <pc:docMk/>
          <pc:sldMk cId="1610083299" sldId="294"/>
        </pc:sldMkLst>
        <pc:spChg chg="ord">
          <ac:chgData name="Shannon Kenney" userId="5dc670be-b0e8-4316-be9a-2b8586408cbf" providerId="ADAL" clId="{661564E0-5B89-42D4-9972-6D21768589DE}" dt="2024-08-13T21:32:20.837" v="134" actId="13244"/>
          <ac:spMkLst>
            <pc:docMk/>
            <pc:sldMk cId="1610083299" sldId="294"/>
            <ac:spMk id="4" creationId="{B963ABB0-AFC1-6950-C08C-CF7E1A6FC042}"/>
          </ac:spMkLst>
        </pc:spChg>
      </pc:sldChg>
      <pc:sldChg chg="modSp mod">
        <pc:chgData name="Shannon Kenney" userId="5dc670be-b0e8-4316-be9a-2b8586408cbf" providerId="ADAL" clId="{661564E0-5B89-42D4-9972-6D21768589DE}" dt="2024-08-13T21:30:08.380" v="120" actId="13244"/>
        <pc:sldMkLst>
          <pc:docMk/>
          <pc:sldMk cId="4171439480" sldId="295"/>
        </pc:sldMkLst>
        <pc:spChg chg="ord">
          <ac:chgData name="Shannon Kenney" userId="5dc670be-b0e8-4316-be9a-2b8586408cbf" providerId="ADAL" clId="{661564E0-5B89-42D4-9972-6D21768589DE}" dt="2024-08-13T21:30:08.380" v="120" actId="13244"/>
          <ac:spMkLst>
            <pc:docMk/>
            <pc:sldMk cId="4171439480" sldId="295"/>
            <ac:spMk id="4" creationId="{5FC73E2B-DCBE-6D11-7DDD-D36903AF9DEF}"/>
          </ac:spMkLst>
        </pc:spChg>
      </pc:sldChg>
      <pc:sldChg chg="modSp mod">
        <pc:chgData name="Shannon Kenney" userId="5dc670be-b0e8-4316-be9a-2b8586408cbf" providerId="ADAL" clId="{661564E0-5B89-42D4-9972-6D21768589DE}" dt="2024-08-13T21:30:17.730" v="121" actId="13244"/>
        <pc:sldMkLst>
          <pc:docMk/>
          <pc:sldMk cId="1039019505" sldId="296"/>
        </pc:sldMkLst>
        <pc:spChg chg="mod ord">
          <ac:chgData name="Shannon Kenney" userId="5dc670be-b0e8-4316-be9a-2b8586408cbf" providerId="ADAL" clId="{661564E0-5B89-42D4-9972-6D21768589DE}" dt="2024-08-13T21:30:17.730" v="121" actId="13244"/>
          <ac:spMkLst>
            <pc:docMk/>
            <pc:sldMk cId="1039019505" sldId="296"/>
            <ac:spMk id="16" creationId="{739E2649-A041-21D7-0030-D16C65F79791}"/>
          </ac:spMkLst>
        </pc:spChg>
      </pc:sldChg>
      <pc:sldChg chg="modSp mod">
        <pc:chgData name="Shannon Kenney" userId="5dc670be-b0e8-4316-be9a-2b8586408cbf" providerId="ADAL" clId="{661564E0-5B89-42D4-9972-6D21768589DE}" dt="2024-08-13T21:31:26.348" v="129" actId="13244"/>
        <pc:sldMkLst>
          <pc:docMk/>
          <pc:sldMk cId="1309943898" sldId="297"/>
        </pc:sldMkLst>
        <pc:spChg chg="ord">
          <ac:chgData name="Shannon Kenney" userId="5dc670be-b0e8-4316-be9a-2b8586408cbf" providerId="ADAL" clId="{661564E0-5B89-42D4-9972-6D21768589DE}" dt="2024-08-13T21:31:26.348" v="129" actId="13244"/>
          <ac:spMkLst>
            <pc:docMk/>
            <pc:sldMk cId="1309943898" sldId="297"/>
            <ac:spMk id="3" creationId="{DB7C6E0C-00BF-69AC-2C45-A5CCF60C391E}"/>
          </ac:spMkLst>
        </pc:spChg>
      </pc:sldChg>
      <pc:sldChg chg="modSp mod">
        <pc:chgData name="Shannon Kenney" userId="5dc670be-b0e8-4316-be9a-2b8586408cbf" providerId="ADAL" clId="{661564E0-5B89-42D4-9972-6D21768589DE}" dt="2024-08-13T21:31:10.537" v="128" actId="13244"/>
        <pc:sldMkLst>
          <pc:docMk/>
          <pc:sldMk cId="1830763873" sldId="298"/>
        </pc:sldMkLst>
        <pc:spChg chg="ord">
          <ac:chgData name="Shannon Kenney" userId="5dc670be-b0e8-4316-be9a-2b8586408cbf" providerId="ADAL" clId="{661564E0-5B89-42D4-9972-6D21768589DE}" dt="2024-08-13T21:31:07.621" v="126" actId="13244"/>
          <ac:spMkLst>
            <pc:docMk/>
            <pc:sldMk cId="1830763873" sldId="298"/>
            <ac:spMk id="4" creationId="{5FC73E2B-DCBE-6D11-7DDD-D36903AF9DEF}"/>
          </ac:spMkLst>
        </pc:spChg>
        <pc:spChg chg="ord">
          <ac:chgData name="Shannon Kenney" userId="5dc670be-b0e8-4316-be9a-2b8586408cbf" providerId="ADAL" clId="{661564E0-5B89-42D4-9972-6D21768589DE}" dt="2024-08-13T21:31:10.537" v="128" actId="13244"/>
          <ac:spMkLst>
            <pc:docMk/>
            <pc:sldMk cId="1830763873" sldId="298"/>
            <ac:spMk id="6" creationId="{BBF5C981-D01E-95E6-6E88-3767D87D3D7D}"/>
          </ac:spMkLst>
        </pc:spChg>
        <pc:picChg chg="ord">
          <ac:chgData name="Shannon Kenney" userId="5dc670be-b0e8-4316-be9a-2b8586408cbf" providerId="ADAL" clId="{661564E0-5B89-42D4-9972-6D21768589DE}" dt="2024-08-13T21:31:09.339" v="127" actId="13244"/>
          <ac:picMkLst>
            <pc:docMk/>
            <pc:sldMk cId="1830763873" sldId="298"/>
            <ac:picMk id="5" creationId="{6717854B-1633-89BC-9934-518B0F3111EC}"/>
          </ac:picMkLst>
        </pc:picChg>
      </pc:sldChg>
      <pc:sldChg chg="modSp mod">
        <pc:chgData name="Shannon Kenney" userId="5dc670be-b0e8-4316-be9a-2b8586408cbf" providerId="ADAL" clId="{661564E0-5B89-42D4-9972-6D21768589DE}" dt="2024-08-13T21:31:34.468" v="130" actId="13244"/>
        <pc:sldMkLst>
          <pc:docMk/>
          <pc:sldMk cId="185910445" sldId="299"/>
        </pc:sldMkLst>
        <pc:spChg chg="ord">
          <ac:chgData name="Shannon Kenney" userId="5dc670be-b0e8-4316-be9a-2b8586408cbf" providerId="ADAL" clId="{661564E0-5B89-42D4-9972-6D21768589DE}" dt="2024-08-13T21:31:34.468" v="130" actId="13244"/>
          <ac:spMkLst>
            <pc:docMk/>
            <pc:sldMk cId="185910445" sldId="299"/>
            <ac:spMk id="4" creationId="{5FC73E2B-DCBE-6D11-7DDD-D36903AF9DEF}"/>
          </ac:spMkLst>
        </pc:spChg>
      </pc:sldChg>
      <pc:sldChg chg="modSp mod">
        <pc:chgData name="Shannon Kenney" userId="5dc670be-b0e8-4316-be9a-2b8586408cbf" providerId="ADAL" clId="{661564E0-5B89-42D4-9972-6D21768589DE}" dt="2024-08-13T21:31:40.002" v="131" actId="13244"/>
        <pc:sldMkLst>
          <pc:docMk/>
          <pc:sldMk cId="2314670584" sldId="300"/>
        </pc:sldMkLst>
        <pc:spChg chg="ord">
          <ac:chgData name="Shannon Kenney" userId="5dc670be-b0e8-4316-be9a-2b8586408cbf" providerId="ADAL" clId="{661564E0-5B89-42D4-9972-6D21768589DE}" dt="2024-08-13T21:31:40.002" v="131" actId="13244"/>
          <ac:spMkLst>
            <pc:docMk/>
            <pc:sldMk cId="2314670584" sldId="300"/>
            <ac:spMk id="4" creationId="{5FC73E2B-DCBE-6D11-7DDD-D36903AF9DEF}"/>
          </ac:spMkLst>
        </pc:spChg>
      </pc:sldChg>
      <pc:sldChg chg="modSp mod">
        <pc:chgData name="Shannon Kenney" userId="5dc670be-b0e8-4316-be9a-2b8586408cbf" providerId="ADAL" clId="{661564E0-5B89-42D4-9972-6D21768589DE}" dt="2024-08-13T21:32:40.599" v="138" actId="13244"/>
        <pc:sldMkLst>
          <pc:docMk/>
          <pc:sldMk cId="230634704" sldId="302"/>
        </pc:sldMkLst>
        <pc:spChg chg="ord">
          <ac:chgData name="Shannon Kenney" userId="5dc670be-b0e8-4316-be9a-2b8586408cbf" providerId="ADAL" clId="{661564E0-5B89-42D4-9972-6D21768589DE}" dt="2024-08-13T21:32:40.599" v="138" actId="13244"/>
          <ac:spMkLst>
            <pc:docMk/>
            <pc:sldMk cId="230634704" sldId="302"/>
            <ac:spMk id="4" creationId="{8176ADC8-E2D9-4532-AFD1-6729D203FBDA}"/>
          </ac:spMkLst>
        </pc:spChg>
      </pc:sldChg>
      <pc:sldChg chg="modSp mod">
        <pc:chgData name="Shannon Kenney" userId="5dc670be-b0e8-4316-be9a-2b8586408cbf" providerId="ADAL" clId="{661564E0-5B89-42D4-9972-6D21768589DE}" dt="2024-08-13T21:26:00.641" v="52" actId="962"/>
        <pc:sldMkLst>
          <pc:docMk/>
          <pc:sldMk cId="1000756229" sldId="303"/>
        </pc:sldMkLst>
        <pc:spChg chg="mod">
          <ac:chgData name="Shannon Kenney" userId="5dc670be-b0e8-4316-be9a-2b8586408cbf" providerId="ADAL" clId="{661564E0-5B89-42D4-9972-6D21768589DE}" dt="2024-08-13T21:26:00.641" v="52" actId="962"/>
          <ac:spMkLst>
            <pc:docMk/>
            <pc:sldMk cId="1000756229" sldId="303"/>
            <ac:spMk id="6" creationId="{4FE04BB1-C2C4-F689-CB0A-7BBE68A49A26}"/>
          </ac:spMkLst>
        </pc:spChg>
      </pc:sldChg>
      <pc:sldChg chg="modSp mod">
        <pc:chgData name="Shannon Kenney" userId="5dc670be-b0e8-4316-be9a-2b8586408cbf" providerId="ADAL" clId="{661564E0-5B89-42D4-9972-6D21768589DE}" dt="2024-08-13T21:32:53.432" v="139" actId="962"/>
        <pc:sldMkLst>
          <pc:docMk/>
          <pc:sldMk cId="138309416" sldId="304"/>
        </pc:sldMkLst>
        <pc:spChg chg="mod">
          <ac:chgData name="Shannon Kenney" userId="5dc670be-b0e8-4316-be9a-2b8586408cbf" providerId="ADAL" clId="{661564E0-5B89-42D4-9972-6D21768589DE}" dt="2024-08-13T21:26:57.629" v="83" actId="1076"/>
          <ac:spMkLst>
            <pc:docMk/>
            <pc:sldMk cId="138309416" sldId="304"/>
            <ac:spMk id="2" creationId="{00000000-0000-0000-0000-000000000000}"/>
          </ac:spMkLst>
        </pc:spChg>
        <pc:spChg chg="mod">
          <ac:chgData name="Shannon Kenney" userId="5dc670be-b0e8-4316-be9a-2b8586408cbf" providerId="ADAL" clId="{661564E0-5B89-42D4-9972-6D21768589DE}" dt="2024-08-13T21:32:53.432" v="139" actId="962"/>
          <ac:spMkLst>
            <pc:docMk/>
            <pc:sldMk cId="138309416" sldId="304"/>
            <ac:spMk id="4" creationId="{00000000-0000-0000-0000-000000000000}"/>
          </ac:spMkLst>
        </pc:spChg>
      </pc:sldChg>
      <pc:sldChg chg="modSp mod">
        <pc:chgData name="Shannon Kenney" userId="5dc670be-b0e8-4316-be9a-2b8586408cbf" providerId="ADAL" clId="{661564E0-5B89-42D4-9972-6D21768589DE}" dt="2024-08-13T21:25:41.342" v="44" actId="962"/>
        <pc:sldMkLst>
          <pc:docMk/>
          <pc:sldMk cId="707552211" sldId="305"/>
        </pc:sldMkLst>
        <pc:spChg chg="mod">
          <ac:chgData name="Shannon Kenney" userId="5dc670be-b0e8-4316-be9a-2b8586408cbf" providerId="ADAL" clId="{661564E0-5B89-42D4-9972-6D21768589DE}" dt="2024-08-13T21:25:41.342" v="44" actId="962"/>
          <ac:spMkLst>
            <pc:docMk/>
            <pc:sldMk cId="707552211" sldId="305"/>
            <ac:spMk id="6" creationId="{4FE04BB1-C2C4-F689-CB0A-7BBE68A49A26}"/>
          </ac:spMkLst>
        </pc:spChg>
      </pc:sldChg>
      <pc:sldChg chg="modSp mod">
        <pc:chgData name="Shannon Kenney" userId="5dc670be-b0e8-4316-be9a-2b8586408cbf" providerId="ADAL" clId="{661564E0-5B89-42D4-9972-6D21768589DE}" dt="2024-08-13T21:27:57.066" v="108" actId="962"/>
        <pc:sldMkLst>
          <pc:docMk/>
          <pc:sldMk cId="3448377651" sldId="306"/>
        </pc:sldMkLst>
        <pc:spChg chg="mod">
          <ac:chgData name="Shannon Kenney" userId="5dc670be-b0e8-4316-be9a-2b8586408cbf" providerId="ADAL" clId="{661564E0-5B89-42D4-9972-6D21768589DE}" dt="2024-08-13T21:27:23.346" v="94" actId="1076"/>
          <ac:spMkLst>
            <pc:docMk/>
            <pc:sldMk cId="3448377651" sldId="306"/>
            <ac:spMk id="2" creationId="{00000000-0000-0000-0000-000000000000}"/>
          </ac:spMkLst>
        </pc:spChg>
        <pc:spChg chg="mod">
          <ac:chgData name="Shannon Kenney" userId="5dc670be-b0e8-4316-be9a-2b8586408cbf" providerId="ADAL" clId="{661564E0-5B89-42D4-9972-6D21768589DE}" dt="2024-08-13T21:27:57.066" v="108" actId="962"/>
          <ac:spMkLst>
            <pc:docMk/>
            <pc:sldMk cId="3448377651" sldId="306"/>
            <ac:spMk id="4" creationId="{00000000-0000-0000-0000-000000000000}"/>
          </ac:spMkLst>
        </pc:spChg>
        <pc:picChg chg="ord">
          <ac:chgData name="Shannon Kenney" userId="5dc670be-b0e8-4316-be9a-2b8586408cbf" providerId="ADAL" clId="{661564E0-5B89-42D4-9972-6D21768589DE}" dt="2024-08-13T21:27:54.354" v="107" actId="13244"/>
          <ac:picMkLst>
            <pc:docMk/>
            <pc:sldMk cId="3448377651" sldId="306"/>
            <ac:picMk id="5" creationId="{B319FC94-9C17-3DF3-0E3E-9ACD6B47A16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F41633-117D-4D38-920F-EB231DA4414A}" type="datetimeFigureOut">
              <a:rPr lang="en-US" smtClean="0"/>
              <a:t>8/13/2024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5D2CB1-7E87-428C-A97F-8904C1E55C72}" type="slidenum">
              <a:rPr lang="en-US" smtClean="0"/>
              <a:t>‹#›</a:t>
            </a:fld>
            <a:endParaRPr lang="en-US" dirty="0"/>
          </a:p>
        </p:txBody>
      </p:sp>
    </p:spTree>
    <p:extLst>
      <p:ext uri="{BB962C8B-B14F-4D97-AF65-F5344CB8AC3E}">
        <p14:creationId xmlns:p14="http://schemas.microsoft.com/office/powerpoint/2010/main" val="16676338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5428"/>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31510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611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00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7130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617365"/>
            <a:ext cx="5181600" cy="35595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617365"/>
            <a:ext cx="5181600" cy="35595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140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06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53968"/>
            <a:ext cx="3932237" cy="1003533"/>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853968"/>
            <a:ext cx="6172200" cy="40070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860646"/>
            <a:ext cx="3932237" cy="30083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4804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56825"/>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656825"/>
            <a:ext cx="6172200" cy="420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3257026"/>
            <a:ext cx="3932237" cy="26119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6881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7976"/>
            <a:ext cx="10515600" cy="910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617364"/>
            <a:ext cx="10515600" cy="39512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12192000" cy="13485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White letter C followed by white lettering reading &quot;Colorado Secretary of State&quot; "/>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838200" y="195520"/>
            <a:ext cx="4270080" cy="940294"/>
          </a:xfrm>
          <a:prstGeom prst="rect">
            <a:avLst/>
          </a:prstGeom>
        </p:spPr>
      </p:pic>
      <p:pic>
        <p:nvPicPr>
          <p:cNvPr id="6" name="Picture 5" descr="A colorful diamond shaped logo featuring the letter C, representing the Colorado Secretary of State's Office">
            <a:extLst>
              <a:ext uri="{FF2B5EF4-FFF2-40B4-BE49-F238E27FC236}">
                <a16:creationId xmlns:a16="http://schemas.microsoft.com/office/drawing/2014/main" id="{992245C3-52F8-569D-8A09-9AEEBF682ED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20425" y="5620364"/>
            <a:ext cx="920554" cy="1051402"/>
          </a:xfrm>
          <a:prstGeom prst="rect">
            <a:avLst/>
          </a:prstGeom>
        </p:spPr>
      </p:pic>
    </p:spTree>
    <p:extLst>
      <p:ext uri="{BB962C8B-B14F-4D97-AF65-F5344CB8AC3E}">
        <p14:creationId xmlns:p14="http://schemas.microsoft.com/office/powerpoint/2010/main" val="2365932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rowdstrike.com/cybersecurity-101/cyberattacks/most-common-types-of-cyberattack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echhoje.blogspot.com/"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rabernat.github.io/research_computing_2018/intro-to-unix.html" TargetMode="External"/><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idstch.com/cyber/nist-cybersecurity-framework-improving-critical-infrastructure-cybersecurity-by-managing-its-cyber-risks/"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mbopro.com/archives/6949.html"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secplicity.org/2017/03/07/know-much-costs-rent-iot-botnet/" TargetMode="Externa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verizon.com/dbi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myc0untyg0verment.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darkreading.com/ics-ot-security/fcc-approves-voluntary-cyber-trust-labels-iot-products" TargetMode="Externa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gadgetsin.com/arlo-pro-3-smart-home-security-camera-system-compactible-with-amazon-alexa-and-google-assistant.ht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darkreading.com/ics-ot-security/fcc-approves-voluntary-cyber-trust-labels-iot-product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cisecurity.org/controls/cis-controls-navigator" TargetMode="External"/><Relationship Id="rId2" Type="http://schemas.openxmlformats.org/officeDocument/2006/relationships/hyperlink" Target="https://www.cisecurity.org/control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thebluediamondgallery.com/handwriting/i/inventory.html"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thebluediamondgallery.com/handwriting/i/inventory.html"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hebluediamondgallery.com/handwriting/i/inventory.html"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872130"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community.trustcloud.ai/article/nist-password-guidelines-2024-15-rules-to-follow/"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virustotal.com/"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pxhere.com/en/photo/872130"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pxhere.com/en/photo/872130"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verizon.com/dbir" TargetMode="External"/><Relationship Id="rId3" Type="http://schemas.openxmlformats.org/officeDocument/2006/relationships/hyperlink" Target="https://www.crowdstrike.com/cybersecurity-101/cyberattacks/most-common-types-of-cyberattacks/" TargetMode="External"/><Relationship Id="rId7" Type="http://schemas.openxmlformats.org/officeDocument/2006/relationships/hyperlink" Target="https://www.csoonline.com/article/570281/csos-ultimate-guide-to-security-and-privacy-laws-regulations-and-compliance.html" TargetMode="External"/><Relationship Id="rId2" Type="http://schemas.openxmlformats.org/officeDocument/2006/relationships/hyperlink" Target="https://www.fbi.gov/how-we-can-help-you/scams-and-safety/common-scams-and-crimes/business-email-compromise" TargetMode="External"/><Relationship Id="rId1" Type="http://schemas.openxmlformats.org/officeDocument/2006/relationships/slideLayout" Target="../slideLayouts/slideLayout7.xml"/><Relationship Id="rId6" Type="http://schemas.openxmlformats.org/officeDocument/2006/relationships/hyperlink" Target="https://www.csoonline.com/article/571817/what-is-pii-examples-laws-and-standards.html" TargetMode="External"/><Relationship Id="rId5" Type="http://schemas.openxmlformats.org/officeDocument/2006/relationships/hyperlink" Target="https://cenkuslaw.com/annoying-email-confidentiality-disclaimers/" TargetMode="External"/><Relationship Id="rId4" Type="http://schemas.openxmlformats.org/officeDocument/2006/relationships/hyperlink" Target="https://www.secplicity.org/2017/03/07/know-much-costs-rent-iot-botnet/"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coloradosos.gov/pubs/info_center/CLEseminars.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872130"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search/policy" TargetMode="External"/><Relationship Id="rId2" Type="http://schemas.openxmlformats.org/officeDocument/2006/relationships/image" Target="../media/image6.1"/><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cenkuslaw.com/annoying-email-confidentiality-disclaimer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abiusmaximus.com/category/cybersecurity-cyberwar/" TargetMode="Externa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Continuing Legal Education - Cybersecurity</a:t>
            </a:r>
          </a:p>
        </p:txBody>
      </p:sp>
      <p:sp>
        <p:nvSpPr>
          <p:cNvPr id="3" name="Subtitle 2"/>
          <p:cNvSpPr>
            <a:spLocks noGrp="1"/>
          </p:cNvSpPr>
          <p:nvPr>
            <p:ph type="subTitle" idx="1"/>
          </p:nvPr>
        </p:nvSpPr>
        <p:spPr/>
        <p:txBody>
          <a:bodyPr/>
          <a:lstStyle/>
          <a:p>
            <a:r>
              <a:rPr lang="en-US" dirty="0"/>
              <a:t>Colorado Department of State</a:t>
            </a:r>
          </a:p>
        </p:txBody>
      </p:sp>
    </p:spTree>
    <p:extLst>
      <p:ext uri="{BB962C8B-B14F-4D97-AF65-F5344CB8AC3E}">
        <p14:creationId xmlns:p14="http://schemas.microsoft.com/office/powerpoint/2010/main" val="176943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Attacks	</a:t>
            </a:r>
          </a:p>
        </p:txBody>
      </p:sp>
      <p:sp>
        <p:nvSpPr>
          <p:cNvPr id="5" name="Content Placeholder 4"/>
          <p:cNvSpPr>
            <a:spLocks noGrp="1"/>
          </p:cNvSpPr>
          <p:nvPr>
            <p:ph sz="half" idx="1"/>
          </p:nvPr>
        </p:nvSpPr>
        <p:spPr>
          <a:xfrm>
            <a:off x="838200" y="2485393"/>
            <a:ext cx="4253089" cy="585185"/>
          </a:xfrm>
        </p:spPr>
        <p:txBody>
          <a:bodyPr>
            <a:normAutofit/>
          </a:bodyPr>
          <a:lstStyle/>
          <a:p>
            <a:r>
              <a:rPr lang="en-US" sz="2400" dirty="0"/>
              <a:t>What have we seen in 2024?</a:t>
            </a:r>
          </a:p>
        </p:txBody>
      </p:sp>
      <p:sp>
        <p:nvSpPr>
          <p:cNvPr id="2" name="TextBox 1">
            <a:extLst>
              <a:ext uri="{FF2B5EF4-FFF2-40B4-BE49-F238E27FC236}">
                <a16:creationId xmlns:a16="http://schemas.microsoft.com/office/drawing/2014/main" id="{414B9252-B618-03E0-5DE7-6E5E041E10DF}"/>
              </a:ext>
            </a:extLst>
          </p:cNvPr>
          <p:cNvSpPr txBox="1"/>
          <p:nvPr/>
        </p:nvSpPr>
        <p:spPr>
          <a:xfrm>
            <a:off x="916733" y="3217426"/>
            <a:ext cx="4516016" cy="2838726"/>
          </a:xfrm>
          <a:prstGeom prst="rect">
            <a:avLst/>
          </a:prstGeom>
          <a:noFill/>
        </p:spPr>
        <p:txBody>
          <a:bodyPr wrap="square" rtlCol="0">
            <a:spAutoFit/>
          </a:bodyPr>
          <a:lstStyle/>
          <a:p>
            <a:pPr marL="514350" indent="-514350">
              <a:lnSpc>
                <a:spcPct val="90000"/>
              </a:lnSpc>
              <a:spcBef>
                <a:spcPts val="1000"/>
              </a:spcBef>
              <a:buFont typeface="+mj-lt"/>
              <a:buAutoNum type="arabicPeriod"/>
            </a:pPr>
            <a:r>
              <a:rPr lang="en-US" sz="2200" dirty="0"/>
              <a:t>Malware</a:t>
            </a:r>
          </a:p>
          <a:p>
            <a:pPr marL="514350" indent="-514350">
              <a:lnSpc>
                <a:spcPct val="90000"/>
              </a:lnSpc>
              <a:spcBef>
                <a:spcPts val="1000"/>
              </a:spcBef>
              <a:buFont typeface="+mj-lt"/>
              <a:buAutoNum type="arabicPeriod"/>
            </a:pPr>
            <a:r>
              <a:rPr lang="en-US" sz="2200" dirty="0"/>
              <a:t>Denial-of-Of Service (DoS)</a:t>
            </a:r>
          </a:p>
          <a:p>
            <a:pPr marL="514350" indent="-514350">
              <a:lnSpc>
                <a:spcPct val="90000"/>
              </a:lnSpc>
              <a:spcBef>
                <a:spcPts val="1000"/>
              </a:spcBef>
              <a:buFont typeface="+mj-lt"/>
              <a:buAutoNum type="arabicPeriod"/>
            </a:pPr>
            <a:r>
              <a:rPr lang="en-US" sz="2200" dirty="0"/>
              <a:t>Phishing</a:t>
            </a:r>
          </a:p>
          <a:p>
            <a:pPr marL="514350" indent="-514350">
              <a:lnSpc>
                <a:spcPct val="90000"/>
              </a:lnSpc>
              <a:spcBef>
                <a:spcPts val="1000"/>
              </a:spcBef>
              <a:buFont typeface="+mj-lt"/>
              <a:buAutoNum type="arabicPeriod"/>
            </a:pPr>
            <a:r>
              <a:rPr lang="en-US" sz="2200" dirty="0"/>
              <a:t>Spoofing</a:t>
            </a:r>
          </a:p>
          <a:p>
            <a:pPr marL="514350" indent="-514350">
              <a:lnSpc>
                <a:spcPct val="90000"/>
              </a:lnSpc>
              <a:spcBef>
                <a:spcPts val="1000"/>
              </a:spcBef>
              <a:buFont typeface="+mj-lt"/>
              <a:buAutoNum type="arabicPeriod"/>
            </a:pPr>
            <a:r>
              <a:rPr lang="en-US" sz="2200" dirty="0"/>
              <a:t>Identity-Based Attacks</a:t>
            </a:r>
          </a:p>
          <a:p>
            <a:pPr marL="514350" indent="-514350">
              <a:lnSpc>
                <a:spcPct val="90000"/>
              </a:lnSpc>
              <a:spcBef>
                <a:spcPts val="1000"/>
              </a:spcBef>
              <a:buFont typeface="+mj-lt"/>
              <a:buAutoNum type="arabicPeriod"/>
            </a:pPr>
            <a:r>
              <a:rPr lang="en-US" sz="2200" dirty="0"/>
              <a:t>Code injection Attacks</a:t>
            </a:r>
          </a:p>
          <a:p>
            <a:endParaRPr lang="en-US" dirty="0"/>
          </a:p>
        </p:txBody>
      </p:sp>
      <p:sp>
        <p:nvSpPr>
          <p:cNvPr id="6" name="Content Placeholder 5"/>
          <p:cNvSpPr>
            <a:spLocks noGrp="1"/>
          </p:cNvSpPr>
          <p:nvPr>
            <p:ph sz="half" idx="2"/>
          </p:nvPr>
        </p:nvSpPr>
        <p:spPr>
          <a:xfrm>
            <a:off x="5630249" y="3225677"/>
            <a:ext cx="5181600" cy="2918601"/>
          </a:xfrm>
        </p:spPr>
        <p:txBody>
          <a:bodyPr>
            <a:normAutofit/>
          </a:bodyPr>
          <a:lstStyle/>
          <a:p>
            <a:pPr marL="514350" indent="-514350">
              <a:buFont typeface="+mj-lt"/>
              <a:buAutoNum type="arabicPeriod" startAt="7"/>
            </a:pPr>
            <a:r>
              <a:rPr lang="en-US" sz="2200" dirty="0"/>
              <a:t>Supply Chain Attacks</a:t>
            </a:r>
          </a:p>
          <a:p>
            <a:pPr marL="514350" indent="-514350">
              <a:buFont typeface="+mj-lt"/>
              <a:buAutoNum type="arabicPeriod" startAt="7"/>
            </a:pPr>
            <a:r>
              <a:rPr lang="en-US" sz="2200" dirty="0"/>
              <a:t>Social Engineering Attacks</a:t>
            </a:r>
          </a:p>
          <a:p>
            <a:pPr marL="514350" indent="-514350">
              <a:buFont typeface="+mj-lt"/>
              <a:buAutoNum type="arabicPeriod" startAt="7"/>
            </a:pPr>
            <a:r>
              <a:rPr lang="en-US" sz="2200" dirty="0"/>
              <a:t>Insider Threats</a:t>
            </a:r>
          </a:p>
          <a:p>
            <a:pPr marL="514350" indent="-514350">
              <a:buFont typeface="+mj-lt"/>
              <a:buAutoNum type="arabicPeriod" startAt="7"/>
            </a:pPr>
            <a:r>
              <a:rPr lang="en-US" sz="2200" dirty="0"/>
              <a:t>DNS Tunneling</a:t>
            </a:r>
          </a:p>
          <a:p>
            <a:pPr marL="514350" indent="-514350">
              <a:buFont typeface="+mj-lt"/>
              <a:buAutoNum type="arabicPeriod" startAt="7"/>
            </a:pPr>
            <a:r>
              <a:rPr lang="en-US" sz="2200" dirty="0"/>
              <a:t>IoT-Based Attacks</a:t>
            </a:r>
          </a:p>
          <a:p>
            <a:pPr marL="514350" indent="-514350">
              <a:buFont typeface="+mj-lt"/>
              <a:buAutoNum type="arabicPeriod" startAt="7"/>
            </a:pPr>
            <a:r>
              <a:rPr lang="en-US" sz="2200" dirty="0"/>
              <a:t>AI-Powered Attacks</a:t>
            </a:r>
          </a:p>
          <a:p>
            <a:endParaRPr lang="en-US" dirty="0"/>
          </a:p>
        </p:txBody>
      </p:sp>
      <p:sp>
        <p:nvSpPr>
          <p:cNvPr id="7" name="TextBox 6">
            <a:extLst>
              <a:ext uri="{FF2B5EF4-FFF2-40B4-BE49-F238E27FC236}">
                <a16:creationId xmlns:a16="http://schemas.microsoft.com/office/drawing/2014/main" id="{2D499EF5-3C3D-B3F2-EEA7-B1CABEF0884D}"/>
              </a:ext>
            </a:extLst>
          </p:cNvPr>
          <p:cNvSpPr txBox="1"/>
          <p:nvPr/>
        </p:nvSpPr>
        <p:spPr>
          <a:xfrm>
            <a:off x="355486" y="6056152"/>
            <a:ext cx="9789367" cy="713722"/>
          </a:xfrm>
          <a:prstGeom prst="rect">
            <a:avLst/>
          </a:prstGeom>
          <a:noFill/>
        </p:spPr>
        <p:txBody>
          <a:bodyPr wrap="square">
            <a:spAutoFit/>
          </a:bodyPr>
          <a:lstStyle/>
          <a:p>
            <a:pPr marL="1143000" marR="0" lvl="2" indent="-228600">
              <a:lnSpc>
                <a:spcPct val="115000"/>
              </a:lnSpc>
              <a:spcBef>
                <a:spcPts val="0"/>
              </a:spcBef>
              <a:spcAft>
                <a:spcPts val="800"/>
              </a:spcAft>
              <a:buFont typeface="+mj-lt"/>
              <a:buAutoNum type="arabicParenR"/>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https://www.crowdstrike.com/cybersecurity-101/cyberattacks/most-common-types-of-cyberattacks/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6699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569" y="1728062"/>
            <a:ext cx="3932237" cy="714624"/>
          </a:xfrm>
        </p:spPr>
        <p:txBody>
          <a:bodyPr>
            <a:normAutofit/>
          </a:bodyPr>
          <a:lstStyle/>
          <a:p>
            <a:r>
              <a:rPr lang="en-US" dirty="0"/>
              <a:t>Malware</a:t>
            </a:r>
          </a:p>
        </p:txBody>
      </p:sp>
      <p:sp>
        <p:nvSpPr>
          <p:cNvPr id="4" name="Text Placeholder 3"/>
          <p:cNvSpPr>
            <a:spLocks noGrp="1"/>
          </p:cNvSpPr>
          <p:nvPr>
            <p:ph type="body" sz="half" idx="2"/>
          </p:nvPr>
        </p:nvSpPr>
        <p:spPr>
          <a:xfrm>
            <a:off x="875569" y="2607123"/>
            <a:ext cx="4739918" cy="3344211"/>
          </a:xfrm>
        </p:spPr>
        <p:txBody>
          <a:bodyPr>
            <a:normAutofit/>
          </a:bodyPr>
          <a:lstStyle/>
          <a:p>
            <a:r>
              <a:rPr lang="en-US" sz="2200" dirty="0"/>
              <a:t>Malware describes malicious applications and code that damage or disrupt the normal use of endpoint devices. When a device becomes infected with malware, you may experience unauthorized access, compromised data, or being locked out of the device unless you pay a ransom. </a:t>
            </a:r>
          </a:p>
        </p:txBody>
      </p:sp>
      <p:sp>
        <p:nvSpPr>
          <p:cNvPr id="3" name="Content Placeholder 2"/>
          <p:cNvSpPr>
            <a:spLocks noGrp="1"/>
          </p:cNvSpPr>
          <p:nvPr>
            <p:ph idx="1"/>
          </p:nvPr>
        </p:nvSpPr>
        <p:spPr>
          <a:xfrm>
            <a:off x="6813466" y="1728062"/>
            <a:ext cx="3615580" cy="4007084"/>
          </a:xfrm>
        </p:spPr>
        <p:txBody>
          <a:bodyPr>
            <a:noAutofit/>
          </a:bodyPr>
          <a:lstStyle/>
          <a:p>
            <a:pPr marL="0" indent="0">
              <a:lnSpc>
                <a:spcPct val="110000"/>
              </a:lnSpc>
              <a:spcBef>
                <a:spcPct val="0"/>
              </a:spcBef>
              <a:buNone/>
            </a:pPr>
            <a:r>
              <a:rPr lang="en-US" sz="2200" dirty="0">
                <a:latin typeface="+mj-lt"/>
                <a:ea typeface="+mj-ea"/>
                <a:cs typeface="+mj-cs"/>
              </a:rPr>
              <a:t>Some Common Types</a:t>
            </a:r>
          </a:p>
          <a:p>
            <a:r>
              <a:rPr lang="en-US" sz="2200" dirty="0"/>
              <a:t>Ransomware</a:t>
            </a:r>
          </a:p>
          <a:p>
            <a:r>
              <a:rPr lang="en-US" sz="2200" dirty="0"/>
              <a:t>Fileless Malware</a:t>
            </a:r>
          </a:p>
          <a:p>
            <a:r>
              <a:rPr lang="en-US" sz="2200" dirty="0"/>
              <a:t>Spyware</a:t>
            </a:r>
          </a:p>
          <a:p>
            <a:r>
              <a:rPr lang="en-US" sz="2200" dirty="0"/>
              <a:t>Trojan</a:t>
            </a:r>
          </a:p>
          <a:p>
            <a:r>
              <a:rPr lang="en-US" sz="2200" dirty="0"/>
              <a:t>Worm</a:t>
            </a:r>
          </a:p>
          <a:p>
            <a:r>
              <a:rPr lang="en-US" sz="2200" dirty="0"/>
              <a:t>Rootkits</a:t>
            </a:r>
          </a:p>
          <a:p>
            <a:r>
              <a:rPr lang="en-US" sz="2200" dirty="0"/>
              <a:t>Mobile Malware</a:t>
            </a:r>
          </a:p>
          <a:p>
            <a:r>
              <a:rPr lang="en-US" sz="2200" dirty="0"/>
              <a:t>Scareware</a:t>
            </a:r>
          </a:p>
          <a:p>
            <a:r>
              <a:rPr lang="en-US" sz="2200" dirty="0"/>
              <a:t>Keylogger</a:t>
            </a:r>
          </a:p>
          <a:p>
            <a:r>
              <a:rPr lang="en-US" sz="2200" dirty="0"/>
              <a:t>Wiper Attack</a:t>
            </a:r>
          </a:p>
        </p:txBody>
      </p:sp>
    </p:spTree>
    <p:extLst>
      <p:ext uri="{BB962C8B-B14F-4D97-AF65-F5344CB8AC3E}">
        <p14:creationId xmlns:p14="http://schemas.microsoft.com/office/powerpoint/2010/main" val="26378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 Ransomware</a:t>
            </a:r>
          </a:p>
        </p:txBody>
      </p:sp>
      <p:sp>
        <p:nvSpPr>
          <p:cNvPr id="4" name="Text Placeholder 3"/>
          <p:cNvSpPr>
            <a:spLocks noGrp="1"/>
          </p:cNvSpPr>
          <p:nvPr>
            <p:ph type="body" sz="half" idx="2"/>
          </p:nvPr>
        </p:nvSpPr>
        <p:spPr/>
        <p:txBody>
          <a:bodyPr>
            <a:normAutofit fontScale="92500"/>
          </a:bodyPr>
          <a:lstStyle/>
          <a:p>
            <a:r>
              <a:rPr lang="en-US" sz="2200" kern="100" dirty="0">
                <a:effectLst/>
                <a:latin typeface="Aptos" panose="020B0004020202020204" pitchFamily="34" charset="0"/>
                <a:ea typeface="Aptos" panose="020B0004020202020204" pitchFamily="34" charset="0"/>
                <a:cs typeface="Times New Roman" panose="02020603050405020304" pitchFamily="18" charset="0"/>
              </a:rPr>
              <a:t>“In a ransomware attack, an adversary encrypts a victim’s data and offers to provide a decryption key in exchange for a payment. Ransomware attacks are usually launched through malicious links delivered via phishing emails, but unpatched vulnerabilities and policy misconfigurations are used as well.”</a:t>
            </a:r>
          </a:p>
          <a:p>
            <a:endParaRPr lang="en-US" dirty="0"/>
          </a:p>
        </p:txBody>
      </p:sp>
      <p:sp>
        <p:nvSpPr>
          <p:cNvPr id="3" name="Content Placeholder 2"/>
          <p:cNvSpPr>
            <a:spLocks noGrp="1"/>
          </p:cNvSpPr>
          <p:nvPr>
            <p:ph idx="1"/>
          </p:nvPr>
        </p:nvSpPr>
        <p:spPr>
          <a:xfrm>
            <a:off x="5099700" y="2878693"/>
            <a:ext cx="6172200" cy="2073977"/>
          </a:xfrm>
        </p:spPr>
        <p:txBody>
          <a:bodyPr>
            <a:noAutofit/>
          </a:bodyPr>
          <a:lstStyle/>
          <a:p>
            <a:r>
              <a:rPr lang="en-US" sz="2200" dirty="0"/>
              <a:t>Usually involves data exfiltration.</a:t>
            </a:r>
          </a:p>
          <a:p>
            <a:r>
              <a:rPr lang="en-US" sz="2200" dirty="0"/>
              <a:t>What is the cost of protection versus the cost of a breach?</a:t>
            </a:r>
          </a:p>
          <a:p>
            <a:r>
              <a:rPr lang="en-US" sz="2200" dirty="0"/>
              <a:t>Many have lost their entire business. Governments and hospitals have been taken offline for weeks and months!</a:t>
            </a:r>
          </a:p>
          <a:p>
            <a:r>
              <a:rPr lang="en-US" sz="2200" dirty="0"/>
              <a:t>At some point we will no longer be allowed to pay the ransom!</a:t>
            </a:r>
          </a:p>
        </p:txBody>
      </p:sp>
      <p:pic>
        <p:nvPicPr>
          <p:cNvPr id="6" name="Picture 5" descr="A red lock and chain with blue and red hand prints. The word ransomware in printed over the lock and chain.">
            <a:extLst>
              <a:ext uri="{FF2B5EF4-FFF2-40B4-BE49-F238E27FC236}">
                <a16:creationId xmlns:a16="http://schemas.microsoft.com/office/drawing/2014/main" id="{773BF636-EC46-929F-CA16-759835125D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65611" y="1366720"/>
            <a:ext cx="2319783" cy="1546522"/>
          </a:xfrm>
          <a:prstGeom prst="rect">
            <a:avLst/>
          </a:prstGeom>
        </p:spPr>
      </p:pic>
      <p:sp>
        <p:nvSpPr>
          <p:cNvPr id="7" name="TextBox 6">
            <a:extLst>
              <a:ext uri="{FF2B5EF4-FFF2-40B4-BE49-F238E27FC236}">
                <a16:creationId xmlns:a16="http://schemas.microsoft.com/office/drawing/2014/main" id="{66D694AF-8C70-0645-488B-2F8549765F76}"/>
              </a:ext>
            </a:extLst>
          </p:cNvPr>
          <p:cNvSpPr txBox="1"/>
          <p:nvPr/>
        </p:nvSpPr>
        <p:spPr>
          <a:xfrm>
            <a:off x="10031373" y="2913242"/>
            <a:ext cx="2054022" cy="369332"/>
          </a:xfrm>
          <a:prstGeom prst="rect">
            <a:avLst/>
          </a:prstGeom>
          <a:noFill/>
        </p:spPr>
        <p:txBody>
          <a:bodyPr wrap="square" rtlCol="0">
            <a:spAutoFit/>
          </a:bodyPr>
          <a:lstStyle/>
          <a:p>
            <a:r>
              <a:rPr lang="en-US" sz="900" dirty="0">
                <a:hlinkClick r:id="rId3" tooltip="https://techhoje.blogspot.com/"/>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425606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910" y="1722784"/>
            <a:ext cx="3932237" cy="582544"/>
          </a:xfrm>
        </p:spPr>
        <p:txBody>
          <a:bodyPr/>
          <a:lstStyle/>
          <a:p>
            <a:r>
              <a:rPr lang="en-US" dirty="0"/>
              <a:t>Malware - Fileless</a:t>
            </a:r>
          </a:p>
        </p:txBody>
      </p:sp>
      <p:sp>
        <p:nvSpPr>
          <p:cNvPr id="4" name="Text Placeholder 3"/>
          <p:cNvSpPr>
            <a:spLocks noGrp="1"/>
          </p:cNvSpPr>
          <p:nvPr>
            <p:ph type="body" sz="half" idx="2"/>
          </p:nvPr>
        </p:nvSpPr>
        <p:spPr>
          <a:xfrm>
            <a:off x="565910" y="2481758"/>
            <a:ext cx="3932237" cy="3008342"/>
          </a:xfrm>
        </p:spPr>
        <p:txBody>
          <a:bodyPr>
            <a:noAutofit/>
          </a:bodyPr>
          <a:lstStyle/>
          <a:p>
            <a:r>
              <a:rPr lang="en-US" sz="2200" kern="100" dirty="0">
                <a:effectLst/>
                <a:latin typeface="Aptos" panose="020B0004020202020204" pitchFamily="34" charset="0"/>
                <a:ea typeface="Aptos" panose="020B0004020202020204" pitchFamily="34" charset="0"/>
                <a:cs typeface="Times New Roman" panose="02020603050405020304" pitchFamily="18" charset="0"/>
              </a:rPr>
              <a:t>Fileless malware is a type of malicious activity that uses native, legitimate tools built into a system to execute a cyber-attack. Unlike traditional malware, fileless malware does not require an attacker to install any code on a target’s system, making it hard to detect.</a:t>
            </a:r>
          </a:p>
        </p:txBody>
      </p:sp>
      <p:sp>
        <p:nvSpPr>
          <p:cNvPr id="3" name="Content Placeholder 2"/>
          <p:cNvSpPr>
            <a:spLocks noGrp="1"/>
          </p:cNvSpPr>
          <p:nvPr>
            <p:ph idx="1"/>
          </p:nvPr>
        </p:nvSpPr>
        <p:spPr>
          <a:xfrm>
            <a:off x="5004725" y="2481758"/>
            <a:ext cx="6172200" cy="2256856"/>
          </a:xfrm>
        </p:spPr>
        <p:txBody>
          <a:bodyPr>
            <a:normAutofit/>
          </a:bodyPr>
          <a:lstStyle/>
          <a:p>
            <a:r>
              <a:rPr lang="en-US" sz="2200" dirty="0"/>
              <a:t>This is one of the reasons traditional antivirus solutions are not enough.</a:t>
            </a:r>
          </a:p>
          <a:p>
            <a:r>
              <a:rPr lang="en-US" sz="2200" dirty="0"/>
              <a:t>Endpoint Detection and Response (EDR), Extended Detection and Response (XDR), and Managed Detection and Response (MDR) are needed.</a:t>
            </a:r>
          </a:p>
        </p:txBody>
      </p:sp>
    </p:spTree>
    <p:extLst>
      <p:ext uri="{BB962C8B-B14F-4D97-AF65-F5344CB8AC3E}">
        <p14:creationId xmlns:p14="http://schemas.microsoft.com/office/powerpoint/2010/main" val="288254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0" y="1691623"/>
            <a:ext cx="3932237" cy="634790"/>
          </a:xfrm>
        </p:spPr>
        <p:txBody>
          <a:bodyPr/>
          <a:lstStyle/>
          <a:p>
            <a:r>
              <a:rPr lang="en-US" dirty="0"/>
              <a:t>Malware - Spyware</a:t>
            </a:r>
          </a:p>
        </p:txBody>
      </p:sp>
      <p:sp>
        <p:nvSpPr>
          <p:cNvPr id="4" name="Text Placeholder 3"/>
          <p:cNvSpPr>
            <a:spLocks noGrp="1"/>
          </p:cNvSpPr>
          <p:nvPr>
            <p:ph type="body" sz="half" idx="2"/>
          </p:nvPr>
        </p:nvSpPr>
        <p:spPr>
          <a:xfrm>
            <a:off x="667510" y="2508389"/>
            <a:ext cx="3932237" cy="3008342"/>
          </a:xfrm>
        </p:spPr>
        <p:txBody>
          <a:bodyPr>
            <a:normAutofit fontScale="925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Spyware is a type of unwanted, malicious software that infects a computer or other device and collects information about a user’s web activity without their knowledge or consent.</a:t>
            </a:r>
          </a:p>
        </p:txBody>
      </p:sp>
      <p:sp>
        <p:nvSpPr>
          <p:cNvPr id="3" name="Content Placeholder 2"/>
          <p:cNvSpPr>
            <a:spLocks noGrp="1"/>
          </p:cNvSpPr>
          <p:nvPr>
            <p:ph idx="1"/>
          </p:nvPr>
        </p:nvSpPr>
        <p:spPr>
          <a:xfrm>
            <a:off x="5066126" y="2508389"/>
            <a:ext cx="6172200" cy="4007084"/>
          </a:xfrm>
        </p:spPr>
        <p:txBody>
          <a:bodyPr/>
          <a:lstStyle/>
          <a:p>
            <a:r>
              <a:rPr lang="en-US" sz="2400" dirty="0"/>
              <a:t>Spyware and tracking devices have become easy for anyone to utilize</a:t>
            </a:r>
            <a:r>
              <a:rPr lang="en-US" dirty="0"/>
              <a:t>.</a:t>
            </a:r>
          </a:p>
        </p:txBody>
      </p:sp>
    </p:spTree>
    <p:extLst>
      <p:ext uri="{BB962C8B-B14F-4D97-AF65-F5344CB8AC3E}">
        <p14:creationId xmlns:p14="http://schemas.microsoft.com/office/powerpoint/2010/main" val="298827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45" y="1544524"/>
            <a:ext cx="3932237" cy="587082"/>
          </a:xfrm>
        </p:spPr>
        <p:txBody>
          <a:bodyPr/>
          <a:lstStyle/>
          <a:p>
            <a:r>
              <a:rPr lang="en-US" dirty="0"/>
              <a:t>Malware - Trojan</a:t>
            </a:r>
          </a:p>
        </p:txBody>
      </p:sp>
      <p:sp>
        <p:nvSpPr>
          <p:cNvPr id="4" name="Text Placeholder 3"/>
          <p:cNvSpPr>
            <a:spLocks noGrp="1"/>
          </p:cNvSpPr>
          <p:nvPr>
            <p:ph type="body" sz="half" idx="2"/>
          </p:nvPr>
        </p:nvSpPr>
        <p:spPr>
          <a:xfrm>
            <a:off x="727544" y="2131606"/>
            <a:ext cx="4427551" cy="4356657"/>
          </a:xfrm>
        </p:spPr>
        <p:txBody>
          <a:bodyPr>
            <a:normAutofit fontScale="925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 trojan is malware that appears to be legitimate software disguised as native operating system programs or harmless files like free downloads. Trojans are installed through social engineering techniques such as phishing or bait websites. The zeus trojan malware, a variant, has the goal accessing financial information and adding machines to a botnet.</a:t>
            </a:r>
          </a:p>
        </p:txBody>
      </p:sp>
      <p:sp>
        <p:nvSpPr>
          <p:cNvPr id="3" name="Content Placeholder 2"/>
          <p:cNvSpPr>
            <a:spLocks noGrp="1"/>
          </p:cNvSpPr>
          <p:nvPr>
            <p:ph idx="1"/>
          </p:nvPr>
        </p:nvSpPr>
        <p:spPr>
          <a:xfrm>
            <a:off x="5685183" y="2131606"/>
            <a:ext cx="5678956" cy="4007084"/>
          </a:xfrm>
        </p:spPr>
        <p:txBody>
          <a:bodyPr>
            <a:normAutofit/>
          </a:bodyPr>
          <a:lstStyle/>
          <a:p>
            <a:r>
              <a:rPr lang="en-US" sz="2200" dirty="0"/>
              <a:t>It is important to only use and allow software from trusted companies.</a:t>
            </a:r>
          </a:p>
          <a:p>
            <a:r>
              <a:rPr lang="en-US" sz="2200" dirty="0"/>
              <a:t>Don’t ‘root’ your phone to use some cool new software.</a:t>
            </a:r>
          </a:p>
          <a:p>
            <a:r>
              <a:rPr lang="en-US" sz="2200" dirty="0"/>
              <a:t>Install an anti-malware tool like Sophos on your phone.</a:t>
            </a:r>
          </a:p>
          <a:p>
            <a:r>
              <a:rPr lang="en-US" sz="2200" dirty="0"/>
              <a:t>We will talk more about IoT and Botnets in DDoS attacks.</a:t>
            </a:r>
          </a:p>
        </p:txBody>
      </p:sp>
    </p:spTree>
    <p:extLst>
      <p:ext uri="{BB962C8B-B14F-4D97-AF65-F5344CB8AC3E}">
        <p14:creationId xmlns:p14="http://schemas.microsoft.com/office/powerpoint/2010/main" val="185405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076" y="1627355"/>
            <a:ext cx="3932237" cy="575155"/>
          </a:xfrm>
        </p:spPr>
        <p:txBody>
          <a:bodyPr/>
          <a:lstStyle/>
          <a:p>
            <a:r>
              <a:rPr lang="en-US" dirty="0"/>
              <a:t>Malware - Worm</a:t>
            </a:r>
          </a:p>
        </p:txBody>
      </p:sp>
      <p:sp>
        <p:nvSpPr>
          <p:cNvPr id="4" name="Text Placeholder 3"/>
          <p:cNvSpPr>
            <a:spLocks noGrp="1"/>
          </p:cNvSpPr>
          <p:nvPr>
            <p:ph type="body" sz="half" idx="2"/>
          </p:nvPr>
        </p:nvSpPr>
        <p:spPr>
          <a:xfrm>
            <a:off x="466076" y="2374619"/>
            <a:ext cx="4976150" cy="3008342"/>
          </a:xfrm>
        </p:spPr>
        <p:txBody>
          <a:bodyPr>
            <a:no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A worm is a self-contained program that replicates itself and spreads its copies to other computers. A worm may infect its target through a software vulnerability, or it may be delivered via phishing or smishing. Embedded worms can modify and delete files, inject more malicious software, or replicate in place until the targeted system runs out of resources.</a:t>
            </a:r>
          </a:p>
        </p:txBody>
      </p:sp>
      <p:sp>
        <p:nvSpPr>
          <p:cNvPr id="5" name="Title 1">
            <a:extLst>
              <a:ext uri="{FF2B5EF4-FFF2-40B4-BE49-F238E27FC236}">
                <a16:creationId xmlns:a16="http://schemas.microsoft.com/office/drawing/2014/main" id="{F7B448C8-D02E-4458-53BD-2CB75C8C2044}"/>
              </a:ext>
            </a:extLst>
          </p:cNvPr>
          <p:cNvSpPr txBox="1">
            <a:spLocks/>
          </p:cNvSpPr>
          <p:nvPr/>
        </p:nvSpPr>
        <p:spPr>
          <a:xfrm>
            <a:off x="6640055" y="1627355"/>
            <a:ext cx="3932237" cy="5751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Malware – Wiper</a:t>
            </a:r>
          </a:p>
        </p:txBody>
      </p:sp>
      <p:sp>
        <p:nvSpPr>
          <p:cNvPr id="6" name="Text Placeholder 3">
            <a:extLst>
              <a:ext uri="{FF2B5EF4-FFF2-40B4-BE49-F238E27FC236}">
                <a16:creationId xmlns:a16="http://schemas.microsoft.com/office/drawing/2014/main" id="{4FE04BB1-C2C4-F689-CB0A-7BBE68A49A26}"/>
              </a:ext>
            </a:extLst>
          </p:cNvPr>
          <p:cNvSpPr txBox="1">
            <a:spLocks/>
          </p:cNvSpPr>
          <p:nvPr/>
        </p:nvSpPr>
        <p:spPr>
          <a:xfrm>
            <a:off x="6640055" y="2374619"/>
            <a:ext cx="3932237" cy="30083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5000"/>
              </a:lnSpc>
              <a:spcBef>
                <a:spcPts val="0"/>
              </a:spcBef>
              <a:spcAft>
                <a:spcPts val="800"/>
              </a:spcAft>
            </a:pPr>
            <a:r>
              <a:rPr lang="en-US" sz="2200" kern="100" dirty="0">
                <a:latin typeface="Aptos" panose="020B0004020202020204" pitchFamily="34" charset="0"/>
                <a:cs typeface="Times New Roman" panose="02020603050405020304" pitchFamily="18" charset="0"/>
              </a:rPr>
              <a:t>A wiper attack is designed to permanently delete or corrupt data on targeted systems. They are often observed in geopolitical conflicts and in a hacktivism context.</a:t>
            </a:r>
          </a:p>
        </p:txBody>
      </p:sp>
    </p:spTree>
    <p:extLst>
      <p:ext uri="{BB962C8B-B14F-4D97-AF65-F5344CB8AC3E}">
        <p14:creationId xmlns:p14="http://schemas.microsoft.com/office/powerpoint/2010/main" val="260974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13" y="1611453"/>
            <a:ext cx="3932237" cy="555277"/>
          </a:xfrm>
        </p:spPr>
        <p:txBody>
          <a:bodyPr/>
          <a:lstStyle/>
          <a:p>
            <a:r>
              <a:rPr lang="en-US" dirty="0"/>
              <a:t>Malware - Rootkit</a:t>
            </a:r>
          </a:p>
        </p:txBody>
      </p:sp>
      <p:sp>
        <p:nvSpPr>
          <p:cNvPr id="4" name="Text Placeholder 3"/>
          <p:cNvSpPr>
            <a:spLocks noGrp="1"/>
          </p:cNvSpPr>
          <p:nvPr>
            <p:ph type="body" sz="half" idx="2"/>
          </p:nvPr>
        </p:nvSpPr>
        <p:spPr>
          <a:xfrm>
            <a:off x="688712" y="2166730"/>
            <a:ext cx="3851483" cy="4349364"/>
          </a:xfrm>
        </p:spPr>
        <p:txBody>
          <a:bodyPr>
            <a:normAutofit fontScale="85000" lnSpcReduction="100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Rootkit malware is a collection of software designed to give malicious actors control of a computer network or application. Once activated, the malicious program sets up a backdoor exploit and may deliver additional malware. </a:t>
            </a:r>
            <a:r>
              <a:rPr lang="en-US" sz="2400" kern="100" dirty="0">
                <a:latin typeface="Aptos" panose="020B0004020202020204" pitchFamily="34" charset="0"/>
                <a:ea typeface="Aptos" panose="020B0004020202020204" pitchFamily="34" charset="0"/>
                <a:cs typeface="Times New Roman" panose="02020603050405020304" pitchFamily="18" charset="0"/>
              </a:rPr>
              <a:t>R</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ootkits take this a step further by infecting the master boot prior to the operating system booting up, making them harder to detect.</a:t>
            </a:r>
          </a:p>
        </p:txBody>
      </p:sp>
      <p:sp>
        <p:nvSpPr>
          <p:cNvPr id="3" name="Content Placeholder 2"/>
          <p:cNvSpPr>
            <a:spLocks noGrp="1"/>
          </p:cNvSpPr>
          <p:nvPr>
            <p:ph idx="1"/>
          </p:nvPr>
        </p:nvSpPr>
        <p:spPr>
          <a:xfrm>
            <a:off x="5183188" y="2166730"/>
            <a:ext cx="6172200" cy="4007084"/>
          </a:xfrm>
        </p:spPr>
        <p:txBody>
          <a:bodyPr>
            <a:normAutofit/>
          </a:bodyPr>
          <a:lstStyle/>
          <a:p>
            <a:r>
              <a:rPr lang="en-US" sz="2000" dirty="0"/>
              <a:t>Only install software from trusted sources.</a:t>
            </a:r>
          </a:p>
          <a:p>
            <a:r>
              <a:rPr lang="en-US" sz="2000" dirty="0"/>
              <a:t>Harden systems with Center for Internet Security Standards (CIS)</a:t>
            </a:r>
          </a:p>
          <a:p>
            <a:r>
              <a:rPr lang="en-US" sz="2000" dirty="0"/>
              <a:t>Endpoint Detection and Response (EDR), Extended Detection and Response (XDR), and Managed Detection and Response (MDR) are needed.</a:t>
            </a:r>
          </a:p>
          <a:p>
            <a:endParaRPr lang="en-US" dirty="0"/>
          </a:p>
        </p:txBody>
      </p:sp>
      <p:pic>
        <p:nvPicPr>
          <p:cNvPr id="9" name="Picture 8" descr="A picture of a Linux file system structure.">
            <a:extLst>
              <a:ext uri="{FF2B5EF4-FFF2-40B4-BE49-F238E27FC236}">
                <a16:creationId xmlns:a16="http://schemas.microsoft.com/office/drawing/2014/main" id="{35BBBF33-9DAD-A370-5408-7A2E6DEDFB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3839" y="3909062"/>
            <a:ext cx="3581400" cy="2838450"/>
          </a:xfrm>
          <a:prstGeom prst="rect">
            <a:avLst/>
          </a:prstGeom>
        </p:spPr>
      </p:pic>
      <p:sp>
        <p:nvSpPr>
          <p:cNvPr id="10" name="TextBox 9">
            <a:extLst>
              <a:ext uri="{FF2B5EF4-FFF2-40B4-BE49-F238E27FC236}">
                <a16:creationId xmlns:a16="http://schemas.microsoft.com/office/drawing/2014/main" id="{F4959EFC-BF94-08E6-5215-AC569B5E5012}"/>
              </a:ext>
            </a:extLst>
          </p:cNvPr>
          <p:cNvSpPr txBox="1"/>
          <p:nvPr/>
        </p:nvSpPr>
        <p:spPr>
          <a:xfrm>
            <a:off x="5612657" y="6400678"/>
            <a:ext cx="3581400" cy="230832"/>
          </a:xfrm>
          <a:prstGeom prst="rect">
            <a:avLst/>
          </a:prstGeom>
          <a:noFill/>
        </p:spPr>
        <p:txBody>
          <a:bodyPr wrap="square" rtlCol="0">
            <a:spAutoFit/>
          </a:bodyPr>
          <a:lstStyle/>
          <a:p>
            <a:r>
              <a:rPr lang="en-US" sz="900" dirty="0">
                <a:hlinkClick r:id="rId3" tooltip="https://rabernat.github.io/research_computing_2018/intro-to-unix.html"/>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168123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468330"/>
            <a:ext cx="3932237" cy="1003533"/>
          </a:xfrm>
        </p:spPr>
        <p:txBody>
          <a:bodyPr/>
          <a:lstStyle/>
          <a:p>
            <a:r>
              <a:rPr lang="en-US" dirty="0"/>
              <a:t>Malware - Scareware</a:t>
            </a:r>
          </a:p>
        </p:txBody>
      </p:sp>
      <p:sp>
        <p:nvSpPr>
          <p:cNvPr id="4" name="Text Placeholder 3"/>
          <p:cNvSpPr>
            <a:spLocks noGrp="1"/>
          </p:cNvSpPr>
          <p:nvPr>
            <p:ph type="body" sz="half" idx="2"/>
          </p:nvPr>
        </p:nvSpPr>
        <p:spPr>
          <a:xfrm>
            <a:off x="871593" y="2471863"/>
            <a:ext cx="4002557" cy="4219160"/>
          </a:xfrm>
        </p:spPr>
        <p:txBody>
          <a:bodyPr>
            <a:normAutofit fontScale="85000" lnSpcReduction="100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Scareware tricks users into believing their computer is infected with a virus. Typically, a user will see scareware as a pop-up warning them that their system is infected. This scare tactic aims to persuade people into installing fake antivirus software to remove the “virus.” Once this fake antivirus software is downloaded, then malware may infect your computer.</a:t>
            </a:r>
          </a:p>
        </p:txBody>
      </p:sp>
      <p:sp>
        <p:nvSpPr>
          <p:cNvPr id="3" name="Content Placeholder 2"/>
          <p:cNvSpPr>
            <a:spLocks noGrp="1"/>
          </p:cNvSpPr>
          <p:nvPr>
            <p:ph idx="1"/>
          </p:nvPr>
        </p:nvSpPr>
        <p:spPr>
          <a:xfrm>
            <a:off x="5253866" y="2471863"/>
            <a:ext cx="6172200" cy="2461823"/>
          </a:xfrm>
        </p:spPr>
        <p:txBody>
          <a:bodyPr>
            <a:normAutofit/>
          </a:bodyPr>
          <a:lstStyle/>
          <a:p>
            <a:r>
              <a:rPr lang="en-US" sz="2200" dirty="0"/>
              <a:t>Way too common. </a:t>
            </a:r>
          </a:p>
          <a:p>
            <a:r>
              <a:rPr lang="en-US" sz="2200" dirty="0"/>
              <a:t>Takes advantage of people who do not know what to do.</a:t>
            </a:r>
          </a:p>
          <a:p>
            <a:r>
              <a:rPr lang="en-US" sz="2200" dirty="0"/>
              <a:t>They don’t even have to infect the computer….they convince people to give a ‘support agent’ remote access to the computer.</a:t>
            </a:r>
          </a:p>
          <a:p>
            <a:r>
              <a:rPr lang="en-US" sz="2200" dirty="0"/>
              <a:t>All they need to do is close their browser!</a:t>
            </a:r>
          </a:p>
        </p:txBody>
      </p:sp>
    </p:spTree>
    <p:extLst>
      <p:ext uri="{BB962C8B-B14F-4D97-AF65-F5344CB8AC3E}">
        <p14:creationId xmlns:p14="http://schemas.microsoft.com/office/powerpoint/2010/main" val="750512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93" y="1477224"/>
            <a:ext cx="3932237" cy="675310"/>
          </a:xfrm>
        </p:spPr>
        <p:txBody>
          <a:bodyPr/>
          <a:lstStyle/>
          <a:p>
            <a:r>
              <a:rPr lang="en-US" dirty="0"/>
              <a:t>Malware - Keylogger</a:t>
            </a:r>
          </a:p>
        </p:txBody>
      </p:sp>
      <p:sp>
        <p:nvSpPr>
          <p:cNvPr id="4" name="Text Placeholder 3"/>
          <p:cNvSpPr>
            <a:spLocks noGrp="1"/>
          </p:cNvSpPr>
          <p:nvPr>
            <p:ph type="body" sz="half" idx="2"/>
          </p:nvPr>
        </p:nvSpPr>
        <p:spPr>
          <a:xfrm>
            <a:off x="358292" y="2264298"/>
            <a:ext cx="3932237" cy="3008342"/>
          </a:xfrm>
        </p:spPr>
        <p:txBody>
          <a:bodyPr>
            <a:normAutofit fontScale="85000" lnSpcReduction="100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Keyloggers are tools that record what a person types on a device. While there are legitimate and legal uses for keyloggers, many uses are malicious. In a keylogger attack, the keylogger software records every keystroke on the victim’s device and sends it to the attacker.</a:t>
            </a:r>
          </a:p>
        </p:txBody>
      </p:sp>
      <p:sp>
        <p:nvSpPr>
          <p:cNvPr id="3" name="Content Placeholder 2"/>
          <p:cNvSpPr>
            <a:spLocks noGrp="1"/>
          </p:cNvSpPr>
          <p:nvPr>
            <p:ph idx="1"/>
          </p:nvPr>
        </p:nvSpPr>
        <p:spPr>
          <a:xfrm>
            <a:off x="5261394" y="2355734"/>
            <a:ext cx="6172200" cy="1325929"/>
          </a:xfrm>
        </p:spPr>
        <p:txBody>
          <a:bodyPr>
            <a:normAutofit fontScale="62500" lnSpcReduction="20000"/>
          </a:bodyPr>
          <a:lstStyle/>
          <a:p>
            <a:r>
              <a:rPr lang="en-US" dirty="0"/>
              <a:t>Easy to get and use.</a:t>
            </a:r>
          </a:p>
          <a:p>
            <a:r>
              <a:rPr lang="en-US" dirty="0"/>
              <a:t>Divorce lawyers see this and GPS trackers a lot.</a:t>
            </a:r>
          </a:p>
          <a:p>
            <a:r>
              <a:rPr lang="en-US" dirty="0"/>
              <a:t>Software and hardware based.</a:t>
            </a:r>
          </a:p>
          <a:p>
            <a:r>
              <a:rPr lang="en-US" dirty="0"/>
              <a:t>Rubber Ducky and O.MG Elite Cable seen below.</a:t>
            </a:r>
          </a:p>
          <a:p>
            <a:endParaRPr lang="en-US" dirty="0"/>
          </a:p>
        </p:txBody>
      </p:sp>
      <p:pic>
        <p:nvPicPr>
          <p:cNvPr id="7" name="Picture 6" descr="USB Rubber Ducky hacking tool picture.">
            <a:extLst>
              <a:ext uri="{FF2B5EF4-FFF2-40B4-BE49-F238E27FC236}">
                <a16:creationId xmlns:a16="http://schemas.microsoft.com/office/drawing/2014/main" id="{FA8D0D0D-ABBA-C2BC-A920-8D94D7D303B5}"/>
              </a:ext>
            </a:extLst>
          </p:cNvPr>
          <p:cNvPicPr>
            <a:picLocks noChangeAspect="1"/>
          </p:cNvPicPr>
          <p:nvPr/>
        </p:nvPicPr>
        <p:blipFill>
          <a:blip r:embed="rId2"/>
          <a:stretch>
            <a:fillRect/>
          </a:stretch>
        </p:blipFill>
        <p:spPr>
          <a:xfrm>
            <a:off x="5261394" y="4589398"/>
            <a:ext cx="2013243" cy="1940743"/>
          </a:xfrm>
          <a:prstGeom prst="rect">
            <a:avLst/>
          </a:prstGeom>
        </p:spPr>
      </p:pic>
      <p:pic>
        <p:nvPicPr>
          <p:cNvPr id="9" name="Picture 8" descr="O.MG Elite Computer Cable picture - hacking tool">
            <a:extLst>
              <a:ext uri="{FF2B5EF4-FFF2-40B4-BE49-F238E27FC236}">
                <a16:creationId xmlns:a16="http://schemas.microsoft.com/office/drawing/2014/main" id="{1F7312BC-7AEA-EA4F-0965-ACD74FDC58F0}"/>
              </a:ext>
            </a:extLst>
          </p:cNvPr>
          <p:cNvPicPr>
            <a:picLocks noChangeAspect="1"/>
          </p:cNvPicPr>
          <p:nvPr/>
        </p:nvPicPr>
        <p:blipFill>
          <a:blip r:embed="rId3"/>
          <a:stretch>
            <a:fillRect/>
          </a:stretch>
        </p:blipFill>
        <p:spPr>
          <a:xfrm>
            <a:off x="7858685" y="4485197"/>
            <a:ext cx="1999447" cy="1896209"/>
          </a:xfrm>
          <a:prstGeom prst="rect">
            <a:avLst/>
          </a:prstGeom>
        </p:spPr>
      </p:pic>
    </p:spTree>
    <p:extLst>
      <p:ext uri="{BB962C8B-B14F-4D97-AF65-F5344CB8AC3E}">
        <p14:creationId xmlns:p14="http://schemas.microsoft.com/office/powerpoint/2010/main" val="312086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CLE – Cybersecurity in Practice</a:t>
            </a:r>
          </a:p>
        </p:txBody>
      </p:sp>
      <p:sp>
        <p:nvSpPr>
          <p:cNvPr id="5" name="Content Placeholder 4"/>
          <p:cNvSpPr>
            <a:spLocks noGrp="1"/>
          </p:cNvSpPr>
          <p:nvPr>
            <p:ph sz="half" idx="1"/>
          </p:nvPr>
        </p:nvSpPr>
        <p:spPr>
          <a:xfrm>
            <a:off x="604935" y="2608123"/>
            <a:ext cx="5181600" cy="3624815"/>
          </a:xfrm>
        </p:spPr>
        <p:txBody>
          <a:bodyPr>
            <a:normAutofit fontScale="77500" lnSpcReduction="20000"/>
          </a:bodyPr>
          <a:lstStyle/>
          <a:p>
            <a:r>
              <a:rPr lang="en-US" dirty="0"/>
              <a:t>Measuring Risk</a:t>
            </a:r>
          </a:p>
          <a:p>
            <a:r>
              <a:rPr lang="en-US" dirty="0"/>
              <a:t>Cybersecurity Insurance</a:t>
            </a:r>
          </a:p>
          <a:p>
            <a:r>
              <a:rPr lang="en-US" dirty="0"/>
              <a:t>Malpractice Insurance</a:t>
            </a:r>
          </a:p>
          <a:p>
            <a:r>
              <a:rPr lang="en-US" dirty="0"/>
              <a:t>What are the most common threats and attacks in 2024</a:t>
            </a:r>
          </a:p>
          <a:p>
            <a:r>
              <a:rPr lang="en-US" dirty="0"/>
              <a:t>Legislation and cyber</a:t>
            </a:r>
          </a:p>
          <a:p>
            <a:r>
              <a:rPr lang="en-US" dirty="0"/>
              <a:t>What you can do for your business and clients to mitigate the impact of cyber attacks</a:t>
            </a:r>
          </a:p>
          <a:p>
            <a:r>
              <a:rPr lang="en-US" dirty="0"/>
              <a:t>I only have an hour today, so I won’t be able to go in-depth on some topics</a:t>
            </a:r>
          </a:p>
          <a:p>
            <a:endParaRPr lang="en-US" dirty="0"/>
          </a:p>
          <a:p>
            <a:endParaRPr lang="en-US" dirty="0"/>
          </a:p>
        </p:txBody>
      </p:sp>
      <p:pic>
        <p:nvPicPr>
          <p:cNvPr id="3" name="Picture 2" descr="NIST Cyber Security Framework - Identify, Protect, Detect, Respond, and Recover cycles.">
            <a:extLst>
              <a:ext uri="{FF2B5EF4-FFF2-40B4-BE49-F238E27FC236}">
                <a16:creationId xmlns:a16="http://schemas.microsoft.com/office/drawing/2014/main" id="{9595C7DD-B36E-D1D7-5B65-235F5AB919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1592" y="2437978"/>
            <a:ext cx="5840964" cy="3794960"/>
          </a:xfrm>
          <a:prstGeom prst="rect">
            <a:avLst/>
          </a:prstGeom>
        </p:spPr>
      </p:pic>
      <p:sp>
        <p:nvSpPr>
          <p:cNvPr id="7" name="TextBox 6">
            <a:extLst>
              <a:ext uri="{FF2B5EF4-FFF2-40B4-BE49-F238E27FC236}">
                <a16:creationId xmlns:a16="http://schemas.microsoft.com/office/drawing/2014/main" id="{A8045280-F930-C020-CA45-6740F388F13A}"/>
              </a:ext>
            </a:extLst>
          </p:cNvPr>
          <p:cNvSpPr txBox="1"/>
          <p:nvPr/>
        </p:nvSpPr>
        <p:spPr>
          <a:xfrm>
            <a:off x="6695587" y="6358261"/>
            <a:ext cx="6619875" cy="230832"/>
          </a:xfrm>
          <a:prstGeom prst="rect">
            <a:avLst/>
          </a:prstGeom>
          <a:noFill/>
        </p:spPr>
        <p:txBody>
          <a:bodyPr wrap="square" rtlCol="0">
            <a:spAutoFit/>
          </a:bodyPr>
          <a:lstStyle/>
          <a:p>
            <a:r>
              <a:rPr lang="en-US" sz="900" dirty="0">
                <a:hlinkClick r:id="rId3" tooltip="https://idstch.com/cyber/nist-cybersecurity-framework-improving-critical-infrastructure-cybersecurity-by-managing-its-cyber-risks/"/>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7313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93" y="1617913"/>
            <a:ext cx="3932237" cy="472110"/>
          </a:xfrm>
        </p:spPr>
        <p:txBody>
          <a:bodyPr>
            <a:normAutofit fontScale="90000"/>
          </a:bodyPr>
          <a:lstStyle/>
          <a:p>
            <a:r>
              <a:rPr lang="en-US" sz="3600" dirty="0"/>
              <a:t>Denial</a:t>
            </a:r>
            <a:r>
              <a:rPr lang="en-US" dirty="0"/>
              <a:t> of Service</a:t>
            </a:r>
          </a:p>
        </p:txBody>
      </p:sp>
      <p:sp>
        <p:nvSpPr>
          <p:cNvPr id="4" name="Text Placeholder 3"/>
          <p:cNvSpPr>
            <a:spLocks noGrp="1"/>
          </p:cNvSpPr>
          <p:nvPr>
            <p:ph type="body" sz="half" idx="2"/>
          </p:nvPr>
        </p:nvSpPr>
        <p:spPr>
          <a:xfrm>
            <a:off x="459265" y="2283905"/>
            <a:ext cx="3932237" cy="1974460"/>
          </a:xfrm>
        </p:spPr>
        <p:txBody>
          <a:bodyPr>
            <a:noAutofit/>
          </a:bodyPr>
          <a:lstStyle/>
          <a:p>
            <a:pPr>
              <a:lnSpc>
                <a:spcPct val="115000"/>
              </a:lnSpc>
              <a:spcBef>
                <a:spcPts val="0"/>
              </a:spcBef>
              <a:spcAft>
                <a:spcPts val="800"/>
              </a:spcAft>
            </a:pPr>
            <a:r>
              <a:rPr lang="en-US" sz="2200" kern="100" dirty="0">
                <a:latin typeface="Aptos" panose="020B0004020202020204" pitchFamily="34" charset="0"/>
                <a:cs typeface="Times New Roman" panose="02020603050405020304" pitchFamily="18" charset="0"/>
              </a:rPr>
              <a:t>A Denial-of-Service (DoS) attack is a malicious, targeted attack that floods a network with false requests in order to disrupt business operations.</a:t>
            </a:r>
          </a:p>
        </p:txBody>
      </p:sp>
      <p:sp>
        <p:nvSpPr>
          <p:cNvPr id="3" name="Content Placeholder 2"/>
          <p:cNvSpPr>
            <a:spLocks noGrp="1"/>
          </p:cNvSpPr>
          <p:nvPr>
            <p:ph idx="1"/>
          </p:nvPr>
        </p:nvSpPr>
        <p:spPr/>
        <p:txBody>
          <a:bodyPr>
            <a:normAutofit/>
          </a:bodyPr>
          <a:lstStyle/>
          <a:p>
            <a:r>
              <a:rPr lang="en-US" sz="2200" dirty="0"/>
              <a:t>Often caused by human error or by simply overwhelming a site.</a:t>
            </a:r>
          </a:p>
          <a:p>
            <a:r>
              <a:rPr lang="en-US" sz="2200" dirty="0"/>
              <a:t>Cloud outages, Internet outages, Website down.</a:t>
            </a:r>
          </a:p>
          <a:p>
            <a:r>
              <a:rPr lang="en-US" sz="2200" dirty="0"/>
              <a:t>Unfortunately, it is not expensive to perform a DDoS (Distributed Denial of Service Attack).</a:t>
            </a:r>
          </a:p>
          <a:p>
            <a:r>
              <a:rPr lang="en-US" sz="2200" dirty="0"/>
              <a:t>We all need to part of the solution to stop this problem!</a:t>
            </a:r>
          </a:p>
          <a:p>
            <a:endParaRPr lang="en-US" sz="2000" dirty="0"/>
          </a:p>
        </p:txBody>
      </p:sp>
      <p:pic>
        <p:nvPicPr>
          <p:cNvPr id="8" name="Picture 7" descr="A diagram of a group of computer systems called bots attacking victim computers with traffic, email, and trojan horses. The diagram shows a hacker controlling the bots.">
            <a:extLst>
              <a:ext uri="{FF2B5EF4-FFF2-40B4-BE49-F238E27FC236}">
                <a16:creationId xmlns:a16="http://schemas.microsoft.com/office/drawing/2014/main" id="{A8EC9BFD-8D51-DACC-22A9-2CAD0124F45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6559" y="4192184"/>
            <a:ext cx="2957823" cy="1775711"/>
          </a:xfrm>
          <a:prstGeom prst="rect">
            <a:avLst/>
          </a:prstGeom>
        </p:spPr>
      </p:pic>
      <p:sp>
        <p:nvSpPr>
          <p:cNvPr id="9" name="TextBox 8">
            <a:extLst>
              <a:ext uri="{FF2B5EF4-FFF2-40B4-BE49-F238E27FC236}">
                <a16:creationId xmlns:a16="http://schemas.microsoft.com/office/drawing/2014/main" id="{4867E3AD-418A-E80C-5D7F-24E542718306}"/>
              </a:ext>
            </a:extLst>
          </p:cNvPr>
          <p:cNvSpPr txBox="1"/>
          <p:nvPr/>
        </p:nvSpPr>
        <p:spPr>
          <a:xfrm>
            <a:off x="9751735" y="4405703"/>
            <a:ext cx="2351917" cy="369332"/>
          </a:xfrm>
          <a:prstGeom prst="rect">
            <a:avLst/>
          </a:prstGeom>
          <a:noFill/>
        </p:spPr>
        <p:txBody>
          <a:bodyPr wrap="square" rtlCol="0">
            <a:spAutoFit/>
          </a:bodyPr>
          <a:lstStyle/>
          <a:p>
            <a:r>
              <a:rPr lang="en-US" sz="900" dirty="0">
                <a:hlinkClick r:id="rId3" tooltip="https://limbopro.com/archives/6949.html"/>
              </a:rPr>
              <a:t>This Photo</a:t>
            </a:r>
            <a:r>
              <a:rPr lang="en-US" sz="900" dirty="0"/>
              <a:t> by Unknown Author is licensed under </a:t>
            </a:r>
            <a:r>
              <a:rPr lang="en-US" sz="900" dirty="0">
                <a:hlinkClick r:id="rId4" tooltip="https://creativecommons.org/licenses/by-nc/3.0/"/>
              </a:rPr>
              <a:t>CC BY-NC</a:t>
            </a:r>
            <a:endParaRPr lang="en-US" sz="900" dirty="0"/>
          </a:p>
        </p:txBody>
      </p:sp>
      <p:sp>
        <p:nvSpPr>
          <p:cNvPr id="6" name="TextBox 5">
            <a:extLst>
              <a:ext uri="{FF2B5EF4-FFF2-40B4-BE49-F238E27FC236}">
                <a16:creationId xmlns:a16="http://schemas.microsoft.com/office/drawing/2014/main" id="{90EDE289-E04F-5565-29BC-DA3A88197393}"/>
              </a:ext>
            </a:extLst>
          </p:cNvPr>
          <p:cNvSpPr txBox="1"/>
          <p:nvPr/>
        </p:nvSpPr>
        <p:spPr>
          <a:xfrm>
            <a:off x="207618" y="5917097"/>
            <a:ext cx="10601739" cy="769441"/>
          </a:xfrm>
          <a:prstGeom prst="rect">
            <a:avLst/>
          </a:prstGeom>
          <a:noFill/>
        </p:spPr>
        <p:txBody>
          <a:bodyPr wrap="square">
            <a:spAutoFit/>
          </a:bodyPr>
          <a:lstStyle/>
          <a:p>
            <a:r>
              <a:rPr lang="en-US" sz="2200" dirty="0"/>
              <a:t>“…on several crimeware sites and found that having a hacker create your own personal botnet would run you about $500” - </a:t>
            </a:r>
            <a:r>
              <a:rPr lang="en-US" sz="2200" dirty="0">
                <a:hlinkClick r:id="rId5"/>
              </a:rPr>
              <a:t>https://www.secplicity.org/2017/03/07/know-much-costs-rent-iot-botnet/</a:t>
            </a:r>
            <a:r>
              <a:rPr lang="en-US" sz="2200" dirty="0"/>
              <a:t>”</a:t>
            </a:r>
          </a:p>
        </p:txBody>
      </p:sp>
    </p:spTree>
    <p:extLst>
      <p:ext uri="{BB962C8B-B14F-4D97-AF65-F5344CB8AC3E}">
        <p14:creationId xmlns:p14="http://schemas.microsoft.com/office/powerpoint/2010/main" val="394455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49" y="1564904"/>
            <a:ext cx="3932237" cy="578127"/>
          </a:xfrm>
        </p:spPr>
        <p:txBody>
          <a:bodyPr/>
          <a:lstStyle/>
          <a:p>
            <a:r>
              <a:rPr lang="en-US" dirty="0"/>
              <a:t>Phishing</a:t>
            </a:r>
          </a:p>
        </p:txBody>
      </p:sp>
      <p:sp>
        <p:nvSpPr>
          <p:cNvPr id="4" name="Text Placeholder 3"/>
          <p:cNvSpPr>
            <a:spLocks noGrp="1"/>
          </p:cNvSpPr>
          <p:nvPr>
            <p:ph type="body" sz="half" idx="2"/>
          </p:nvPr>
        </p:nvSpPr>
        <p:spPr>
          <a:xfrm>
            <a:off x="420136" y="2353339"/>
            <a:ext cx="3932237" cy="3008342"/>
          </a:xfrm>
        </p:spPr>
        <p:txBody>
          <a:bodyPr>
            <a:no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“Phishing is a type of cyberattack that uses email, SMS, phone, social media, and social engineering techniques to entice a victim to share sensitive information — such as passwords or account numbers — or to download a malicious file that will install viruses on their computer or phone.”</a:t>
            </a:r>
          </a:p>
        </p:txBody>
      </p:sp>
      <p:sp>
        <p:nvSpPr>
          <p:cNvPr id="3" name="Content Placeholder 2"/>
          <p:cNvSpPr>
            <a:spLocks noGrp="1"/>
          </p:cNvSpPr>
          <p:nvPr>
            <p:ph idx="1"/>
          </p:nvPr>
        </p:nvSpPr>
        <p:spPr>
          <a:xfrm>
            <a:off x="5108093" y="2423812"/>
            <a:ext cx="6172200" cy="2492745"/>
          </a:xfrm>
        </p:spPr>
        <p:txBody>
          <a:bodyPr>
            <a:normAutofit/>
          </a:bodyPr>
          <a:lstStyle/>
          <a:p>
            <a:r>
              <a:rPr lang="en-US" sz="2200" dirty="0"/>
              <a:t>“The median time for users to fall for phishing emails is less than 60 seconds” – Verizon Data Breach Investigation Report - </a:t>
            </a:r>
            <a:r>
              <a:rPr lang="en-US" sz="2200" dirty="0">
                <a:hlinkClick r:id="rId2"/>
              </a:rPr>
              <a:t>https://verizon.com/dbir</a:t>
            </a:r>
            <a:r>
              <a:rPr lang="en-US" sz="2200" dirty="0"/>
              <a:t> </a:t>
            </a:r>
          </a:p>
          <a:p>
            <a:r>
              <a:rPr lang="en-US" sz="2200" dirty="0"/>
              <a:t>This goes beyond links in emails, pay attention to attachments with malicious content. Block email attachments that have macros other active scripting content.</a:t>
            </a:r>
          </a:p>
        </p:txBody>
      </p:sp>
    </p:spTree>
    <p:extLst>
      <p:ext uri="{BB962C8B-B14F-4D97-AF65-F5344CB8AC3E}">
        <p14:creationId xmlns:p14="http://schemas.microsoft.com/office/powerpoint/2010/main" val="2173212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93" y="1469656"/>
            <a:ext cx="3932237" cy="557928"/>
          </a:xfrm>
        </p:spPr>
        <p:txBody>
          <a:bodyPr/>
          <a:lstStyle/>
          <a:p>
            <a:r>
              <a:rPr lang="en-US" dirty="0"/>
              <a:t>Spoofing</a:t>
            </a:r>
          </a:p>
        </p:txBody>
      </p:sp>
      <p:sp>
        <p:nvSpPr>
          <p:cNvPr id="4" name="Text Placeholder 3"/>
          <p:cNvSpPr>
            <a:spLocks noGrp="1"/>
          </p:cNvSpPr>
          <p:nvPr>
            <p:ph type="body" sz="half" idx="2"/>
          </p:nvPr>
        </p:nvSpPr>
        <p:spPr>
          <a:xfrm>
            <a:off x="358293" y="2268715"/>
            <a:ext cx="3932237" cy="4083493"/>
          </a:xfrm>
        </p:spPr>
        <p:txBody>
          <a:bodyPr>
            <a:normAutofit fontScale="92500" lnSpcReduction="200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Spoofing is a technique through which a cybercriminal disguises themselves as a known or trusted source. In so doing, the adversary is able to engage with the target and access their systems or devices with the ultimate goal of stealing information, extorting money or installing malware or other harmful software on the device.</a:t>
            </a:r>
          </a:p>
        </p:txBody>
      </p:sp>
      <p:sp>
        <p:nvSpPr>
          <p:cNvPr id="3" name="Content Placeholder 2"/>
          <p:cNvSpPr>
            <a:spLocks noGrp="1"/>
          </p:cNvSpPr>
          <p:nvPr>
            <p:ph idx="1"/>
          </p:nvPr>
        </p:nvSpPr>
        <p:spPr>
          <a:xfrm>
            <a:off x="5200858" y="2268715"/>
            <a:ext cx="6172200" cy="4007084"/>
          </a:xfrm>
        </p:spPr>
        <p:txBody>
          <a:bodyPr>
            <a:normAutofit/>
          </a:bodyPr>
          <a:lstStyle/>
          <a:p>
            <a:r>
              <a:rPr lang="en-US" sz="2200" dirty="0"/>
              <a:t>Domain Spoofing</a:t>
            </a:r>
          </a:p>
          <a:p>
            <a:pPr lvl="1"/>
            <a:r>
              <a:rPr lang="en-US" sz="2200" dirty="0"/>
              <a:t>Many governments and business across the United States and Colorado have seen this type of attack.</a:t>
            </a:r>
          </a:p>
          <a:p>
            <a:pPr lvl="1"/>
            <a:r>
              <a:rPr lang="en-US" sz="2200" dirty="0"/>
              <a:t>I.e. </a:t>
            </a:r>
            <a:r>
              <a:rPr lang="en-US" sz="2200" dirty="0">
                <a:hlinkClick r:id="rId2"/>
              </a:rPr>
              <a:t>www.myc</a:t>
            </a:r>
            <a:r>
              <a:rPr lang="en-US" sz="2200" dirty="0">
                <a:solidFill>
                  <a:srgbClr val="FF0000"/>
                </a:solidFill>
                <a:hlinkClick r:id="rId2"/>
              </a:rPr>
              <a:t>0</a:t>
            </a:r>
            <a:r>
              <a:rPr lang="en-US" sz="2200" dirty="0">
                <a:hlinkClick r:id="rId2"/>
              </a:rPr>
              <a:t>untyg</a:t>
            </a:r>
            <a:r>
              <a:rPr lang="en-US" sz="2200" dirty="0">
                <a:solidFill>
                  <a:srgbClr val="FF0000"/>
                </a:solidFill>
                <a:hlinkClick r:id="rId2"/>
              </a:rPr>
              <a:t>0</a:t>
            </a:r>
            <a:r>
              <a:rPr lang="en-US" sz="2200" dirty="0">
                <a:hlinkClick r:id="rId2"/>
              </a:rPr>
              <a:t>ve</a:t>
            </a:r>
            <a:r>
              <a:rPr lang="en-US" sz="2200" dirty="0">
                <a:highlight>
                  <a:srgbClr val="FFFF00"/>
                </a:highlight>
                <a:hlinkClick r:id="rId2"/>
              </a:rPr>
              <a:t>rm</a:t>
            </a:r>
            <a:r>
              <a:rPr lang="en-US" sz="2200" dirty="0">
                <a:hlinkClick r:id="rId2"/>
              </a:rPr>
              <a:t>ent.</a:t>
            </a:r>
            <a:r>
              <a:rPr lang="en-US" sz="2200" dirty="0">
                <a:highlight>
                  <a:srgbClr val="FFFF00"/>
                </a:highlight>
                <a:hlinkClick r:id="rId2"/>
              </a:rPr>
              <a:t>com</a:t>
            </a:r>
            <a:endParaRPr lang="en-US" sz="2200" dirty="0">
              <a:highlight>
                <a:srgbClr val="FFFF00"/>
              </a:highlight>
            </a:endParaRPr>
          </a:p>
          <a:p>
            <a:pPr lvl="2"/>
            <a:r>
              <a:rPr lang="en-US" sz="2200" dirty="0"/>
              <a:t>Using substitution and misspellings is an easy way to trick users into going to the wrong domain.</a:t>
            </a:r>
          </a:p>
          <a:p>
            <a:r>
              <a:rPr lang="en-US" sz="2200" dirty="0"/>
              <a:t>Email Spoofing</a:t>
            </a:r>
          </a:p>
        </p:txBody>
      </p:sp>
    </p:spTree>
    <p:extLst>
      <p:ext uri="{BB962C8B-B14F-4D97-AF65-F5344CB8AC3E}">
        <p14:creationId xmlns:p14="http://schemas.microsoft.com/office/powerpoint/2010/main" val="216789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1" y="1535917"/>
            <a:ext cx="4355064" cy="571180"/>
          </a:xfrm>
        </p:spPr>
        <p:txBody>
          <a:bodyPr/>
          <a:lstStyle/>
          <a:p>
            <a:r>
              <a:rPr lang="en-US" dirty="0"/>
              <a:t>Identity-Based Attacks</a:t>
            </a:r>
          </a:p>
        </p:txBody>
      </p:sp>
      <p:sp>
        <p:nvSpPr>
          <p:cNvPr id="4" name="Text Placeholder 3"/>
          <p:cNvSpPr>
            <a:spLocks noGrp="1"/>
          </p:cNvSpPr>
          <p:nvPr>
            <p:ph type="body" sz="half" idx="2"/>
          </p:nvPr>
        </p:nvSpPr>
        <p:spPr>
          <a:xfrm>
            <a:off x="309701" y="2224541"/>
            <a:ext cx="3932237" cy="3008342"/>
          </a:xfrm>
        </p:spPr>
        <p:txBody>
          <a:bodyPr>
            <a:no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Identity-driven attacks are extremely hard to detect. When a valid user’s credentials have been compromised and an adversary is masquerading as that user, it is often very difficult to differentiate between the user’s typical behavior and that of the hacker using traditional security measures and tools.</a:t>
            </a:r>
          </a:p>
        </p:txBody>
      </p:sp>
      <p:sp>
        <p:nvSpPr>
          <p:cNvPr id="3" name="Content Placeholder 2"/>
          <p:cNvSpPr>
            <a:spLocks noGrp="1"/>
          </p:cNvSpPr>
          <p:nvPr>
            <p:ph idx="1"/>
          </p:nvPr>
        </p:nvSpPr>
        <p:spPr>
          <a:xfrm>
            <a:off x="5081588" y="2224541"/>
            <a:ext cx="6172200" cy="1613684"/>
          </a:xfrm>
        </p:spPr>
        <p:txBody>
          <a:bodyPr>
            <a:normAutofit/>
          </a:bodyPr>
          <a:lstStyle/>
          <a:p>
            <a:r>
              <a:rPr lang="en-US" sz="2200" dirty="0"/>
              <a:t>Password attacks, Brute-Force, Other more complicated attacks</a:t>
            </a:r>
          </a:p>
        </p:txBody>
      </p:sp>
    </p:spTree>
    <p:extLst>
      <p:ext uri="{BB962C8B-B14F-4D97-AF65-F5344CB8AC3E}">
        <p14:creationId xmlns:p14="http://schemas.microsoft.com/office/powerpoint/2010/main" val="421692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1" y="1582574"/>
            <a:ext cx="3932237" cy="542788"/>
          </a:xfrm>
        </p:spPr>
        <p:txBody>
          <a:bodyPr/>
          <a:lstStyle/>
          <a:p>
            <a:r>
              <a:rPr lang="en-US" dirty="0"/>
              <a:t>Code Injection</a:t>
            </a:r>
          </a:p>
        </p:txBody>
      </p:sp>
      <p:sp>
        <p:nvSpPr>
          <p:cNvPr id="4" name="Text Placeholder 3"/>
          <p:cNvSpPr>
            <a:spLocks noGrp="1"/>
          </p:cNvSpPr>
          <p:nvPr>
            <p:ph type="body" sz="half" idx="2"/>
          </p:nvPr>
        </p:nvSpPr>
        <p:spPr>
          <a:xfrm>
            <a:off x="521736" y="2353339"/>
            <a:ext cx="3932237" cy="3008342"/>
          </a:xfrm>
        </p:spPr>
        <p:txBody>
          <a:bodyPr>
            <a:normAutofit fontScale="925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Code injection attacks consist of an attacker injecting malicious code into a vulnerable computer or network to change its course of action. There are multiple types of code injection attacks.</a:t>
            </a:r>
          </a:p>
        </p:txBody>
      </p:sp>
      <p:sp>
        <p:nvSpPr>
          <p:cNvPr id="3" name="Content Placeholder 2"/>
          <p:cNvSpPr>
            <a:spLocks noGrp="1"/>
          </p:cNvSpPr>
          <p:nvPr>
            <p:ph idx="1"/>
          </p:nvPr>
        </p:nvSpPr>
        <p:spPr>
          <a:xfrm>
            <a:off x="5258283" y="2353339"/>
            <a:ext cx="3739943" cy="4007084"/>
          </a:xfrm>
        </p:spPr>
        <p:txBody>
          <a:bodyPr>
            <a:normAutofit/>
          </a:bodyPr>
          <a:lstStyle/>
          <a:p>
            <a:r>
              <a:rPr lang="en-US" sz="2200" dirty="0"/>
              <a:t>Websites and Web Applications</a:t>
            </a:r>
          </a:p>
          <a:p>
            <a:r>
              <a:rPr lang="en-US" sz="2200" dirty="0"/>
              <a:t>Databases</a:t>
            </a:r>
          </a:p>
          <a:p>
            <a:endParaRPr lang="en-US" dirty="0"/>
          </a:p>
        </p:txBody>
      </p:sp>
    </p:spTree>
    <p:extLst>
      <p:ext uri="{BB962C8B-B14F-4D97-AF65-F5344CB8AC3E}">
        <p14:creationId xmlns:p14="http://schemas.microsoft.com/office/powerpoint/2010/main" val="302826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5" y="1443152"/>
            <a:ext cx="4849812" cy="535840"/>
          </a:xfrm>
        </p:spPr>
        <p:txBody>
          <a:bodyPr/>
          <a:lstStyle/>
          <a:p>
            <a:r>
              <a:rPr lang="en-US" dirty="0"/>
              <a:t>Supply Chain Attacks</a:t>
            </a:r>
          </a:p>
        </p:txBody>
      </p:sp>
      <p:sp>
        <p:nvSpPr>
          <p:cNvPr id="4" name="Text Placeholder 3"/>
          <p:cNvSpPr>
            <a:spLocks noGrp="1"/>
          </p:cNvSpPr>
          <p:nvPr>
            <p:ph type="body" sz="half" idx="2"/>
          </p:nvPr>
        </p:nvSpPr>
        <p:spPr>
          <a:xfrm>
            <a:off x="119751" y="1978991"/>
            <a:ext cx="5477083" cy="4576417"/>
          </a:xfrm>
        </p:spPr>
        <p:txBody>
          <a:bodyPr>
            <a:normAutofit fontScale="85000" lnSpcReduction="100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 supply chain attack is a type of cyberattack that targets a trusted third-party vendor who offers services or software vital to the supply chain. Software supply chain attacks inject malicious code into an application in order to infect all users of an app, while hardware supply chain attacks compromise physical components for the same purpose. Software supply chains are particularly vulnerable because modern software is not written from scratch: rather, it involves many off-the-shelf components, such as third-party APIs, open source code and proprietary code from software vendors.</a:t>
            </a:r>
          </a:p>
        </p:txBody>
      </p:sp>
      <p:sp>
        <p:nvSpPr>
          <p:cNvPr id="3" name="Content Placeholder 2"/>
          <p:cNvSpPr>
            <a:spLocks noGrp="1"/>
          </p:cNvSpPr>
          <p:nvPr>
            <p:ph idx="1"/>
          </p:nvPr>
        </p:nvSpPr>
        <p:spPr>
          <a:xfrm>
            <a:off x="5792787" y="1818629"/>
            <a:ext cx="6172200" cy="4463343"/>
          </a:xfrm>
        </p:spPr>
        <p:txBody>
          <a:bodyPr>
            <a:normAutofit/>
          </a:bodyPr>
          <a:lstStyle/>
          <a:p>
            <a:r>
              <a:rPr lang="en-US" sz="2400" dirty="0"/>
              <a:t>We must be part of the solution!</a:t>
            </a:r>
          </a:p>
          <a:p>
            <a:r>
              <a:rPr lang="en-US" sz="2400" dirty="0"/>
              <a:t>The Federal Government sends out warning of “potential issues”. These are not really “potential issues”, they are real.</a:t>
            </a:r>
          </a:p>
          <a:p>
            <a:r>
              <a:rPr lang="en-US" sz="2400" dirty="0"/>
              <a:t>The fine line government walks to protect our infrastructure and businesses is important to note.</a:t>
            </a:r>
          </a:p>
          <a:p>
            <a:r>
              <a:rPr lang="en-US" sz="2400" dirty="0"/>
              <a:t>New Cyber Trust Label on the way!</a:t>
            </a:r>
          </a:p>
          <a:p>
            <a:pPr lvl="1"/>
            <a:r>
              <a:rPr lang="en-US" sz="2400" dirty="0">
                <a:hlinkClick r:id="rId2"/>
              </a:rPr>
              <a:t>https://www.darkreading.com/ics-ot-security/fcc-approves-voluntary-cyber-trust-labels-iot-products</a:t>
            </a:r>
            <a:r>
              <a:rPr lang="en-US" sz="2400" dirty="0"/>
              <a:t> </a:t>
            </a:r>
          </a:p>
          <a:p>
            <a:pPr lvl="1"/>
            <a:endParaRPr lang="en-US" dirty="0"/>
          </a:p>
        </p:txBody>
      </p:sp>
      <p:pic>
        <p:nvPicPr>
          <p:cNvPr id="6" name="Picture 5" descr="A white camera on a wood wall&#10;">
            <a:extLst>
              <a:ext uri="{FF2B5EF4-FFF2-40B4-BE49-F238E27FC236}">
                <a16:creationId xmlns:a16="http://schemas.microsoft.com/office/drawing/2014/main" id="{6D9855BE-825F-8EF4-54FB-5E767D73E66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51178" y="5341044"/>
            <a:ext cx="1346975" cy="913737"/>
          </a:xfrm>
          <a:prstGeom prst="rect">
            <a:avLst/>
          </a:prstGeom>
        </p:spPr>
      </p:pic>
      <p:sp>
        <p:nvSpPr>
          <p:cNvPr id="7" name="TextBox 6">
            <a:extLst>
              <a:ext uri="{FF2B5EF4-FFF2-40B4-BE49-F238E27FC236}">
                <a16:creationId xmlns:a16="http://schemas.microsoft.com/office/drawing/2014/main" id="{B5CE52DE-4320-BA18-6764-5DA2183D73A3}"/>
              </a:ext>
            </a:extLst>
          </p:cNvPr>
          <p:cNvSpPr txBox="1"/>
          <p:nvPr/>
        </p:nvSpPr>
        <p:spPr>
          <a:xfrm>
            <a:off x="8951178" y="6440556"/>
            <a:ext cx="1842052" cy="369332"/>
          </a:xfrm>
          <a:prstGeom prst="rect">
            <a:avLst/>
          </a:prstGeom>
          <a:noFill/>
        </p:spPr>
        <p:txBody>
          <a:bodyPr wrap="square" rtlCol="0">
            <a:spAutoFit/>
          </a:bodyPr>
          <a:lstStyle/>
          <a:p>
            <a:r>
              <a:rPr lang="en-US" sz="900" dirty="0">
                <a:hlinkClick r:id="rId4" tooltip="https://gadgetsin.com/arlo-pro-3-smart-home-security-camera-system-compactible-with-amazon-alexa-and-google-assistant.htm"/>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1810471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n Easterly &#10;Director &#10;Cybersecurity and &#10;Infrastructure Security &#10;Agency (CISA) &#10;Over the past year, CISA has been &#10;leading the secure by design software &#10;development revolution. We have &#10;issued alerts documenting foreign &#10;intelligence agencies penetrating &#10;hundreds of critical infrastructure &#10;entities and establishing a foothold, &#10;possibly to be used in a future conflict. &#10;We have also published blueprints &#10;for what we need to change in order &#10;to establish a culture of technology &#10;development that puts security first &#10;without sacrificing innovation. These &#10;two efforts are different and necessary &#10;approaches to the same problem. &#10;Today, the software industry is focused &#10;on the malicious actors and how &#10;they work. As a community, we talk &#10;about signature adversary moves, &#10;the amount of money made and the &#10;vulnerabilities that were exploited. &#10;But it's that last point—vulnerabilities &#10;that were exploited—that doesn't get &#10;nearly enough focus. Most software &#10;vulnerabilities are not unknown, unique &#10;or novel. Instead, they fall into well- &#10;known classes of vulnerabilities, and &#10;unfortunately, we continue to see the &#10;same classes of vulnerabilities that &#10;have been identified for decades. &#10;Our goal should be to shift away from &#10;focusing on individual vulnerabilities &#10;and to instead consider the issue &#10;from a strategic lens. By focusing on &#10;recurring classes of software defects, &#10;we can inspire software developers to &#10;improve the tools, technologies, and &#10;processes and attack software quality &#10;problems at the root. I hope that a &#10;deeper understanding of how attackers &#10;get in will be the catalyst to demand &#10;that our technology be secure by &#10;design starting today. ">
            <a:extLst>
              <a:ext uri="{FF2B5EF4-FFF2-40B4-BE49-F238E27FC236}">
                <a16:creationId xmlns:a16="http://schemas.microsoft.com/office/drawing/2014/main" id="{EBC1B15A-7D70-3DB3-B06D-3E68753C0AED}"/>
              </a:ext>
            </a:extLst>
          </p:cNvPr>
          <p:cNvPicPr>
            <a:picLocks noChangeAspect="1"/>
          </p:cNvPicPr>
          <p:nvPr/>
        </p:nvPicPr>
        <p:blipFill>
          <a:blip r:embed="rId2"/>
          <a:stretch>
            <a:fillRect/>
          </a:stretch>
        </p:blipFill>
        <p:spPr>
          <a:xfrm>
            <a:off x="1606162" y="2042434"/>
            <a:ext cx="9318929" cy="4709753"/>
          </a:xfrm>
          <a:prstGeom prst="rect">
            <a:avLst/>
          </a:prstGeom>
        </p:spPr>
      </p:pic>
      <p:sp>
        <p:nvSpPr>
          <p:cNvPr id="12" name="Title 11">
            <a:extLst>
              <a:ext uri="{FF2B5EF4-FFF2-40B4-BE49-F238E27FC236}">
                <a16:creationId xmlns:a16="http://schemas.microsoft.com/office/drawing/2014/main" id="{8ADF75E9-EB24-D695-6B1D-20F6289FFEBF}"/>
              </a:ext>
            </a:extLst>
          </p:cNvPr>
          <p:cNvSpPr txBox="1">
            <a:spLocks noGrp="1"/>
          </p:cNvSpPr>
          <p:nvPr>
            <p:ph type="title" idx="4294967295"/>
          </p:nvPr>
        </p:nvSpPr>
        <p:spPr>
          <a:xfrm>
            <a:off x="357809" y="1391478"/>
            <a:ext cx="4226118"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Secure by Design</a:t>
            </a:r>
          </a:p>
        </p:txBody>
      </p:sp>
    </p:spTree>
    <p:extLst>
      <p:ext uri="{BB962C8B-B14F-4D97-AF65-F5344CB8AC3E}">
        <p14:creationId xmlns:p14="http://schemas.microsoft.com/office/powerpoint/2010/main" val="404890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23" y="1527081"/>
            <a:ext cx="3932237" cy="1003533"/>
          </a:xfrm>
        </p:spPr>
        <p:txBody>
          <a:bodyPr/>
          <a:lstStyle/>
          <a:p>
            <a:r>
              <a:rPr lang="en-US" dirty="0"/>
              <a:t>Social engineering attacks</a:t>
            </a:r>
          </a:p>
        </p:txBody>
      </p:sp>
      <p:sp>
        <p:nvSpPr>
          <p:cNvPr id="4" name="Text Placeholder 3"/>
          <p:cNvSpPr>
            <a:spLocks noGrp="1"/>
          </p:cNvSpPr>
          <p:nvPr>
            <p:ph type="body" sz="half" idx="2"/>
          </p:nvPr>
        </p:nvSpPr>
        <p:spPr>
          <a:xfrm>
            <a:off x="239023" y="2653028"/>
            <a:ext cx="4991168" cy="3008342"/>
          </a:xfrm>
        </p:spPr>
        <p:txBody>
          <a:bodyPr>
            <a:no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Social engineering is a technique where attackers use psychological tactics to manipulate people into taking a desired action. Through the use of powerful motivators like love, money, fear, and status, attackers can gather sensitive information that they can later use to either extort the organization or leverage such information for a competitive advantage.</a:t>
            </a:r>
          </a:p>
        </p:txBody>
      </p:sp>
      <p:sp>
        <p:nvSpPr>
          <p:cNvPr id="3" name="Content Placeholder 2"/>
          <p:cNvSpPr>
            <a:spLocks noGrp="1"/>
          </p:cNvSpPr>
          <p:nvPr>
            <p:ph idx="1"/>
          </p:nvPr>
        </p:nvSpPr>
        <p:spPr>
          <a:xfrm>
            <a:off x="6190353" y="2653028"/>
            <a:ext cx="6172200" cy="4007084"/>
          </a:xfrm>
        </p:spPr>
        <p:txBody>
          <a:bodyPr>
            <a:normAutofit/>
          </a:bodyPr>
          <a:lstStyle/>
          <a:p>
            <a:r>
              <a:rPr lang="pt-BR" sz="2200" dirty="0"/>
              <a:t>Pretexting</a:t>
            </a:r>
          </a:p>
          <a:p>
            <a:r>
              <a:rPr lang="pt-BR" sz="2200" dirty="0"/>
              <a:t>Business Email Compromise (BEC)</a:t>
            </a:r>
          </a:p>
          <a:p>
            <a:r>
              <a:rPr lang="pt-BR" sz="2200" dirty="0"/>
              <a:t>Disinformation Campaign</a:t>
            </a:r>
          </a:p>
          <a:p>
            <a:r>
              <a:rPr lang="pt-BR" sz="2200" dirty="0"/>
              <a:t>Quid Pro Quo</a:t>
            </a:r>
          </a:p>
          <a:p>
            <a:r>
              <a:rPr lang="pt-BR" sz="2200" dirty="0"/>
              <a:t>Honeytrap</a:t>
            </a:r>
          </a:p>
          <a:p>
            <a:r>
              <a:rPr lang="pt-BR" sz="2200" dirty="0"/>
              <a:t>Tailgaiting</a:t>
            </a:r>
          </a:p>
          <a:p>
            <a:endParaRPr lang="en-US" dirty="0"/>
          </a:p>
        </p:txBody>
      </p:sp>
    </p:spTree>
    <p:extLst>
      <p:ext uri="{BB962C8B-B14F-4D97-AF65-F5344CB8AC3E}">
        <p14:creationId xmlns:p14="http://schemas.microsoft.com/office/powerpoint/2010/main" val="1815445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27" y="1465237"/>
            <a:ext cx="3932237" cy="1003533"/>
          </a:xfrm>
        </p:spPr>
        <p:txBody>
          <a:bodyPr/>
          <a:lstStyle/>
          <a:p>
            <a:r>
              <a:rPr lang="en-US" dirty="0"/>
              <a:t>Business Email Compromise - BEC</a:t>
            </a:r>
          </a:p>
        </p:txBody>
      </p:sp>
      <p:sp>
        <p:nvSpPr>
          <p:cNvPr id="3" name="Content Placeholder 2"/>
          <p:cNvSpPr>
            <a:spLocks noGrp="1"/>
          </p:cNvSpPr>
          <p:nvPr>
            <p:ph idx="1"/>
          </p:nvPr>
        </p:nvSpPr>
        <p:spPr/>
        <p:txBody>
          <a:bodyPr>
            <a:normAutofit/>
          </a:bodyPr>
          <a:lstStyle/>
          <a:p>
            <a:pPr marL="0" indent="0">
              <a:buNone/>
            </a:pPr>
            <a:r>
              <a:rPr lang="en-US" sz="2200" dirty="0"/>
              <a:t>Examples</a:t>
            </a:r>
          </a:p>
          <a:p>
            <a:r>
              <a:rPr lang="en-US" sz="2200" dirty="0"/>
              <a:t>A vendor your company regularly deals with sends an invoice with an updated mailing address.</a:t>
            </a:r>
          </a:p>
          <a:p>
            <a:r>
              <a:rPr lang="en-US" sz="2200" dirty="0"/>
              <a:t>A company CEO asks her assistant to purchase dozens of gift cards to send out as employee rewards. She asks for the serial numbers so she can email them out right away.</a:t>
            </a:r>
          </a:p>
          <a:p>
            <a:r>
              <a:rPr lang="en-US" sz="2200" dirty="0"/>
              <a:t>A homebuyer receives a message from his title company with instructions on how to wire his down payment.</a:t>
            </a:r>
          </a:p>
        </p:txBody>
      </p:sp>
      <p:sp>
        <p:nvSpPr>
          <p:cNvPr id="4" name="Text Placeholder 3"/>
          <p:cNvSpPr>
            <a:spLocks noGrp="1"/>
          </p:cNvSpPr>
          <p:nvPr>
            <p:ph type="body" sz="half" idx="2"/>
          </p:nvPr>
        </p:nvSpPr>
        <p:spPr>
          <a:xfrm>
            <a:off x="163927" y="2767881"/>
            <a:ext cx="3932237" cy="3008342"/>
          </a:xfrm>
        </p:spPr>
        <p:txBody>
          <a:bodyPr>
            <a:norm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In a BEC scam, criminals send an email message that appears to come from a known source making a legitimate request.</a:t>
            </a:r>
          </a:p>
        </p:txBody>
      </p:sp>
    </p:spTree>
    <p:extLst>
      <p:ext uri="{BB962C8B-B14F-4D97-AF65-F5344CB8AC3E}">
        <p14:creationId xmlns:p14="http://schemas.microsoft.com/office/powerpoint/2010/main" val="24676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1" y="1429899"/>
            <a:ext cx="3932237" cy="503594"/>
          </a:xfrm>
        </p:spPr>
        <p:txBody>
          <a:bodyPr>
            <a:noAutofit/>
          </a:bodyPr>
          <a:lstStyle/>
          <a:p>
            <a:r>
              <a:rPr lang="en-US" dirty="0"/>
              <a:t>Insider Threats</a:t>
            </a:r>
          </a:p>
        </p:txBody>
      </p:sp>
      <p:sp>
        <p:nvSpPr>
          <p:cNvPr id="3" name="Content Placeholder 2"/>
          <p:cNvSpPr>
            <a:spLocks noGrp="1"/>
          </p:cNvSpPr>
          <p:nvPr>
            <p:ph idx="1"/>
          </p:nvPr>
        </p:nvSpPr>
        <p:spPr>
          <a:xfrm>
            <a:off x="5920892" y="1933493"/>
            <a:ext cx="6172200" cy="4007084"/>
          </a:xfrm>
        </p:spPr>
        <p:txBody>
          <a:bodyPr>
            <a:normAutofit/>
          </a:bodyPr>
          <a:lstStyle/>
          <a:p>
            <a:r>
              <a:rPr lang="en-US" sz="2400" dirty="0"/>
              <a:t>This is one of the toughest to combat for sure!</a:t>
            </a:r>
          </a:p>
          <a:p>
            <a:r>
              <a:rPr lang="en-US" sz="2400" dirty="0"/>
              <a:t>Background checks</a:t>
            </a:r>
          </a:p>
          <a:p>
            <a:r>
              <a:rPr lang="en-US" sz="2400" dirty="0"/>
              <a:t>Honey Pots/Artifacts</a:t>
            </a:r>
          </a:p>
          <a:p>
            <a:r>
              <a:rPr lang="en-US" sz="2400" dirty="0"/>
              <a:t>Logging and Monitoring</a:t>
            </a:r>
          </a:p>
          <a:p>
            <a:r>
              <a:rPr lang="en-US" sz="2400" dirty="0"/>
              <a:t>Principle of Least Privilege</a:t>
            </a:r>
          </a:p>
          <a:p>
            <a:r>
              <a:rPr lang="en-US" sz="2400" dirty="0"/>
              <a:t>Privilege Access Management</a:t>
            </a:r>
          </a:p>
          <a:p>
            <a:r>
              <a:rPr lang="en-US" sz="2400" dirty="0"/>
              <a:t>Acceptable Use Policies</a:t>
            </a:r>
          </a:p>
          <a:p>
            <a:r>
              <a:rPr lang="en-US" sz="2400" dirty="0"/>
              <a:t>Non-disclosure agreements</a:t>
            </a:r>
          </a:p>
          <a:p>
            <a:endParaRPr lang="en-US" dirty="0"/>
          </a:p>
        </p:txBody>
      </p:sp>
      <p:sp>
        <p:nvSpPr>
          <p:cNvPr id="4" name="Text Placeholder 3"/>
          <p:cNvSpPr>
            <a:spLocks noGrp="1"/>
          </p:cNvSpPr>
          <p:nvPr>
            <p:ph type="body" sz="half" idx="2"/>
          </p:nvPr>
        </p:nvSpPr>
        <p:spPr>
          <a:xfrm>
            <a:off x="234121" y="1876409"/>
            <a:ext cx="4766366" cy="3008342"/>
          </a:xfrm>
        </p:spPr>
        <p:txBody>
          <a:bodyPr>
            <a:no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IT teams that solely focus on finding adversaries external to the organization only see half the picture. Insider threats are internal actors such as current or former employees that pose danger to an organization because they have direct access to the company network, sensitive data, and IP as well as knowledge of business processes, company policies, or other information that would help carry out such an attack.</a:t>
            </a:r>
          </a:p>
        </p:txBody>
      </p:sp>
    </p:spTree>
    <p:extLst>
      <p:ext uri="{BB962C8B-B14F-4D97-AF65-F5344CB8AC3E}">
        <p14:creationId xmlns:p14="http://schemas.microsoft.com/office/powerpoint/2010/main" val="120593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Cybersecurity Risk</a:t>
            </a:r>
            <a:r>
              <a:rPr lang="en-US" dirty="0"/>
              <a:t>	</a:t>
            </a:r>
          </a:p>
        </p:txBody>
      </p:sp>
      <p:sp>
        <p:nvSpPr>
          <p:cNvPr id="5" name="Content Placeholder 4"/>
          <p:cNvSpPr>
            <a:spLocks noGrp="1"/>
          </p:cNvSpPr>
          <p:nvPr>
            <p:ph sz="half" idx="1"/>
          </p:nvPr>
        </p:nvSpPr>
        <p:spPr>
          <a:xfrm>
            <a:off x="838200" y="2485393"/>
            <a:ext cx="5181600" cy="1478774"/>
          </a:xfrm>
        </p:spPr>
        <p:txBody>
          <a:bodyPr>
            <a:normAutofit/>
          </a:bodyPr>
          <a:lstStyle/>
          <a:p>
            <a:r>
              <a:rPr lang="en-US" sz="2200" dirty="0"/>
              <a:t>Risk = (Threats x Vulnerabilities x Likelihood of Occurrence x Impact)/Mitigation</a:t>
            </a:r>
          </a:p>
        </p:txBody>
      </p:sp>
      <p:pic>
        <p:nvPicPr>
          <p:cNvPr id="3" name="Picture 2" descr="Colorful clear dices on a glass surface">
            <a:extLst>
              <a:ext uri="{FF2B5EF4-FFF2-40B4-BE49-F238E27FC236}">
                <a16:creationId xmlns:a16="http://schemas.microsoft.com/office/drawing/2014/main" id="{4E6FC3AB-87FF-CD3F-98D0-1766DA7406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906741"/>
            <a:ext cx="3666520" cy="2451684"/>
          </a:xfrm>
          <a:prstGeom prst="rect">
            <a:avLst/>
          </a:prstGeom>
        </p:spPr>
      </p:pic>
      <p:sp>
        <p:nvSpPr>
          <p:cNvPr id="6" name="Content Placeholder 5"/>
          <p:cNvSpPr>
            <a:spLocks noGrp="1"/>
          </p:cNvSpPr>
          <p:nvPr>
            <p:ph sz="half" idx="2"/>
          </p:nvPr>
        </p:nvSpPr>
        <p:spPr>
          <a:xfrm>
            <a:off x="6096000" y="2485393"/>
            <a:ext cx="5181600" cy="3482563"/>
          </a:xfrm>
        </p:spPr>
        <p:txBody>
          <a:bodyPr>
            <a:normAutofit/>
          </a:bodyPr>
          <a:lstStyle/>
          <a:p>
            <a:r>
              <a:rPr lang="en-US" sz="2200" dirty="0"/>
              <a:t>Do threat actors have a motive?</a:t>
            </a:r>
          </a:p>
          <a:p>
            <a:r>
              <a:rPr lang="en-US" sz="2200" dirty="0"/>
              <a:t>Is there low hanging fruit in your organization?</a:t>
            </a:r>
          </a:p>
          <a:p>
            <a:r>
              <a:rPr lang="en-US" sz="2200" dirty="0"/>
              <a:t>Is your organization a high value target?</a:t>
            </a:r>
          </a:p>
          <a:p>
            <a:r>
              <a:rPr lang="en-US" sz="2200" dirty="0"/>
              <a:t>Is your client a high value target?</a:t>
            </a:r>
          </a:p>
          <a:p>
            <a:r>
              <a:rPr lang="en-US" sz="2200" dirty="0"/>
              <a:t>If you lose client data what will the impact be?</a:t>
            </a:r>
          </a:p>
          <a:p>
            <a:r>
              <a:rPr lang="en-US" sz="2200" dirty="0"/>
              <a:t>If your systems are down how much will it cost per day? Can you even recover?</a:t>
            </a:r>
          </a:p>
        </p:txBody>
      </p:sp>
    </p:spTree>
    <p:extLst>
      <p:ext uri="{BB962C8B-B14F-4D97-AF65-F5344CB8AC3E}">
        <p14:creationId xmlns:p14="http://schemas.microsoft.com/office/powerpoint/2010/main" val="2366275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31" y="1813429"/>
            <a:ext cx="3932237" cy="503594"/>
          </a:xfrm>
        </p:spPr>
        <p:txBody>
          <a:bodyPr>
            <a:noAutofit/>
          </a:bodyPr>
          <a:lstStyle/>
          <a:p>
            <a:r>
              <a:rPr lang="en-US" dirty="0"/>
              <a:t>DNS Tunneling</a:t>
            </a:r>
          </a:p>
        </p:txBody>
      </p:sp>
      <p:sp>
        <p:nvSpPr>
          <p:cNvPr id="4" name="Text Placeholder 3"/>
          <p:cNvSpPr>
            <a:spLocks noGrp="1"/>
          </p:cNvSpPr>
          <p:nvPr>
            <p:ph type="body" sz="half" idx="2"/>
          </p:nvPr>
        </p:nvSpPr>
        <p:spPr>
          <a:xfrm>
            <a:off x="375830" y="2654596"/>
            <a:ext cx="3932237" cy="3008342"/>
          </a:xfrm>
        </p:spPr>
        <p:txBody>
          <a:bodyPr>
            <a:normAutofit fontScale="925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DNS Tunneling is a type of cyberattack that leverages domain name system (DNS) queries and responses to bypass traditional security measures and transmit data and code within the network.</a:t>
            </a:r>
          </a:p>
        </p:txBody>
      </p:sp>
      <p:sp>
        <p:nvSpPr>
          <p:cNvPr id="3" name="Content Placeholder 2"/>
          <p:cNvSpPr>
            <a:spLocks noGrp="1"/>
          </p:cNvSpPr>
          <p:nvPr>
            <p:ph idx="1"/>
          </p:nvPr>
        </p:nvSpPr>
        <p:spPr>
          <a:xfrm>
            <a:off x="5180012" y="2573516"/>
            <a:ext cx="6172200" cy="1366310"/>
          </a:xfrm>
        </p:spPr>
        <p:txBody>
          <a:bodyPr>
            <a:normAutofit/>
          </a:bodyPr>
          <a:lstStyle/>
          <a:p>
            <a:r>
              <a:rPr lang="en-US" sz="2200" dirty="0"/>
              <a:t>Not common unless you are a high value target.</a:t>
            </a:r>
          </a:p>
        </p:txBody>
      </p:sp>
    </p:spTree>
    <p:extLst>
      <p:ext uri="{BB962C8B-B14F-4D97-AF65-F5344CB8AC3E}">
        <p14:creationId xmlns:p14="http://schemas.microsoft.com/office/powerpoint/2010/main" val="865778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53969"/>
            <a:ext cx="3932237" cy="503594"/>
          </a:xfrm>
        </p:spPr>
        <p:txBody>
          <a:bodyPr>
            <a:noAutofit/>
          </a:bodyPr>
          <a:lstStyle/>
          <a:p>
            <a:r>
              <a:rPr lang="en-US" dirty="0"/>
              <a:t>IoT Based Attacks</a:t>
            </a:r>
          </a:p>
        </p:txBody>
      </p:sp>
      <p:sp>
        <p:nvSpPr>
          <p:cNvPr id="3" name="Content Placeholder 2"/>
          <p:cNvSpPr>
            <a:spLocks noGrp="1"/>
          </p:cNvSpPr>
          <p:nvPr>
            <p:ph idx="1"/>
          </p:nvPr>
        </p:nvSpPr>
        <p:spPr>
          <a:xfrm>
            <a:off x="5183188" y="2860646"/>
            <a:ext cx="6172200" cy="3000406"/>
          </a:xfrm>
        </p:spPr>
        <p:txBody>
          <a:bodyPr>
            <a:normAutofit/>
          </a:bodyPr>
          <a:lstStyle/>
          <a:p>
            <a:r>
              <a:rPr lang="en-US" sz="2200" dirty="0"/>
              <a:t>Again, we have to be part of the solution.</a:t>
            </a:r>
          </a:p>
          <a:p>
            <a:r>
              <a:rPr lang="en-US" sz="2200" dirty="0"/>
              <a:t>You get what you pay for!</a:t>
            </a:r>
          </a:p>
          <a:p>
            <a:r>
              <a:rPr lang="en-US" sz="2200" dirty="0"/>
              <a:t>New Cyber Trust Label on the way!</a:t>
            </a:r>
          </a:p>
          <a:p>
            <a:pPr lvl="1"/>
            <a:r>
              <a:rPr lang="en-US" sz="2200" dirty="0">
                <a:hlinkClick r:id="rId2"/>
              </a:rPr>
              <a:t>https://www.darkreading.com/ics-ot-security/fcc-approves-voluntary-cyber-trust-labels-iot-products</a:t>
            </a:r>
            <a:r>
              <a:rPr lang="en-US" sz="2200" dirty="0"/>
              <a:t> </a:t>
            </a:r>
          </a:p>
          <a:p>
            <a:r>
              <a:rPr lang="en-US" sz="2200" dirty="0"/>
              <a:t>This is only the first step.</a:t>
            </a:r>
          </a:p>
          <a:p>
            <a:endParaRPr lang="en-US" dirty="0"/>
          </a:p>
        </p:txBody>
      </p:sp>
      <p:sp>
        <p:nvSpPr>
          <p:cNvPr id="4" name="Text Placeholder 3"/>
          <p:cNvSpPr>
            <a:spLocks noGrp="1"/>
          </p:cNvSpPr>
          <p:nvPr>
            <p:ph type="body" sz="half" idx="2"/>
          </p:nvPr>
        </p:nvSpPr>
        <p:spPr/>
        <p:txBody>
          <a:bodyPr>
            <a:normAutofit fontScale="92500" lnSpcReduction="20000"/>
          </a:bodyPr>
          <a:lstStyle/>
          <a:p>
            <a:pPr>
              <a:lnSpc>
                <a:spcPct val="115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An internet of things (IoT) attack is any cyberattack that targets an IoT device or network. Once compromised, the hacker can assume control of the device, steal data, or join a group of infected devices to create a botnet to launch DoS or DDoS attacks.</a:t>
            </a:r>
          </a:p>
        </p:txBody>
      </p:sp>
    </p:spTree>
    <p:extLst>
      <p:ext uri="{BB962C8B-B14F-4D97-AF65-F5344CB8AC3E}">
        <p14:creationId xmlns:p14="http://schemas.microsoft.com/office/powerpoint/2010/main" val="2785849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53969"/>
            <a:ext cx="3932237" cy="503594"/>
          </a:xfrm>
        </p:spPr>
        <p:txBody>
          <a:bodyPr>
            <a:noAutofit/>
          </a:bodyPr>
          <a:lstStyle/>
          <a:p>
            <a:r>
              <a:rPr lang="en-US" dirty="0"/>
              <a:t>Future Threats</a:t>
            </a:r>
          </a:p>
        </p:txBody>
      </p:sp>
      <p:sp>
        <p:nvSpPr>
          <p:cNvPr id="4" name="Text Placeholder 3"/>
          <p:cNvSpPr>
            <a:spLocks noGrp="1"/>
          </p:cNvSpPr>
          <p:nvPr>
            <p:ph type="body" sz="half" idx="2"/>
          </p:nvPr>
        </p:nvSpPr>
        <p:spPr/>
        <p:txBody>
          <a:bodyPr>
            <a:norm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What is coming in the ‘near’ future?</a:t>
            </a:r>
          </a:p>
        </p:txBody>
      </p:sp>
      <p:sp>
        <p:nvSpPr>
          <p:cNvPr id="3" name="Content Placeholder 2"/>
          <p:cNvSpPr>
            <a:spLocks noGrp="1"/>
          </p:cNvSpPr>
          <p:nvPr>
            <p:ph idx="1"/>
          </p:nvPr>
        </p:nvSpPr>
        <p:spPr/>
        <p:txBody>
          <a:bodyPr>
            <a:normAutofit/>
          </a:bodyPr>
          <a:lstStyle/>
          <a:p>
            <a:r>
              <a:rPr lang="en-US" sz="2200" dirty="0"/>
              <a:t>Artificial Intelligence</a:t>
            </a:r>
          </a:p>
          <a:p>
            <a:pPr lvl="1"/>
            <a:r>
              <a:rPr lang="en-US" sz="2200" dirty="0"/>
              <a:t>Voice verification</a:t>
            </a:r>
          </a:p>
          <a:p>
            <a:pPr lvl="1"/>
            <a:r>
              <a:rPr lang="en-US" sz="2200" dirty="0"/>
              <a:t>Captchas</a:t>
            </a:r>
          </a:p>
          <a:p>
            <a:pPr lvl="1"/>
            <a:r>
              <a:rPr lang="en-US" sz="2200" dirty="0"/>
              <a:t>Deep Fakes</a:t>
            </a:r>
          </a:p>
          <a:p>
            <a:pPr lvl="1"/>
            <a:r>
              <a:rPr lang="en-US" sz="2200" dirty="0"/>
              <a:t>AI Malware and other attacks</a:t>
            </a:r>
          </a:p>
          <a:p>
            <a:r>
              <a:rPr lang="en-US" sz="2200" dirty="0"/>
              <a:t>Quantum Computing</a:t>
            </a:r>
          </a:p>
          <a:p>
            <a:pPr lvl="1"/>
            <a:r>
              <a:rPr lang="en-US" sz="2200" dirty="0"/>
              <a:t>Store now, decrypt later</a:t>
            </a:r>
          </a:p>
          <a:p>
            <a:pPr lvl="1"/>
            <a:r>
              <a:rPr lang="en-US" sz="2200" dirty="0"/>
              <a:t>New standards – entire infrastructure including hardware will need to be upgraded</a:t>
            </a:r>
          </a:p>
          <a:p>
            <a:pPr lvl="1"/>
            <a:r>
              <a:rPr lang="en-US" sz="2200" dirty="0"/>
              <a:t>12 years out?</a:t>
            </a:r>
          </a:p>
        </p:txBody>
      </p:sp>
    </p:spTree>
    <p:extLst>
      <p:ext uri="{BB962C8B-B14F-4D97-AF65-F5344CB8AC3E}">
        <p14:creationId xmlns:p14="http://schemas.microsoft.com/office/powerpoint/2010/main" val="3774278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442223" y="1581630"/>
            <a:ext cx="3932237" cy="544675"/>
          </a:xfrm>
        </p:spPr>
        <p:txBody>
          <a:bodyPr/>
          <a:lstStyle/>
          <a:p>
            <a:r>
              <a:rPr lang="en-US" dirty="0"/>
              <a:t>CIS Controls</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442223" y="2353339"/>
            <a:ext cx="3932237" cy="3008342"/>
          </a:xfrm>
        </p:spPr>
        <p:txBody>
          <a:bodyPr>
            <a:normAutofit/>
          </a:bodyPr>
          <a:lstStyle/>
          <a:p>
            <a:r>
              <a:rPr lang="en-US" sz="2200" dirty="0"/>
              <a:t>The Center for Internet Security has some of the best templates for building a strong cybersecurity program.</a:t>
            </a:r>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5072753" y="2353339"/>
            <a:ext cx="6172200" cy="2536919"/>
          </a:xfrm>
        </p:spPr>
        <p:txBody>
          <a:bodyPr/>
          <a:lstStyle/>
          <a:p>
            <a:r>
              <a:rPr lang="en-US" sz="2200" dirty="0"/>
              <a:t>This would be great to review with your IT team?</a:t>
            </a:r>
          </a:p>
          <a:p>
            <a:pPr lvl="1"/>
            <a:r>
              <a:rPr lang="en-US" sz="2200" dirty="0">
                <a:hlinkClick r:id="rId2"/>
              </a:rPr>
              <a:t>https://www.cisecurity.org/controls</a:t>
            </a:r>
            <a:r>
              <a:rPr lang="en-US" sz="2200" dirty="0"/>
              <a:t> </a:t>
            </a:r>
          </a:p>
          <a:p>
            <a:pPr lvl="1"/>
            <a:r>
              <a:rPr lang="en-US" sz="2200" dirty="0">
                <a:hlinkClick r:id="rId3"/>
              </a:rPr>
              <a:t>https://www.cisecurity.org/controls/cis-controls-navigator</a:t>
            </a:r>
            <a:r>
              <a:rPr lang="en-US" sz="2200" dirty="0"/>
              <a:t> </a:t>
            </a:r>
          </a:p>
          <a:p>
            <a:pPr lvl="1"/>
            <a:endParaRPr lang="en-US" dirty="0"/>
          </a:p>
        </p:txBody>
      </p:sp>
    </p:spTree>
    <p:extLst>
      <p:ext uri="{BB962C8B-B14F-4D97-AF65-F5344CB8AC3E}">
        <p14:creationId xmlns:p14="http://schemas.microsoft.com/office/powerpoint/2010/main" val="417143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39E2649-A041-21D7-0030-D16C65F79791}"/>
              </a:ext>
            </a:extLst>
          </p:cNvPr>
          <p:cNvSpPr txBox="1">
            <a:spLocks noGrp="1"/>
          </p:cNvSpPr>
          <p:nvPr>
            <p:ph type="title" idx="4294967295"/>
          </p:nvPr>
        </p:nvSpPr>
        <p:spPr>
          <a:xfrm>
            <a:off x="441859" y="1587330"/>
            <a:ext cx="239751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CIS Controls (cont’d)</a:t>
            </a:r>
          </a:p>
        </p:txBody>
      </p:sp>
      <p:sp>
        <p:nvSpPr>
          <p:cNvPr id="11" name="Content Placeholder 4">
            <a:extLst>
              <a:ext uri="{FF2B5EF4-FFF2-40B4-BE49-F238E27FC236}">
                <a16:creationId xmlns:a16="http://schemas.microsoft.com/office/drawing/2014/main" id="{F9D86A76-3EB3-6250-ED85-ACA70F47F2BD}"/>
              </a:ext>
            </a:extLst>
          </p:cNvPr>
          <p:cNvSpPr>
            <a:spLocks noGrp="1"/>
          </p:cNvSpPr>
          <p:nvPr>
            <p:ph sz="half" idx="1"/>
          </p:nvPr>
        </p:nvSpPr>
        <p:spPr>
          <a:xfrm>
            <a:off x="314832" y="2926706"/>
            <a:ext cx="2524539" cy="3276350"/>
          </a:xfrm>
        </p:spPr>
        <p:txBody>
          <a:bodyPr>
            <a:normAutofit/>
          </a:bodyPr>
          <a:lstStyle/>
          <a:p>
            <a:r>
              <a:rPr lang="en-US" sz="2600" dirty="0"/>
              <a:t>These are ranked from the most important to the least.</a:t>
            </a:r>
          </a:p>
          <a:p>
            <a:r>
              <a:rPr lang="en-US" sz="2600" dirty="0"/>
              <a:t>We will quickly go over the fundamentals of the top controls.</a:t>
            </a:r>
          </a:p>
          <a:p>
            <a:endParaRPr lang="en-US" sz="2600" dirty="0"/>
          </a:p>
          <a:p>
            <a:endParaRPr lang="en-US" dirty="0"/>
          </a:p>
        </p:txBody>
      </p:sp>
      <p:pic>
        <p:nvPicPr>
          <p:cNvPr id="13" name="Picture 12" descr="Graphic showing CIS 18 Controls&#10;CIS Control 1: Inventory and Control of Enterprise Assets&#10;CIS Control 2: Inventory and Control of Software Assets&#10;CIS Control 3: Data Protection&#10;CIS Control 4: Secure Configuration of Enterprise Assets and Software&#10;CIS Control 5: Account Management&#10;CIS Control 6: Access Control Management&#10;CIS Control 7: Continuous Vulnerability Management&#10;CIS Control 8: Audit Log Management&#10;CIS Control 9: Email and Web Browser Protections&#10;CIS Control 10: Malware Defenses&#10;CIS Control 11: Data Recovery&#10;CIS Control 12: Network Infrastructure Management&#10;CIS Control 13: Network Monitoring and Defense&#10;CIS Control 14: Security Awareness and Skills Training&#10;CIS Control 15: Service Provider Management&#10;CIS Control 16: Application Software Security&#10;CIS Control 17: Incident Response Management&#10;CIS Control 18: Penetration Testing">
            <a:extLst>
              <a:ext uri="{FF2B5EF4-FFF2-40B4-BE49-F238E27FC236}">
                <a16:creationId xmlns:a16="http://schemas.microsoft.com/office/drawing/2014/main" id="{C400392D-D0F2-648B-E1A6-B61580A00B1F}"/>
              </a:ext>
            </a:extLst>
          </p:cNvPr>
          <p:cNvPicPr>
            <a:picLocks noChangeAspect="1"/>
          </p:cNvPicPr>
          <p:nvPr/>
        </p:nvPicPr>
        <p:blipFill>
          <a:blip r:embed="rId2"/>
          <a:stretch>
            <a:fillRect/>
          </a:stretch>
        </p:blipFill>
        <p:spPr>
          <a:xfrm>
            <a:off x="3098340" y="1393640"/>
            <a:ext cx="8333416" cy="4279792"/>
          </a:xfrm>
          <a:prstGeom prst="rect">
            <a:avLst/>
          </a:prstGeom>
        </p:spPr>
      </p:pic>
      <p:sp>
        <p:nvSpPr>
          <p:cNvPr id="15" name="TextBox 14">
            <a:extLst>
              <a:ext uri="{FF2B5EF4-FFF2-40B4-BE49-F238E27FC236}">
                <a16:creationId xmlns:a16="http://schemas.microsoft.com/office/drawing/2014/main" id="{3134F725-FC22-387C-4765-605E044231A4}"/>
              </a:ext>
            </a:extLst>
          </p:cNvPr>
          <p:cNvSpPr txBox="1"/>
          <p:nvPr/>
        </p:nvSpPr>
        <p:spPr>
          <a:xfrm>
            <a:off x="4991728" y="6203056"/>
            <a:ext cx="6164248" cy="369332"/>
          </a:xfrm>
          <a:prstGeom prst="rect">
            <a:avLst/>
          </a:prstGeom>
          <a:noFill/>
        </p:spPr>
        <p:txBody>
          <a:bodyPr wrap="square">
            <a:spAutoFit/>
          </a:bodyPr>
          <a:lstStyle/>
          <a:p>
            <a:r>
              <a:rPr lang="en-US" dirty="0"/>
              <a:t>https://www.cisecurity.org/controls/cis-controls-list</a:t>
            </a:r>
          </a:p>
        </p:txBody>
      </p:sp>
    </p:spTree>
    <p:extLst>
      <p:ext uri="{BB962C8B-B14F-4D97-AF65-F5344CB8AC3E}">
        <p14:creationId xmlns:p14="http://schemas.microsoft.com/office/powerpoint/2010/main" val="1039019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504066" y="1852632"/>
            <a:ext cx="3932237" cy="1003533"/>
          </a:xfrm>
        </p:spPr>
        <p:txBody>
          <a:bodyPr>
            <a:noAutofit/>
          </a:bodyPr>
          <a:lstStyle/>
          <a:p>
            <a:r>
              <a:rPr lang="en-US" dirty="0"/>
              <a:t>Inventory – What hardware do you allow?</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504066" y="2852710"/>
            <a:ext cx="3932237" cy="3008342"/>
          </a:xfrm>
        </p:spPr>
        <p:txBody>
          <a:bodyPr>
            <a:normAutofit/>
          </a:bodyPr>
          <a:lstStyle/>
          <a:p>
            <a:r>
              <a:rPr lang="en-US" sz="2200" dirty="0"/>
              <a:t>Keep it simple…if a device should not be on your network make sure it isn’t!</a:t>
            </a:r>
          </a:p>
        </p:txBody>
      </p:sp>
      <p:pic>
        <p:nvPicPr>
          <p:cNvPr id="6" name="Picture 5" descr="A hand writing a word on a white board that says INVENTORY.">
            <a:extLst>
              <a:ext uri="{FF2B5EF4-FFF2-40B4-BE49-F238E27FC236}">
                <a16:creationId xmlns:a16="http://schemas.microsoft.com/office/drawing/2014/main" id="{940E6DB5-CAF5-57AB-099D-E1841AEC2A1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065" y="4394984"/>
            <a:ext cx="3067878" cy="2045252"/>
          </a:xfrm>
          <a:prstGeom prst="rect">
            <a:avLst/>
          </a:prstGeom>
        </p:spPr>
      </p:pic>
      <p:sp>
        <p:nvSpPr>
          <p:cNvPr id="8" name="TextBox 7">
            <a:extLst>
              <a:ext uri="{FF2B5EF4-FFF2-40B4-BE49-F238E27FC236}">
                <a16:creationId xmlns:a16="http://schemas.microsoft.com/office/drawing/2014/main" id="{46FFADD0-D6C0-2A6F-0804-C09614F33875}"/>
              </a:ext>
            </a:extLst>
          </p:cNvPr>
          <p:cNvSpPr txBox="1"/>
          <p:nvPr/>
        </p:nvSpPr>
        <p:spPr>
          <a:xfrm>
            <a:off x="821199" y="6440236"/>
            <a:ext cx="3140898" cy="230832"/>
          </a:xfrm>
          <a:prstGeom prst="rect">
            <a:avLst/>
          </a:prstGeom>
          <a:noFill/>
        </p:spPr>
        <p:txBody>
          <a:bodyPr wrap="square" rtlCol="0">
            <a:spAutoFit/>
          </a:bodyPr>
          <a:lstStyle/>
          <a:p>
            <a:r>
              <a:rPr lang="en-US" sz="900" dirty="0">
                <a:hlinkClick r:id="rId3" tooltip="https://www.thebluediamondgallery.com/handwriting/i/inventory.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5183188" y="2852710"/>
            <a:ext cx="6172200" cy="3008342"/>
          </a:xfrm>
        </p:spPr>
        <p:txBody>
          <a:bodyPr>
            <a:noAutofit/>
          </a:bodyPr>
          <a:lstStyle/>
          <a:p>
            <a:r>
              <a:rPr lang="en-US" sz="2200" dirty="0"/>
              <a:t>Know what laptops, servers, and cloud services you are using.</a:t>
            </a:r>
          </a:p>
          <a:p>
            <a:r>
              <a:rPr lang="en-US" sz="2200" dirty="0"/>
              <a:t>Depending on your organization size, this could be a simple spreadsheet.</a:t>
            </a:r>
          </a:p>
          <a:p>
            <a:r>
              <a:rPr lang="en-US" sz="2200" dirty="0"/>
              <a:t>Require that all devices have patching enabled automatically, Anti-virus updated automatically and are running an Endpoint Detection and Response Tool.</a:t>
            </a:r>
          </a:p>
          <a:p>
            <a:r>
              <a:rPr lang="en-US" sz="2200" dirty="0"/>
              <a:t>Larger organizations should require an agent to check for hardening and patching. (All organization if possible)</a:t>
            </a:r>
          </a:p>
        </p:txBody>
      </p:sp>
      <p:sp>
        <p:nvSpPr>
          <p:cNvPr id="7" name="TextBox 6">
            <a:extLst>
              <a:ext uri="{FF2B5EF4-FFF2-40B4-BE49-F238E27FC236}">
                <a16:creationId xmlns:a16="http://schemas.microsoft.com/office/drawing/2014/main" id="{E0088844-AD06-099C-F764-7D89F5E5DDC5}"/>
              </a:ext>
              <a:ext uri="{C183D7F6-B498-43B3-948B-1728B52AA6E4}">
                <adec:decorative xmlns:adec="http://schemas.microsoft.com/office/drawing/2017/decorative" val="1"/>
              </a:ext>
            </a:extLst>
          </p:cNvPr>
          <p:cNvSpPr txBox="1"/>
          <p:nvPr/>
        </p:nvSpPr>
        <p:spPr>
          <a:xfrm>
            <a:off x="2959651" y="11252984"/>
            <a:ext cx="823291" cy="784830"/>
          </a:xfrm>
          <a:prstGeom prst="rect">
            <a:avLst/>
          </a:prstGeom>
          <a:noFill/>
        </p:spPr>
        <p:txBody>
          <a:bodyPr wrap="square" rtlCol="0">
            <a:spAutoFit/>
          </a:bodyPr>
          <a:lstStyle/>
          <a:p>
            <a:r>
              <a:rPr lang="en-US" sz="900" dirty="0">
                <a:hlinkClick r:id="rId3" tooltip="https://www.thebluediamondgallery.com/handwriting/i/inventory.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602848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535427" y="1880963"/>
            <a:ext cx="3932237" cy="1003533"/>
          </a:xfrm>
        </p:spPr>
        <p:txBody>
          <a:bodyPr>
            <a:noAutofit/>
          </a:bodyPr>
          <a:lstStyle/>
          <a:p>
            <a:r>
              <a:rPr lang="en-US" dirty="0"/>
              <a:t>Inventory – What software do you allow?</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535427" y="2961481"/>
            <a:ext cx="3932237" cy="3008342"/>
          </a:xfrm>
        </p:spPr>
        <p:txBody>
          <a:bodyPr>
            <a:normAutofit/>
          </a:bodyPr>
          <a:lstStyle/>
          <a:p>
            <a:r>
              <a:rPr lang="en-US" sz="2200" dirty="0"/>
              <a:t>Keep it simple…Don’t allow staff to download or install software without approval. Only approve software from reputable sources.</a:t>
            </a:r>
          </a:p>
        </p:txBody>
      </p:sp>
      <p:pic>
        <p:nvPicPr>
          <p:cNvPr id="5" name="Picture 4" descr="A hand writing a word on a white board that says INVENTORY.">
            <a:extLst>
              <a:ext uri="{FF2B5EF4-FFF2-40B4-BE49-F238E27FC236}">
                <a16:creationId xmlns:a16="http://schemas.microsoft.com/office/drawing/2014/main" id="{6717854B-1633-89BC-9934-518B0F3111E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8021" y="4514954"/>
            <a:ext cx="2528552" cy="1685701"/>
          </a:xfrm>
          <a:prstGeom prst="rect">
            <a:avLst/>
          </a:prstGeom>
        </p:spPr>
      </p:pic>
      <p:sp>
        <p:nvSpPr>
          <p:cNvPr id="6" name="TextBox 5">
            <a:extLst>
              <a:ext uri="{FF2B5EF4-FFF2-40B4-BE49-F238E27FC236}">
                <a16:creationId xmlns:a16="http://schemas.microsoft.com/office/drawing/2014/main" id="{BBF5C981-D01E-95E6-6E88-3767D87D3D7D}"/>
              </a:ext>
            </a:extLst>
          </p:cNvPr>
          <p:cNvSpPr txBox="1"/>
          <p:nvPr/>
        </p:nvSpPr>
        <p:spPr>
          <a:xfrm>
            <a:off x="931096" y="6210956"/>
            <a:ext cx="3140898" cy="230832"/>
          </a:xfrm>
          <a:prstGeom prst="rect">
            <a:avLst/>
          </a:prstGeom>
          <a:noFill/>
        </p:spPr>
        <p:txBody>
          <a:bodyPr wrap="square" rtlCol="0">
            <a:spAutoFit/>
          </a:bodyPr>
          <a:lstStyle/>
          <a:p>
            <a:r>
              <a:rPr lang="en-US" sz="900" dirty="0">
                <a:hlinkClick r:id="rId3" tooltip="https://www.thebluediamondgallery.com/handwriting/i/inventory.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5189813" y="2961481"/>
            <a:ext cx="6172200" cy="3008342"/>
          </a:xfrm>
        </p:spPr>
        <p:txBody>
          <a:bodyPr>
            <a:normAutofit/>
          </a:bodyPr>
          <a:lstStyle/>
          <a:p>
            <a:r>
              <a:rPr lang="en-US" sz="2200" dirty="0"/>
              <a:t>Have an approved software list.</a:t>
            </a:r>
          </a:p>
          <a:p>
            <a:r>
              <a:rPr lang="en-US" sz="2200" dirty="0"/>
              <a:t>Only run approved software.</a:t>
            </a:r>
          </a:p>
          <a:p>
            <a:r>
              <a:rPr lang="en-US" sz="2200" dirty="0"/>
              <a:t>Don’t allow anyone, yes this applies to everyone, to run their system as an administrator when performing their daily work.</a:t>
            </a:r>
          </a:p>
        </p:txBody>
      </p:sp>
    </p:spTree>
    <p:extLst>
      <p:ext uri="{BB962C8B-B14F-4D97-AF65-F5344CB8AC3E}">
        <p14:creationId xmlns:p14="http://schemas.microsoft.com/office/powerpoint/2010/main" val="1830763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345040" y="1497495"/>
            <a:ext cx="3932237" cy="549904"/>
          </a:xfrm>
        </p:spPr>
        <p:txBody>
          <a:bodyPr/>
          <a:lstStyle/>
          <a:p>
            <a:r>
              <a:rPr lang="en-US" dirty="0"/>
              <a:t>Data Protection</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345040" y="2047399"/>
            <a:ext cx="3932237" cy="3008342"/>
          </a:xfrm>
        </p:spPr>
        <p:txBody>
          <a:bodyPr/>
          <a:lstStyle/>
          <a:p>
            <a:r>
              <a:rPr lang="en-US" dirty="0"/>
              <a:t>Again, keep a list of the data you have, where it is kept, and if it has sensitive information. With that establish a data governance policy.</a:t>
            </a:r>
          </a:p>
        </p:txBody>
      </p:sp>
      <p:pic>
        <p:nvPicPr>
          <p:cNvPr id="5" name="Picture 4" descr="A hand writing a word on a white board that says INVENTORY.">
            <a:extLst>
              <a:ext uri="{FF2B5EF4-FFF2-40B4-BE49-F238E27FC236}">
                <a16:creationId xmlns:a16="http://schemas.microsoft.com/office/drawing/2014/main" id="{B6A27345-19D1-0F47-AC98-FD10069AFA3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1965" y="3674804"/>
            <a:ext cx="2528552" cy="1685701"/>
          </a:xfrm>
          <a:prstGeom prst="rect">
            <a:avLst/>
          </a:prstGeom>
        </p:spPr>
      </p:pic>
      <p:sp>
        <p:nvSpPr>
          <p:cNvPr id="6" name="TextBox 5">
            <a:extLst>
              <a:ext uri="{FF2B5EF4-FFF2-40B4-BE49-F238E27FC236}">
                <a16:creationId xmlns:a16="http://schemas.microsoft.com/office/drawing/2014/main" id="{BD3FFE99-5BA2-318A-1585-437E0AB645C5}"/>
              </a:ext>
            </a:extLst>
          </p:cNvPr>
          <p:cNvSpPr txBox="1"/>
          <p:nvPr/>
        </p:nvSpPr>
        <p:spPr>
          <a:xfrm>
            <a:off x="345040" y="5370806"/>
            <a:ext cx="3140898" cy="230832"/>
          </a:xfrm>
          <a:prstGeom prst="rect">
            <a:avLst/>
          </a:prstGeom>
          <a:noFill/>
        </p:spPr>
        <p:txBody>
          <a:bodyPr wrap="square" rtlCol="0">
            <a:spAutoFit/>
          </a:bodyPr>
          <a:lstStyle/>
          <a:p>
            <a:r>
              <a:rPr lang="en-US" sz="900" dirty="0">
                <a:hlinkClick r:id="rId3" tooltip="https://www.thebluediamondgallery.com/handwriting/i/inventory.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5313061" y="2047399"/>
            <a:ext cx="6172200" cy="4007084"/>
          </a:xfrm>
        </p:spPr>
        <p:txBody>
          <a:bodyPr>
            <a:normAutofit/>
          </a:bodyPr>
          <a:lstStyle/>
          <a:p>
            <a:pPr marL="0" indent="0">
              <a:buNone/>
            </a:pPr>
            <a:r>
              <a:rPr lang="en-US" sz="2200" dirty="0"/>
              <a:t>Data Governance</a:t>
            </a:r>
          </a:p>
          <a:p>
            <a:pPr lvl="1"/>
            <a:r>
              <a:rPr lang="en-US" sz="2200" dirty="0"/>
              <a:t>How long do you need to retain the data?</a:t>
            </a:r>
          </a:p>
          <a:p>
            <a:pPr lvl="1"/>
            <a:r>
              <a:rPr lang="en-US" sz="2200" dirty="0"/>
              <a:t>How often do you need to backup the data?</a:t>
            </a:r>
          </a:p>
          <a:p>
            <a:pPr lvl="1"/>
            <a:r>
              <a:rPr lang="en-US" sz="2200" dirty="0"/>
              <a:t>Do you need to keep different point-in-time data backups: Daily, Weekly, Monthly, Annually?</a:t>
            </a:r>
          </a:p>
          <a:p>
            <a:pPr lvl="1"/>
            <a:r>
              <a:rPr lang="en-US" sz="2200" dirty="0"/>
              <a:t>How often will you test restoring the data?</a:t>
            </a:r>
          </a:p>
          <a:p>
            <a:pPr lvl="1"/>
            <a:r>
              <a:rPr lang="en-US" sz="2200" dirty="0"/>
              <a:t>Should the data be sent encrypted?</a:t>
            </a:r>
          </a:p>
          <a:p>
            <a:pPr lvl="1"/>
            <a:r>
              <a:rPr lang="en-US" sz="2200" dirty="0"/>
              <a:t>Should the data be encrypted when it is stored?</a:t>
            </a:r>
          </a:p>
        </p:txBody>
      </p:sp>
    </p:spTree>
    <p:extLst>
      <p:ext uri="{BB962C8B-B14F-4D97-AF65-F5344CB8AC3E}">
        <p14:creationId xmlns:p14="http://schemas.microsoft.com/office/powerpoint/2010/main" val="130994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839788" y="1582788"/>
            <a:ext cx="3932237" cy="1003533"/>
          </a:xfrm>
        </p:spPr>
        <p:txBody>
          <a:bodyPr/>
          <a:lstStyle/>
          <a:p>
            <a:r>
              <a:rPr lang="en-US" dirty="0"/>
              <a:t>Secure Configurations</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839787" y="2586321"/>
            <a:ext cx="3932237" cy="3008342"/>
          </a:xfrm>
        </p:spPr>
        <p:txBody>
          <a:bodyPr>
            <a:normAutofit/>
          </a:bodyPr>
          <a:lstStyle/>
          <a:p>
            <a:r>
              <a:rPr lang="en-US" sz="2200" dirty="0"/>
              <a:t>Work with an Information Systems consultant, company, or staff to ensure your systems are hardened and configured securely.</a:t>
            </a:r>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4849234" y="2084555"/>
            <a:ext cx="6172200" cy="4007084"/>
          </a:xfrm>
        </p:spPr>
        <p:txBody>
          <a:bodyPr>
            <a:normAutofit/>
          </a:bodyPr>
          <a:lstStyle/>
          <a:p>
            <a:r>
              <a:rPr lang="en-US" sz="2200" dirty="0"/>
              <a:t>Secure Configuration</a:t>
            </a:r>
          </a:p>
          <a:p>
            <a:pPr lvl="1"/>
            <a:r>
              <a:rPr lang="en-US" sz="2200" dirty="0"/>
              <a:t>CIS hardening standards for devices</a:t>
            </a:r>
          </a:p>
          <a:p>
            <a:pPr lvl="1"/>
            <a:r>
              <a:rPr lang="en-US" sz="2200" dirty="0"/>
              <a:t>Endpoint Detection and Response (EDR) required on all devices</a:t>
            </a:r>
          </a:p>
          <a:p>
            <a:pPr lvl="1"/>
            <a:r>
              <a:rPr lang="en-US" sz="2200" dirty="0"/>
              <a:t>EDR 24x7 monitoring if possible</a:t>
            </a:r>
          </a:p>
          <a:p>
            <a:pPr lvl="1"/>
            <a:r>
              <a:rPr lang="en-US" sz="2200" dirty="0"/>
              <a:t>Configure automatic scheduled patching</a:t>
            </a:r>
          </a:p>
          <a:p>
            <a:pPr lvl="1"/>
            <a:r>
              <a:rPr lang="en-US" sz="2200" dirty="0"/>
              <a:t>Ensure all endpoints have a local firewall turned on</a:t>
            </a:r>
          </a:p>
        </p:txBody>
      </p:sp>
    </p:spTree>
    <p:extLst>
      <p:ext uri="{BB962C8B-B14F-4D97-AF65-F5344CB8AC3E}">
        <p14:creationId xmlns:p14="http://schemas.microsoft.com/office/powerpoint/2010/main" val="185910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349457" y="1404717"/>
            <a:ext cx="3932237" cy="1003533"/>
          </a:xfrm>
        </p:spPr>
        <p:txBody>
          <a:bodyPr/>
          <a:lstStyle/>
          <a:p>
            <a:r>
              <a:rPr lang="en-US" dirty="0"/>
              <a:t>Account Management</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349457" y="2408250"/>
            <a:ext cx="3932237" cy="3008342"/>
          </a:xfrm>
        </p:spPr>
        <p:txBody>
          <a:bodyPr>
            <a:normAutofit/>
          </a:bodyPr>
          <a:lstStyle/>
          <a:p>
            <a:r>
              <a:rPr lang="en-US" sz="2200" dirty="0"/>
              <a:t>Ensure accounts on all systems including cloud services like M365, have good security in place.</a:t>
            </a:r>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4390887" y="1404717"/>
            <a:ext cx="7274213" cy="4675822"/>
          </a:xfrm>
        </p:spPr>
        <p:txBody>
          <a:bodyPr>
            <a:noAutofit/>
          </a:bodyPr>
          <a:lstStyle/>
          <a:p>
            <a:r>
              <a:rPr lang="en-US" sz="2200" dirty="0"/>
              <a:t>Account Controls</a:t>
            </a:r>
          </a:p>
          <a:p>
            <a:pPr lvl="1"/>
            <a:r>
              <a:rPr lang="en-US" sz="2200" dirty="0"/>
              <a:t>Have complex passwords that are at a minimum 15 characters, but preferably substantially longer. This is not hard….use phrases of dissimilar words with numbers, symbols, and mixed case. (Yes, I know this varies)</a:t>
            </a:r>
          </a:p>
          <a:p>
            <a:pPr lvl="1"/>
            <a:r>
              <a:rPr lang="en-US" sz="2200" dirty="0"/>
              <a:t>Implement multi-factor authentication on anything and everything.</a:t>
            </a:r>
          </a:p>
          <a:p>
            <a:pPr lvl="1"/>
            <a:r>
              <a:rPr lang="en-US" sz="2200" dirty="0"/>
              <a:t>Implement biometrics when possible.</a:t>
            </a:r>
          </a:p>
          <a:p>
            <a:pPr lvl="1"/>
            <a:r>
              <a:rPr lang="en-US" sz="2200" dirty="0"/>
              <a:t>Turn on account lockouts for incorrect password attempts over 8. Set the lockout for at least 15 minutes if not longer. This is critical!</a:t>
            </a:r>
          </a:p>
          <a:p>
            <a:pPr lvl="1"/>
            <a:r>
              <a:rPr lang="en-US" sz="2200" dirty="0"/>
              <a:t>Never use the same password for different groups of systems.</a:t>
            </a:r>
          </a:p>
          <a:p>
            <a:pPr lvl="1"/>
            <a:r>
              <a:rPr lang="en-US" sz="2200" dirty="0"/>
              <a:t>Monitor accounts for incorrect password attempts.</a:t>
            </a:r>
          </a:p>
          <a:p>
            <a:pPr lvl="1"/>
            <a:r>
              <a:rPr lang="en-US" sz="2200" dirty="0"/>
              <a:t>Don’t go to SMS for codes when using two-factor authentication (2FA); it’s not the safest option.</a:t>
            </a:r>
          </a:p>
        </p:txBody>
      </p:sp>
    </p:spTree>
    <p:extLst>
      <p:ext uri="{BB962C8B-B14F-4D97-AF65-F5344CB8AC3E}">
        <p14:creationId xmlns:p14="http://schemas.microsoft.com/office/powerpoint/2010/main" val="231467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68" y="1350977"/>
            <a:ext cx="3932237" cy="575155"/>
          </a:xfrm>
        </p:spPr>
        <p:txBody>
          <a:bodyPr/>
          <a:lstStyle/>
          <a:p>
            <a:r>
              <a:rPr lang="en-US" dirty="0"/>
              <a:t>Key Takeaways </a:t>
            </a:r>
          </a:p>
        </p:txBody>
      </p:sp>
      <p:sp>
        <p:nvSpPr>
          <p:cNvPr id="4" name="Text Placeholder 3"/>
          <p:cNvSpPr>
            <a:spLocks noGrp="1"/>
          </p:cNvSpPr>
          <p:nvPr>
            <p:ph type="body" sz="half" idx="2"/>
          </p:nvPr>
        </p:nvSpPr>
        <p:spPr>
          <a:xfrm>
            <a:off x="474168" y="1837119"/>
            <a:ext cx="5935264" cy="3008342"/>
          </a:xfrm>
        </p:spPr>
        <p:txBody>
          <a:bodyPr>
            <a:noAutofit/>
          </a:bodyPr>
          <a:lstStyle/>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Inventory all the hardware and software that is allowed to run on your network.</a:t>
            </a:r>
          </a:p>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Run a traditional </a:t>
            </a:r>
            <a:r>
              <a:rPr lang="en-US" sz="1800" kern="100" dirty="0">
                <a:latin typeface="Aptos" panose="020B0004020202020204" pitchFamily="34" charset="0"/>
                <a:ea typeface="Aptos" panose="020B0004020202020204" pitchFamily="34" charset="0"/>
                <a:cs typeface="Times New Roman" panose="02020603050405020304" pitchFamily="18" charset="0"/>
              </a:rPr>
              <a:t>antivirus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 is up-to-date and completes a full scan of your systems weekly.</a:t>
            </a:r>
          </a:p>
          <a:p>
            <a:pPr marL="342900" indent="-342900">
              <a:lnSpc>
                <a:spcPct val="115000"/>
              </a:lnSpc>
              <a:spcBef>
                <a:spcPts val="0"/>
              </a:spcBef>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Ensure web and spam/email filtering is enabled in your AV protection.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Run End-Point Detection Software with advanced threat detection and automatic isolation.</a:t>
            </a:r>
          </a:p>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Have a local host-based</a:t>
            </a:r>
            <a:r>
              <a:rPr lang="en-US" sz="1800" kern="100" dirty="0">
                <a:latin typeface="Aptos" panose="020B0004020202020204" pitchFamily="34" charset="0"/>
                <a:ea typeface="Aptos" panose="020B0004020202020204" pitchFamily="34" charset="0"/>
                <a:cs typeface="Times New Roman" panose="02020603050405020304" pitchFamily="18" charset="0"/>
              </a:rPr>
              <a:t> firewall on all systems</a:t>
            </a:r>
          </a:p>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Automate the patching of your systems every week.</a:t>
            </a:r>
          </a:p>
          <a:p>
            <a:pPr marL="342900" indent="-342900">
              <a:lnSpc>
                <a:spcPct val="115000"/>
              </a:lnSpc>
              <a:spcBef>
                <a:spcPts val="0"/>
              </a:spcBef>
              <a:spcAft>
                <a:spcPts val="800"/>
              </a:spcAft>
              <a:buFont typeface="Arial" panose="020B0604020202020204" pitchFamily="34" charset="0"/>
              <a:buChar char="•"/>
            </a:pPr>
            <a:r>
              <a:rPr lang="en-US" sz="1800" kern="100" dirty="0">
                <a:latin typeface="Aptos" panose="020B0004020202020204" pitchFamily="34" charset="0"/>
                <a:cs typeface="Times New Roman" panose="02020603050405020304" pitchFamily="18" charset="0"/>
              </a:rPr>
              <a:t>Use unique complex passwords that consist of a phrase, with two-factor authentication or biometrics for anything that you care about.</a:t>
            </a:r>
          </a:p>
          <a:p>
            <a:pPr marL="342900" indent="-342900">
              <a:lnSpc>
                <a:spcPct val="115000"/>
              </a:lnSpc>
              <a:spcBef>
                <a:spcPts val="0"/>
              </a:spcBef>
              <a:spcAft>
                <a:spcPts val="800"/>
              </a:spcAft>
              <a:buFont typeface="Arial" panose="020B0604020202020204" pitchFamily="34" charset="0"/>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Placeholder 3" descr="Picture of a key.">
            <a:extLst>
              <a:ext uri="{FF2B5EF4-FFF2-40B4-BE49-F238E27FC236}">
                <a16:creationId xmlns:a16="http://schemas.microsoft.com/office/drawing/2014/main" id="{4FE04BB1-C2C4-F689-CB0A-7BBE68A49A26}"/>
              </a:ext>
              <a:ext uri="{C183D7F6-B498-43B3-948B-1728B52AA6E4}">
                <adec:decorative xmlns:adec="http://schemas.microsoft.com/office/drawing/2017/decorative" val="0"/>
              </a:ext>
            </a:extLst>
          </p:cNvPr>
          <p:cNvSpPr txBox="1">
            <a:spLocks/>
          </p:cNvSpPr>
          <p:nvPr/>
        </p:nvSpPr>
        <p:spPr>
          <a:xfrm>
            <a:off x="6409432" y="1350977"/>
            <a:ext cx="3932237" cy="43215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15000"/>
              </a:lnSpc>
              <a:spcBef>
                <a:spcPts val="0"/>
              </a:spcBef>
              <a:spcAft>
                <a:spcPts val="800"/>
              </a:spcAft>
              <a:buFont typeface="Arial" panose="020B0604020202020204" pitchFamily="34" charset="0"/>
              <a:buChar char="•"/>
            </a:pPr>
            <a:endParaRPr lang="en-US" sz="1900" kern="100" dirty="0">
              <a:latin typeface="Aptos" panose="020B0004020202020204" pitchFamily="34" charset="0"/>
              <a:cs typeface="Times New Roman" panose="02020603050405020304" pitchFamily="18" charset="0"/>
            </a:endParaRPr>
          </a:p>
        </p:txBody>
      </p:sp>
      <p:pic>
        <p:nvPicPr>
          <p:cNvPr id="3" name="Picture 2" descr="Picture of an old fashioned key.">
            <a:extLst>
              <a:ext uri="{FF2B5EF4-FFF2-40B4-BE49-F238E27FC236}">
                <a16:creationId xmlns:a16="http://schemas.microsoft.com/office/drawing/2014/main" id="{A6D345C1-A88B-19B7-51AC-73EBC217CC17}"/>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90646" y="3076066"/>
            <a:ext cx="3385307" cy="1424650"/>
          </a:xfrm>
          <a:prstGeom prst="rect">
            <a:avLst/>
          </a:prstGeom>
        </p:spPr>
      </p:pic>
    </p:spTree>
    <p:extLst>
      <p:ext uri="{BB962C8B-B14F-4D97-AF65-F5344CB8AC3E}">
        <p14:creationId xmlns:p14="http://schemas.microsoft.com/office/powerpoint/2010/main" val="70755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360421" y="1582788"/>
            <a:ext cx="3932237" cy="1003533"/>
          </a:xfrm>
        </p:spPr>
        <p:txBody>
          <a:bodyPr/>
          <a:lstStyle/>
          <a:p>
            <a:r>
              <a:rPr lang="en-US" dirty="0"/>
              <a:t>Password Guidelines</a:t>
            </a:r>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4857185" y="1784613"/>
            <a:ext cx="6172200" cy="4675822"/>
          </a:xfrm>
        </p:spPr>
        <p:txBody>
          <a:bodyPr>
            <a:normAutofit fontScale="92500" lnSpcReduction="10000"/>
          </a:bodyPr>
          <a:lstStyle/>
          <a:p>
            <a:r>
              <a:rPr lang="en-US" sz="1100" dirty="0"/>
              <a:t>Elimination of Periodic Password Changes</a:t>
            </a:r>
          </a:p>
          <a:p>
            <a:r>
              <a:rPr lang="en-US" sz="1100" dirty="0"/>
              <a:t>Previous Requirement: Users were often required to change their passwords periodically (e.g., every 90 days).2024 Update: NIST now recommends against periodic password changes unless there is evidence of a compromise. Frequent changes can lead to weaker passwords as users may create simple, predictable patterns. Longer Passwords Over Complexity. (Unless specific legal or compliance obligations, such as PCI compliance, are in place)</a:t>
            </a:r>
          </a:p>
          <a:p>
            <a:r>
              <a:rPr lang="en-US" sz="1100" dirty="0"/>
              <a:t>Previous Requirement: Emphasis was on password complexity (mix of uppercase, lowercase, numbers, and special characters).2024 Update: NIST emphasizes allowing longer passwords (up to 64 characters) over complex ones. Users can create passphrases that are easier to remember and harder to crack. Screening Against Common Password Lists</a:t>
            </a:r>
          </a:p>
          <a:p>
            <a:r>
              <a:rPr lang="en-US" sz="1100" dirty="0"/>
              <a:t>Previous Requirement: Passwords were checked primarily for length and character requirements.2024 Update: Organizations should screen new passwords against lists of commonly used, expected, or compromised passwords. This reduces the likelihood of users choosing easily guessable passwords. Encouraging Password Managers</a:t>
            </a:r>
          </a:p>
          <a:p>
            <a:r>
              <a:rPr lang="en-US" sz="1100" dirty="0"/>
              <a:t>Previous Requirement: Limited guidance on the use of password managers.2024 Update: NIST recommends the use of password managers to create and store strong, unique passwords for each account. This practice enhances security by reducing password reuse and simplifying password management for users. Multi-Factor Authentication (MFA)</a:t>
            </a:r>
          </a:p>
          <a:p>
            <a:r>
              <a:rPr lang="en-US" sz="1100" dirty="0"/>
              <a:t>Previous Requirement: MFA was recommended but not emphasized for all accounts.2024 Update: Strong emphasis on the use of MFA for an added layer of security, particularly for sensitive accounts and systems. MFA significantly reduces the risk of unauthorized access, even if a password is compromised. No Composition Rules</a:t>
            </a:r>
          </a:p>
          <a:p>
            <a:r>
              <a:rPr lang="en-US" sz="1100" dirty="0"/>
              <a:t>Previous Requirement: Strict composition rules (e.g., must include special characters, numbers, and mixed cases) were often enforced.2024 Update: NIST advises against mandatory composition rules. Instead, it recommends allowing users to create passphrases and only enforcing rules that prevent common or easily guessable passwords. Password Hint and Knowledge-Based Authentication</a:t>
            </a:r>
          </a:p>
          <a:p>
            <a:r>
              <a:rPr lang="en-US" sz="1100" dirty="0"/>
              <a:t>Previous Requirement: Password hints and knowledge-based authentication (e.g., security questions) were common.2024 Update: NIST advises against the use of password hints and security questions as they often provide weak security and can be easily guessed or researched. Rate Limiting and Lockouts</a:t>
            </a:r>
          </a:p>
          <a:p>
            <a:r>
              <a:rPr lang="en-US" sz="1100" dirty="0"/>
              <a:t>Previous Requirement: Account lockouts after several failed login attempts were commonly implemented.2024 Update: NIST recommends rate limiting (delaying responses after failed attempts) rather than lockouts. This approach helps mitigate brute force attacks while reducing the risk of denial-of-service conditions where users are locked out of their accounts.</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445939" y="2586321"/>
            <a:ext cx="3932237" cy="1477328"/>
          </a:xfrm>
        </p:spPr>
        <p:txBody>
          <a:bodyPr/>
          <a:lstStyle/>
          <a:p>
            <a:r>
              <a:rPr lang="en-US" sz="2200" dirty="0"/>
              <a:t>Good reference article for 2024 Guidelines:</a:t>
            </a:r>
          </a:p>
          <a:p>
            <a:r>
              <a:rPr lang="en-US" dirty="0">
                <a:hlinkClick r:id="rId2"/>
              </a:rPr>
              <a:t>https://community.trustcloud.ai/article/nist-password-guidelines-2024-15-rules-to-follow/</a:t>
            </a:r>
            <a:r>
              <a:rPr lang="en-US" dirty="0"/>
              <a:t> </a:t>
            </a:r>
          </a:p>
        </p:txBody>
      </p:sp>
      <p:sp>
        <p:nvSpPr>
          <p:cNvPr id="5" name="TextBox 4">
            <a:extLst>
              <a:ext uri="{FF2B5EF4-FFF2-40B4-BE49-F238E27FC236}">
                <a16:creationId xmlns:a16="http://schemas.microsoft.com/office/drawing/2014/main" id="{507D651B-AB86-3551-C226-F02D962F2DE6}"/>
              </a:ext>
            </a:extLst>
          </p:cNvPr>
          <p:cNvSpPr txBox="1"/>
          <p:nvPr/>
        </p:nvSpPr>
        <p:spPr>
          <a:xfrm>
            <a:off x="445939" y="4481911"/>
            <a:ext cx="3761202" cy="1754326"/>
          </a:xfrm>
          <a:prstGeom prst="rect">
            <a:avLst/>
          </a:prstGeom>
          <a:noFill/>
        </p:spPr>
        <p:txBody>
          <a:bodyPr wrap="square" rtlCol="0">
            <a:spAutoFit/>
          </a:bodyPr>
          <a:lstStyle/>
          <a:p>
            <a:r>
              <a:rPr lang="en-US" dirty="0"/>
              <a:t>Bottom line: Use a long pass phrase that nobody knows, don’t use the same pass phrase on all systems, and whenever available use two-factor authentication or biometrics. Oh….and text messages/SMS is not great for your 2</a:t>
            </a:r>
            <a:r>
              <a:rPr lang="en-US" baseline="30000" dirty="0"/>
              <a:t>nd</a:t>
            </a:r>
            <a:r>
              <a:rPr lang="en-US" dirty="0"/>
              <a:t> factor!</a:t>
            </a:r>
          </a:p>
        </p:txBody>
      </p:sp>
    </p:spTree>
    <p:extLst>
      <p:ext uri="{BB962C8B-B14F-4D97-AF65-F5344CB8AC3E}">
        <p14:creationId xmlns:p14="http://schemas.microsoft.com/office/powerpoint/2010/main" val="1680777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300383" y="1403394"/>
            <a:ext cx="4806122" cy="1003533"/>
          </a:xfrm>
        </p:spPr>
        <p:txBody>
          <a:bodyPr>
            <a:noAutofit/>
          </a:bodyPr>
          <a:lstStyle/>
          <a:p>
            <a:r>
              <a:rPr lang="en-US" dirty="0"/>
              <a:t>EDR – Endpoint Detection and Response</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398049" y="2358336"/>
            <a:ext cx="3932237" cy="3687253"/>
          </a:xfrm>
        </p:spPr>
        <p:txBody>
          <a:bodyPr>
            <a:noAutofit/>
          </a:bodyPr>
          <a:lstStyle/>
          <a:p>
            <a:r>
              <a:rPr lang="en-US" sz="2000" dirty="0"/>
              <a:t>EDR is a cybersecurity technology that continuously monitors endpoints for evidence of threats and performs automatic actions to help mitigate them.</a:t>
            </a:r>
          </a:p>
          <a:p>
            <a:r>
              <a:rPr lang="en-US" sz="1900" dirty="0"/>
              <a:t>Questions:</a:t>
            </a:r>
          </a:p>
          <a:p>
            <a:pPr marL="285750" indent="-285750">
              <a:buFont typeface="Arial" panose="020B0604020202020204" pitchFamily="34" charset="0"/>
              <a:buChar char="•"/>
            </a:pPr>
            <a:r>
              <a:rPr lang="en-US" sz="1900" dirty="0"/>
              <a:t>Will the solution run on all your endpoints? (Max, Windows, Linux)</a:t>
            </a:r>
          </a:p>
          <a:p>
            <a:pPr marL="285750" indent="-285750">
              <a:buFont typeface="Arial" panose="020B0604020202020204" pitchFamily="34" charset="0"/>
              <a:buChar char="•"/>
            </a:pPr>
            <a:r>
              <a:rPr lang="en-US" sz="1900" dirty="0"/>
              <a:t>Does the solution provide remediation and blocking of threats on all platforms, not just detection?</a:t>
            </a:r>
          </a:p>
          <a:p>
            <a:pPr marL="285750" indent="-285750">
              <a:buFont typeface="Arial" panose="020B0604020202020204" pitchFamily="34" charset="0"/>
              <a:buChar char="•"/>
            </a:pPr>
            <a:r>
              <a:rPr lang="en-US" sz="1900" dirty="0"/>
              <a:t>Does the solution have an option for 24x7 monitoring?</a:t>
            </a:r>
          </a:p>
          <a:p>
            <a:pPr marL="285750" indent="-285750">
              <a:buFont typeface="Arial" panose="020B0604020202020204" pitchFamily="34" charset="0"/>
              <a:buChar char="•"/>
            </a:pPr>
            <a:r>
              <a:rPr lang="en-US" sz="1900" dirty="0"/>
              <a:t>Does the solution provide tools for advanced threat hunting if needed?</a:t>
            </a:r>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5500136" y="2406927"/>
            <a:ext cx="6172200" cy="2695160"/>
          </a:xfrm>
        </p:spPr>
        <p:txBody>
          <a:bodyPr>
            <a:normAutofit/>
          </a:bodyPr>
          <a:lstStyle/>
          <a:p>
            <a:r>
              <a:rPr lang="en-US" sz="2200" dirty="0"/>
              <a:t>There are lots of EDR vendors. Some examples:</a:t>
            </a:r>
          </a:p>
          <a:p>
            <a:pPr lvl="1"/>
            <a:r>
              <a:rPr lang="en-US" sz="2200" dirty="0"/>
              <a:t>Palo Alto Networks Cortex XDR</a:t>
            </a:r>
          </a:p>
          <a:p>
            <a:pPr lvl="1"/>
            <a:r>
              <a:rPr lang="en-US" sz="2200" dirty="0"/>
              <a:t>Sentinel One</a:t>
            </a:r>
          </a:p>
          <a:p>
            <a:pPr lvl="1"/>
            <a:r>
              <a:rPr lang="en-US" sz="2200" dirty="0"/>
              <a:t>CrowdStrike Falcon Insight</a:t>
            </a:r>
          </a:p>
          <a:p>
            <a:pPr lvl="1"/>
            <a:r>
              <a:rPr lang="en-US" sz="2200" dirty="0"/>
              <a:t>Microsoft Defender XDR</a:t>
            </a:r>
          </a:p>
          <a:p>
            <a:pPr lvl="1"/>
            <a:r>
              <a:rPr lang="en-US" sz="2200" dirty="0"/>
              <a:t>Trend Micro Vision One</a:t>
            </a:r>
          </a:p>
          <a:p>
            <a:pPr lvl="1"/>
            <a:r>
              <a:rPr lang="en-US" sz="2200" dirty="0"/>
              <a:t>Cybereason Defense Platform</a:t>
            </a:r>
          </a:p>
          <a:p>
            <a:pPr lvl="1"/>
            <a:endParaRPr lang="en-US" dirty="0"/>
          </a:p>
        </p:txBody>
      </p:sp>
    </p:spTree>
    <p:extLst>
      <p:ext uri="{BB962C8B-B14F-4D97-AF65-F5344CB8AC3E}">
        <p14:creationId xmlns:p14="http://schemas.microsoft.com/office/powerpoint/2010/main" val="3254700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0842-A90B-E68B-0E38-FD825A2CCD5E}"/>
              </a:ext>
            </a:extLst>
          </p:cNvPr>
          <p:cNvSpPr>
            <a:spLocks noGrp="1"/>
          </p:cNvSpPr>
          <p:nvPr>
            <p:ph type="title"/>
          </p:nvPr>
        </p:nvSpPr>
        <p:spPr>
          <a:xfrm>
            <a:off x="777944" y="1602177"/>
            <a:ext cx="3932237" cy="1003533"/>
          </a:xfrm>
        </p:spPr>
        <p:txBody>
          <a:bodyPr/>
          <a:lstStyle/>
          <a:p>
            <a:r>
              <a:rPr lang="en-US" dirty="0"/>
              <a:t>Sensitive Data Protection</a:t>
            </a:r>
          </a:p>
        </p:txBody>
      </p:sp>
      <p:sp>
        <p:nvSpPr>
          <p:cNvPr id="4" name="Text Placeholder 3">
            <a:extLst>
              <a:ext uri="{FF2B5EF4-FFF2-40B4-BE49-F238E27FC236}">
                <a16:creationId xmlns:a16="http://schemas.microsoft.com/office/drawing/2014/main" id="{5FC73E2B-DCBE-6D11-7DDD-D36903AF9DEF}"/>
              </a:ext>
            </a:extLst>
          </p:cNvPr>
          <p:cNvSpPr>
            <a:spLocks noGrp="1"/>
          </p:cNvSpPr>
          <p:nvPr>
            <p:ph type="body" sz="half" idx="2"/>
          </p:nvPr>
        </p:nvSpPr>
        <p:spPr>
          <a:xfrm>
            <a:off x="777943" y="2847368"/>
            <a:ext cx="3932237" cy="3008342"/>
          </a:xfrm>
        </p:spPr>
        <p:txBody>
          <a:bodyPr/>
          <a:lstStyle/>
          <a:p>
            <a:pPr marL="285750" indent="-285750">
              <a:buFont typeface="Arial" panose="020B0604020202020204" pitchFamily="34" charset="0"/>
              <a:buChar char="•"/>
            </a:pPr>
            <a:r>
              <a:rPr lang="en-US" sz="2200" dirty="0"/>
              <a:t>Encryption at rest and in transit</a:t>
            </a:r>
          </a:p>
          <a:p>
            <a:pPr marL="285750" indent="-285750">
              <a:buFont typeface="Arial" panose="020B0604020202020204" pitchFamily="34" charset="0"/>
              <a:buChar char="•"/>
            </a:pPr>
            <a:r>
              <a:rPr lang="en-US" sz="2200" dirty="0"/>
              <a:t>Data retention policy and governance</a:t>
            </a:r>
          </a:p>
          <a:p>
            <a:pPr marL="285750" indent="-28575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DB7C6E0C-00BF-69AC-2C45-A5CCF60C391E}"/>
              </a:ext>
            </a:extLst>
          </p:cNvPr>
          <p:cNvSpPr>
            <a:spLocks noGrp="1"/>
          </p:cNvSpPr>
          <p:nvPr>
            <p:ph idx="1"/>
          </p:nvPr>
        </p:nvSpPr>
        <p:spPr>
          <a:xfrm>
            <a:off x="5328962" y="2847368"/>
            <a:ext cx="6172200" cy="2064258"/>
          </a:xfrm>
        </p:spPr>
        <p:txBody>
          <a:bodyPr>
            <a:normAutofit/>
          </a:bodyPr>
          <a:lstStyle/>
          <a:p>
            <a:r>
              <a:rPr lang="en-US" sz="2200" dirty="0"/>
              <a:t>Encrypt emails using a service if sensitive information is transmitted.</a:t>
            </a:r>
          </a:p>
          <a:p>
            <a:r>
              <a:rPr lang="en-US" sz="2200" dirty="0"/>
              <a:t>Ensure sensitive information is encrypted when stored.</a:t>
            </a:r>
          </a:p>
          <a:p>
            <a:r>
              <a:rPr lang="en-US" sz="2200" dirty="0"/>
              <a:t>Only keep data for as long as you have to for compliance and business needs!</a:t>
            </a:r>
          </a:p>
        </p:txBody>
      </p:sp>
    </p:spTree>
    <p:extLst>
      <p:ext uri="{BB962C8B-B14F-4D97-AF65-F5344CB8AC3E}">
        <p14:creationId xmlns:p14="http://schemas.microsoft.com/office/powerpoint/2010/main" val="1837354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CEEF-0021-7718-A1A4-950AA6A2A0DB}"/>
              </a:ext>
            </a:extLst>
          </p:cNvPr>
          <p:cNvSpPr>
            <a:spLocks noGrp="1"/>
          </p:cNvSpPr>
          <p:nvPr>
            <p:ph type="title"/>
          </p:nvPr>
        </p:nvSpPr>
        <p:spPr>
          <a:xfrm>
            <a:off x="530570" y="1577213"/>
            <a:ext cx="3932237" cy="553510"/>
          </a:xfrm>
        </p:spPr>
        <p:txBody>
          <a:bodyPr>
            <a:normAutofit/>
          </a:bodyPr>
          <a:lstStyle/>
          <a:p>
            <a:r>
              <a:rPr lang="en-US" dirty="0"/>
              <a:t>SaaS/Cloud</a:t>
            </a:r>
          </a:p>
        </p:txBody>
      </p:sp>
      <p:sp>
        <p:nvSpPr>
          <p:cNvPr id="4" name="Text Placeholder 3">
            <a:extLst>
              <a:ext uri="{FF2B5EF4-FFF2-40B4-BE49-F238E27FC236}">
                <a16:creationId xmlns:a16="http://schemas.microsoft.com/office/drawing/2014/main" id="{B963ABB0-AFC1-6950-C08C-CF7E1A6FC042}"/>
              </a:ext>
            </a:extLst>
          </p:cNvPr>
          <p:cNvSpPr>
            <a:spLocks noGrp="1"/>
          </p:cNvSpPr>
          <p:nvPr>
            <p:ph type="body" sz="half" idx="2"/>
          </p:nvPr>
        </p:nvSpPr>
        <p:spPr>
          <a:xfrm>
            <a:off x="530570" y="2205049"/>
            <a:ext cx="3932237" cy="3008342"/>
          </a:xfrm>
        </p:spPr>
        <p:txBody>
          <a:bodyPr>
            <a:normAutofit/>
          </a:bodyPr>
          <a:lstStyle/>
          <a:p>
            <a:r>
              <a:rPr lang="en-US" sz="2200" dirty="0"/>
              <a:t>If you are a small to medium size organization, leverage the cloud. Don’t try and run a datacenter or a server in a closet somewhere.</a:t>
            </a:r>
          </a:p>
        </p:txBody>
      </p:sp>
      <p:sp>
        <p:nvSpPr>
          <p:cNvPr id="3" name="Content Placeholder 2">
            <a:extLst>
              <a:ext uri="{FF2B5EF4-FFF2-40B4-BE49-F238E27FC236}">
                <a16:creationId xmlns:a16="http://schemas.microsoft.com/office/drawing/2014/main" id="{E43BC9D0-F2BA-1587-983B-FE34292BD0DE}"/>
              </a:ext>
            </a:extLst>
          </p:cNvPr>
          <p:cNvSpPr>
            <a:spLocks noGrp="1"/>
          </p:cNvSpPr>
          <p:nvPr>
            <p:ph idx="1"/>
          </p:nvPr>
        </p:nvSpPr>
        <p:spPr>
          <a:xfrm>
            <a:off x="5205275" y="2210237"/>
            <a:ext cx="5757807" cy="3844728"/>
          </a:xfrm>
        </p:spPr>
        <p:txBody>
          <a:bodyPr>
            <a:normAutofit/>
          </a:bodyPr>
          <a:lstStyle/>
          <a:p>
            <a:r>
              <a:rPr lang="en-US" sz="2200" dirty="0"/>
              <a:t>All the major cloud vendors have great tools for data management and ease of use.</a:t>
            </a:r>
          </a:p>
        </p:txBody>
      </p:sp>
    </p:spTree>
    <p:extLst>
      <p:ext uri="{BB962C8B-B14F-4D97-AF65-F5344CB8AC3E}">
        <p14:creationId xmlns:p14="http://schemas.microsoft.com/office/powerpoint/2010/main" val="1610083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1B40-B667-BB15-68AD-A68EB506B54F}"/>
              </a:ext>
            </a:extLst>
          </p:cNvPr>
          <p:cNvSpPr>
            <a:spLocks noGrp="1"/>
          </p:cNvSpPr>
          <p:nvPr>
            <p:ph type="title"/>
          </p:nvPr>
        </p:nvSpPr>
        <p:spPr>
          <a:xfrm>
            <a:off x="486396" y="1347305"/>
            <a:ext cx="3932237" cy="613466"/>
          </a:xfrm>
        </p:spPr>
        <p:txBody>
          <a:bodyPr/>
          <a:lstStyle/>
          <a:p>
            <a:r>
              <a:rPr lang="en-US" dirty="0"/>
              <a:t>BEC Tips</a:t>
            </a:r>
          </a:p>
        </p:txBody>
      </p:sp>
      <p:sp>
        <p:nvSpPr>
          <p:cNvPr id="4" name="Text Placeholder 3">
            <a:extLst>
              <a:ext uri="{FF2B5EF4-FFF2-40B4-BE49-F238E27FC236}">
                <a16:creationId xmlns:a16="http://schemas.microsoft.com/office/drawing/2014/main" id="{8176ADC8-E2D9-4532-AFD1-6729D203FBDA}"/>
              </a:ext>
            </a:extLst>
          </p:cNvPr>
          <p:cNvSpPr>
            <a:spLocks noGrp="1"/>
          </p:cNvSpPr>
          <p:nvPr>
            <p:ph type="body" sz="half" idx="2"/>
          </p:nvPr>
        </p:nvSpPr>
        <p:spPr>
          <a:xfrm>
            <a:off x="486396" y="1960771"/>
            <a:ext cx="3932237" cy="3008342"/>
          </a:xfrm>
        </p:spPr>
        <p:txBody>
          <a:bodyPr>
            <a:normAutofit/>
          </a:bodyPr>
          <a:lstStyle/>
          <a:p>
            <a:r>
              <a:rPr lang="en-US" sz="2200" dirty="0"/>
              <a:t>Business Email Compromise has been a huge issue in Colorado this year. Be alert, don’t hurry, verify, and establish protocols with your teams ahead of time!</a:t>
            </a:r>
          </a:p>
        </p:txBody>
      </p:sp>
      <p:sp>
        <p:nvSpPr>
          <p:cNvPr id="3" name="Content Placeholder 2">
            <a:extLst>
              <a:ext uri="{FF2B5EF4-FFF2-40B4-BE49-F238E27FC236}">
                <a16:creationId xmlns:a16="http://schemas.microsoft.com/office/drawing/2014/main" id="{F547A19F-D218-26E3-4227-4EF48DAC7431}"/>
              </a:ext>
            </a:extLst>
          </p:cNvPr>
          <p:cNvSpPr>
            <a:spLocks noGrp="1"/>
          </p:cNvSpPr>
          <p:nvPr>
            <p:ph idx="1"/>
          </p:nvPr>
        </p:nvSpPr>
        <p:spPr>
          <a:xfrm>
            <a:off x="4711589" y="1960771"/>
            <a:ext cx="6205993" cy="4846152"/>
          </a:xfrm>
        </p:spPr>
        <p:txBody>
          <a:bodyPr>
            <a:normAutofit fontScale="47500" lnSpcReduction="20000"/>
          </a:bodyPr>
          <a:lstStyle/>
          <a:p>
            <a:r>
              <a:rPr lang="en-US" sz="3400" dirty="0"/>
              <a:t>Be careful with what information you share online or on social media. By openly sharing things like pet names, schools you attended, links to family members, and your birthday, you can give a scammer all the information they need to guess your password or answer your security questions.</a:t>
            </a:r>
          </a:p>
          <a:p>
            <a:r>
              <a:rPr lang="en-US" sz="3400" dirty="0"/>
              <a:t>Don’t click on anything in an unsolicited email or text message asking you to update or verify account information. Look up the company’s phone number on your own (don’t use the one a potential scammer is providing), and call the company to ask if the request is legitimate.</a:t>
            </a:r>
          </a:p>
          <a:p>
            <a:r>
              <a:rPr lang="en-US" sz="3400" dirty="0"/>
              <a:t>Carefully examine the email address, URL, and spelling used in any correspondence. Scammers use slight differences to trick your eye and gain your trust.</a:t>
            </a:r>
          </a:p>
          <a:p>
            <a:pPr lvl="1"/>
            <a:r>
              <a:rPr lang="en-US" sz="3400" dirty="0">
                <a:hlinkClick r:id="rId2"/>
              </a:rPr>
              <a:t>https://www.virustotal.com</a:t>
            </a:r>
            <a:r>
              <a:rPr lang="en-US" sz="3400" dirty="0"/>
              <a:t> – Great tool to check files and links for potential malware.</a:t>
            </a:r>
          </a:p>
          <a:p>
            <a:r>
              <a:rPr lang="en-US" sz="3400" dirty="0"/>
              <a:t>Be careful what you download. Never open an email attachment from someone you don't know and be wary of email attachments forwarded to you.</a:t>
            </a:r>
          </a:p>
          <a:p>
            <a:r>
              <a:rPr lang="en-US" sz="3400" dirty="0"/>
              <a:t>Set up two-factor (or multi-factor) authentication on any account that allows it, and never disable it.</a:t>
            </a:r>
          </a:p>
          <a:p>
            <a:r>
              <a:rPr lang="en-US" sz="3400" dirty="0"/>
              <a:t>Verify payment and purchase requests in person if possible or by calling the person to make sure it is legitimate. You should verify any change in account number or payment procedures with the person making the request.</a:t>
            </a:r>
          </a:p>
          <a:p>
            <a:r>
              <a:rPr lang="en-US" sz="3400" dirty="0"/>
              <a:t>Be especially wary if the requestor is pressing you to act quickly.</a:t>
            </a:r>
          </a:p>
          <a:p>
            <a:r>
              <a:rPr lang="en-US" sz="3400" dirty="0"/>
              <a:t>Teams, Zoom, Webex calls. (Establish a protocol that AI would not understand)</a:t>
            </a:r>
          </a:p>
          <a:p>
            <a:endParaRPr lang="en-US" sz="3400" dirty="0"/>
          </a:p>
          <a:p>
            <a:endParaRPr lang="en-US" dirty="0"/>
          </a:p>
          <a:p>
            <a:endParaRPr lang="en-US" dirty="0"/>
          </a:p>
        </p:txBody>
      </p:sp>
    </p:spTree>
    <p:extLst>
      <p:ext uri="{BB962C8B-B14F-4D97-AF65-F5344CB8AC3E}">
        <p14:creationId xmlns:p14="http://schemas.microsoft.com/office/powerpoint/2010/main" val="2958767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1B40-B667-BB15-68AD-A68EB506B54F}"/>
              </a:ext>
            </a:extLst>
          </p:cNvPr>
          <p:cNvSpPr>
            <a:spLocks noGrp="1"/>
          </p:cNvSpPr>
          <p:nvPr>
            <p:ph type="title"/>
          </p:nvPr>
        </p:nvSpPr>
        <p:spPr>
          <a:xfrm>
            <a:off x="433388" y="1853967"/>
            <a:ext cx="3932237" cy="553510"/>
          </a:xfrm>
        </p:spPr>
        <p:txBody>
          <a:bodyPr/>
          <a:lstStyle/>
          <a:p>
            <a:r>
              <a:rPr lang="en-US" dirty="0"/>
              <a:t>Final Items</a:t>
            </a:r>
          </a:p>
        </p:txBody>
      </p:sp>
      <p:sp>
        <p:nvSpPr>
          <p:cNvPr id="4" name="Text Placeholder 3">
            <a:extLst>
              <a:ext uri="{FF2B5EF4-FFF2-40B4-BE49-F238E27FC236}">
                <a16:creationId xmlns:a16="http://schemas.microsoft.com/office/drawing/2014/main" id="{8176ADC8-E2D9-4532-AFD1-6729D203FBDA}"/>
              </a:ext>
            </a:extLst>
          </p:cNvPr>
          <p:cNvSpPr>
            <a:spLocks noGrp="1"/>
          </p:cNvSpPr>
          <p:nvPr>
            <p:ph type="body" sz="half" idx="2"/>
          </p:nvPr>
        </p:nvSpPr>
        <p:spPr>
          <a:xfrm>
            <a:off x="433387" y="2946353"/>
            <a:ext cx="3932237" cy="3008342"/>
          </a:xfrm>
        </p:spPr>
        <p:txBody>
          <a:bodyPr>
            <a:normAutofit/>
          </a:bodyPr>
          <a:lstStyle/>
          <a:p>
            <a:r>
              <a:rPr lang="en-US" sz="2200" dirty="0"/>
              <a:t>Yes, there is always more, but this is a substantial start to protect your organization and your clients.</a:t>
            </a:r>
          </a:p>
        </p:txBody>
      </p:sp>
      <p:sp>
        <p:nvSpPr>
          <p:cNvPr id="3" name="Content Placeholder 2">
            <a:extLst>
              <a:ext uri="{FF2B5EF4-FFF2-40B4-BE49-F238E27FC236}">
                <a16:creationId xmlns:a16="http://schemas.microsoft.com/office/drawing/2014/main" id="{F547A19F-D218-26E3-4227-4EF48DAC7431}"/>
              </a:ext>
            </a:extLst>
          </p:cNvPr>
          <p:cNvSpPr>
            <a:spLocks noGrp="1"/>
          </p:cNvSpPr>
          <p:nvPr>
            <p:ph idx="1"/>
          </p:nvPr>
        </p:nvSpPr>
        <p:spPr>
          <a:xfrm>
            <a:off x="4839694" y="2127412"/>
            <a:ext cx="6205993" cy="4646223"/>
          </a:xfrm>
        </p:spPr>
        <p:txBody>
          <a:bodyPr>
            <a:normAutofit/>
          </a:bodyPr>
          <a:lstStyle/>
          <a:p>
            <a:r>
              <a:rPr lang="en-US" sz="2200" dirty="0"/>
              <a:t>Use a VPN service when ever connected to public or hotel Wi-Fi.</a:t>
            </a:r>
          </a:p>
          <a:p>
            <a:r>
              <a:rPr lang="en-US" sz="2200" dirty="0"/>
              <a:t>Backup important data to more than one service and make sure you test restoring the data periodically.</a:t>
            </a:r>
          </a:p>
          <a:p>
            <a:r>
              <a:rPr lang="en-US" sz="2200" dirty="0"/>
              <a:t>Chose and anti-virus solution that also has web filtering and turn it on.</a:t>
            </a:r>
          </a:p>
          <a:p>
            <a:r>
              <a:rPr lang="en-US" sz="2200" dirty="0"/>
              <a:t>Don’t browse the general Internet on a computer that accesses sensitive information.</a:t>
            </a:r>
          </a:p>
          <a:p>
            <a:r>
              <a:rPr lang="en-US" sz="2200" dirty="0"/>
              <a:t>Ensure your email systems have spam filtering and malicious file detection capabilities.</a:t>
            </a:r>
          </a:p>
          <a:p>
            <a:r>
              <a:rPr lang="en-US" sz="2200" dirty="0"/>
              <a:t>Considering building a simple cybersecurity incident and communications plan.</a:t>
            </a:r>
          </a:p>
          <a:p>
            <a:endParaRPr lang="en-US" dirty="0"/>
          </a:p>
          <a:p>
            <a:endParaRPr lang="en-US" dirty="0"/>
          </a:p>
          <a:p>
            <a:endParaRPr lang="en-US" dirty="0"/>
          </a:p>
        </p:txBody>
      </p:sp>
    </p:spTree>
    <p:extLst>
      <p:ext uri="{BB962C8B-B14F-4D97-AF65-F5344CB8AC3E}">
        <p14:creationId xmlns:p14="http://schemas.microsoft.com/office/powerpoint/2010/main" val="230634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68" y="1350977"/>
            <a:ext cx="4835536" cy="575155"/>
          </a:xfrm>
        </p:spPr>
        <p:txBody>
          <a:bodyPr>
            <a:normAutofit/>
          </a:bodyPr>
          <a:lstStyle/>
          <a:p>
            <a:r>
              <a:rPr lang="en-US" dirty="0"/>
              <a:t>Key Takeaways - Recap </a:t>
            </a:r>
          </a:p>
        </p:txBody>
      </p:sp>
      <p:sp>
        <p:nvSpPr>
          <p:cNvPr id="4" name="Text Placeholder 3"/>
          <p:cNvSpPr>
            <a:spLocks noGrp="1"/>
          </p:cNvSpPr>
          <p:nvPr>
            <p:ph type="body" sz="half" idx="2"/>
          </p:nvPr>
        </p:nvSpPr>
        <p:spPr>
          <a:xfrm>
            <a:off x="474168" y="1837119"/>
            <a:ext cx="5935264" cy="3008342"/>
          </a:xfrm>
        </p:spPr>
        <p:txBody>
          <a:bodyPr>
            <a:noAutofit/>
          </a:bodyPr>
          <a:lstStyle/>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Inventory all the hardware and software that is allowed to run on your network.</a:t>
            </a:r>
          </a:p>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Run a traditional </a:t>
            </a:r>
            <a:r>
              <a:rPr lang="en-US" sz="1800" kern="100" dirty="0">
                <a:latin typeface="Aptos" panose="020B0004020202020204" pitchFamily="34" charset="0"/>
                <a:ea typeface="Aptos" panose="020B0004020202020204" pitchFamily="34" charset="0"/>
                <a:cs typeface="Times New Roman" panose="02020603050405020304" pitchFamily="18" charset="0"/>
              </a:rPr>
              <a:t>antivirus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 is up-to-date and completes a full scan of your systems weekly.</a:t>
            </a:r>
          </a:p>
          <a:p>
            <a:pPr marL="342900" indent="-342900">
              <a:lnSpc>
                <a:spcPct val="115000"/>
              </a:lnSpc>
              <a:spcBef>
                <a:spcPts val="0"/>
              </a:spcBef>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Ensure web and spam/email filtering is enabled in your AV protection.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Run End-Point Detection Software with advanced threat detection and automatic isolation.</a:t>
            </a:r>
          </a:p>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Have a local host-based</a:t>
            </a:r>
            <a:r>
              <a:rPr lang="en-US" sz="1800" kern="100" dirty="0">
                <a:latin typeface="Aptos" panose="020B0004020202020204" pitchFamily="34" charset="0"/>
                <a:ea typeface="Aptos" panose="020B0004020202020204" pitchFamily="34" charset="0"/>
                <a:cs typeface="Times New Roman" panose="02020603050405020304" pitchFamily="18" charset="0"/>
              </a:rPr>
              <a:t> firewall on all systems</a:t>
            </a:r>
          </a:p>
          <a:p>
            <a:pPr marL="342900" indent="-342900">
              <a:lnSpc>
                <a:spcPct val="115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Automate the patching of your systems every week.</a:t>
            </a:r>
          </a:p>
          <a:p>
            <a:pPr marL="342900" indent="-342900">
              <a:lnSpc>
                <a:spcPct val="115000"/>
              </a:lnSpc>
              <a:spcBef>
                <a:spcPts val="0"/>
              </a:spcBef>
              <a:spcAft>
                <a:spcPts val="800"/>
              </a:spcAft>
              <a:buFont typeface="Arial" panose="020B0604020202020204" pitchFamily="34" charset="0"/>
              <a:buChar char="•"/>
            </a:pPr>
            <a:r>
              <a:rPr lang="en-US" sz="1800" kern="100" dirty="0">
                <a:latin typeface="Aptos" panose="020B0004020202020204" pitchFamily="34" charset="0"/>
                <a:cs typeface="Times New Roman" panose="02020603050405020304" pitchFamily="18" charset="0"/>
              </a:rPr>
              <a:t>Use unique complex passwords that consist of a phrase, with two-factor authentication or biometrics for anything that you care about.</a:t>
            </a:r>
          </a:p>
          <a:p>
            <a:pPr marL="342900" indent="-342900">
              <a:lnSpc>
                <a:spcPct val="115000"/>
              </a:lnSpc>
              <a:spcBef>
                <a:spcPts val="0"/>
              </a:spcBef>
              <a:spcAft>
                <a:spcPts val="800"/>
              </a:spcAft>
              <a:buFont typeface="Arial" panose="020B0604020202020204" pitchFamily="34" charset="0"/>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Placeholder 3" descr="Picture of a key.">
            <a:extLst>
              <a:ext uri="{FF2B5EF4-FFF2-40B4-BE49-F238E27FC236}">
                <a16:creationId xmlns:a16="http://schemas.microsoft.com/office/drawing/2014/main" id="{4FE04BB1-C2C4-F689-CB0A-7BBE68A49A26}"/>
              </a:ext>
            </a:extLst>
          </p:cNvPr>
          <p:cNvSpPr txBox="1">
            <a:spLocks/>
          </p:cNvSpPr>
          <p:nvPr/>
        </p:nvSpPr>
        <p:spPr>
          <a:xfrm>
            <a:off x="6409432" y="1350977"/>
            <a:ext cx="3932237" cy="43215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15000"/>
              </a:lnSpc>
              <a:spcBef>
                <a:spcPts val="0"/>
              </a:spcBef>
              <a:spcAft>
                <a:spcPts val="800"/>
              </a:spcAft>
              <a:buFont typeface="Arial" panose="020B0604020202020204" pitchFamily="34" charset="0"/>
              <a:buChar char="•"/>
            </a:pPr>
            <a:endParaRPr lang="en-US" sz="1900" kern="100" dirty="0">
              <a:latin typeface="Aptos" panose="020B0004020202020204" pitchFamily="34" charset="0"/>
              <a:cs typeface="Times New Roman" panose="02020603050405020304" pitchFamily="18" charset="0"/>
            </a:endParaRPr>
          </a:p>
        </p:txBody>
      </p:sp>
      <p:pic>
        <p:nvPicPr>
          <p:cNvPr id="3" name="Picture 2" descr="Picture of an old fashioned key.">
            <a:extLst>
              <a:ext uri="{FF2B5EF4-FFF2-40B4-BE49-F238E27FC236}">
                <a16:creationId xmlns:a16="http://schemas.microsoft.com/office/drawing/2014/main" id="{A6D345C1-A88B-19B7-51AC-73EBC217CC17}"/>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90646" y="3076066"/>
            <a:ext cx="3385307" cy="1424650"/>
          </a:xfrm>
          <a:prstGeom prst="rect">
            <a:avLst/>
          </a:prstGeom>
        </p:spPr>
      </p:pic>
    </p:spTree>
    <p:extLst>
      <p:ext uri="{BB962C8B-B14F-4D97-AF65-F5344CB8AC3E}">
        <p14:creationId xmlns:p14="http://schemas.microsoft.com/office/powerpoint/2010/main" val="1000756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68" y="1658474"/>
            <a:ext cx="4535154" cy="575155"/>
          </a:xfrm>
        </p:spPr>
        <p:txBody>
          <a:bodyPr>
            <a:normAutofit fontScale="90000"/>
          </a:bodyPr>
          <a:lstStyle/>
          <a:p>
            <a:r>
              <a:rPr lang="en-US" dirty="0"/>
              <a:t>Key Takeaways – Recap (cont’d) </a:t>
            </a:r>
          </a:p>
        </p:txBody>
      </p:sp>
      <p:sp>
        <p:nvSpPr>
          <p:cNvPr id="4" name="Text Placeholder 3">
            <a:extLst>
              <a:ext uri="{C183D7F6-B498-43B3-948B-1728B52AA6E4}">
                <adec:decorative xmlns:adec="http://schemas.microsoft.com/office/drawing/2017/decorative" val="1"/>
              </a:ext>
            </a:extLst>
          </p:cNvPr>
          <p:cNvSpPr>
            <a:spLocks noGrp="1"/>
          </p:cNvSpPr>
          <p:nvPr>
            <p:ph type="body" sz="half" idx="2"/>
          </p:nvPr>
        </p:nvSpPr>
        <p:spPr>
          <a:xfrm>
            <a:off x="474168" y="1837119"/>
            <a:ext cx="4976150" cy="3008342"/>
          </a:xfrm>
        </p:spPr>
        <p:txBody>
          <a:bodyPr>
            <a:noAutofit/>
          </a:bodyPr>
          <a:lstStyle/>
          <a:p>
            <a:pPr marL="342900" indent="-342900">
              <a:lnSpc>
                <a:spcPct val="115000"/>
              </a:lnSpc>
              <a:spcBef>
                <a:spcPts val="0"/>
              </a:spcBef>
              <a:spcAft>
                <a:spcPts val="800"/>
              </a:spcAft>
              <a:buFont typeface="Arial" panose="020B0604020202020204" pitchFamily="34" charset="0"/>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Placeholder 3">
            <a:extLst>
              <a:ext uri="{FF2B5EF4-FFF2-40B4-BE49-F238E27FC236}">
                <a16:creationId xmlns:a16="http://schemas.microsoft.com/office/drawing/2014/main" id="{4FE04BB1-C2C4-F689-CB0A-7BBE68A49A26}"/>
              </a:ext>
            </a:extLst>
          </p:cNvPr>
          <p:cNvSpPr txBox="1">
            <a:spLocks/>
          </p:cNvSpPr>
          <p:nvPr/>
        </p:nvSpPr>
        <p:spPr>
          <a:xfrm>
            <a:off x="5595643" y="1658474"/>
            <a:ext cx="4778395" cy="43215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Ensure all systems are backed up daily, weekly, and monthly. Test your backups regularly.</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Isolate backups from the network so if a ransomware attack occurs your backups are safe.</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Review the Center for Internet Security Controls with your IT staff or a consultant.</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Ensure sensitive data is encrypted when you store it and when you send it.</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Use a VPN when connected to public Wi-Fi networks.</a:t>
            </a:r>
          </a:p>
        </p:txBody>
      </p:sp>
      <p:pic>
        <p:nvPicPr>
          <p:cNvPr id="5" name="Picture 4" descr="Picture of an old fashioned key.">
            <a:extLst>
              <a:ext uri="{FF2B5EF4-FFF2-40B4-BE49-F238E27FC236}">
                <a16:creationId xmlns:a16="http://schemas.microsoft.com/office/drawing/2014/main" id="{B319FC94-9C17-3DF3-0E3E-9ACD6B47A16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4312" y="3183386"/>
            <a:ext cx="3385307" cy="1424650"/>
          </a:xfrm>
          <a:prstGeom prst="rect">
            <a:avLst/>
          </a:prstGeom>
        </p:spPr>
      </p:pic>
    </p:spTree>
    <p:extLst>
      <p:ext uri="{BB962C8B-B14F-4D97-AF65-F5344CB8AC3E}">
        <p14:creationId xmlns:p14="http://schemas.microsoft.com/office/powerpoint/2010/main" val="138309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02" y="1490870"/>
            <a:ext cx="3932237" cy="619209"/>
          </a:xfrm>
        </p:spPr>
        <p:txBody>
          <a:bodyPr/>
          <a:lstStyle/>
          <a:p>
            <a:r>
              <a:rPr lang="en-US" dirty="0"/>
              <a:t>References</a:t>
            </a:r>
          </a:p>
        </p:txBody>
      </p:sp>
      <p:sp>
        <p:nvSpPr>
          <p:cNvPr id="4" name="Text Placeholder 3"/>
          <p:cNvSpPr>
            <a:spLocks noGrp="1"/>
          </p:cNvSpPr>
          <p:nvPr>
            <p:ph type="body" sz="half" idx="2"/>
          </p:nvPr>
        </p:nvSpPr>
        <p:spPr>
          <a:xfrm>
            <a:off x="839788" y="2317805"/>
            <a:ext cx="9640031" cy="4206240"/>
          </a:xfrm>
        </p:spPr>
        <p:txBody>
          <a:bodyPr>
            <a:normAutofit fontScale="62500" lnSpcReduction="20000"/>
          </a:bodyPr>
          <a:lstStyle/>
          <a:p>
            <a:pPr marL="228600" indent="-228600">
              <a:lnSpc>
                <a:spcPct val="115000"/>
              </a:lnSpc>
              <a:spcBef>
                <a:spcPts val="0"/>
              </a:spcBef>
              <a:spcAft>
                <a:spcPts val="800"/>
              </a:spcAft>
              <a:buFont typeface="Courier New" panose="02070309020205020404" pitchFamily="49" charset="0"/>
              <a:buChar char="o"/>
            </a:pPr>
            <a:r>
              <a:rPr lang="en-US" sz="2400" kern="100" dirty="0">
                <a:latin typeface="Aptos" panose="020B0004020202020204" pitchFamily="34" charset="0"/>
                <a:cs typeface="Times New Roman" panose="02020603050405020304" pitchFamily="18" charset="0"/>
              </a:rPr>
              <a:t>Business Email Compromise (BEC) – FBI.gov</a:t>
            </a:r>
          </a:p>
          <a:p>
            <a:pPr marL="685800" lvl="1" indent="-228600">
              <a:lnSpc>
                <a:spcPct val="115000"/>
              </a:lnSpc>
              <a:spcBef>
                <a:spcPts val="0"/>
              </a:spcBef>
              <a:spcAft>
                <a:spcPts val="800"/>
              </a:spcAft>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2"/>
              </a:rPr>
              <a:t>https://www.fbi.gov/how-we-can-help-you/scams-and-safety/common-scams-and-crimes/business-email-compromise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15000"/>
              </a:lnSpc>
              <a:spcBef>
                <a:spcPts val="0"/>
              </a:spcBef>
              <a:spcAft>
                <a:spcPts val="800"/>
              </a:spcAft>
              <a:buFont typeface="Courier New" panose="02070309020205020404" pitchFamily="49" charset="0"/>
              <a:buChar char="o"/>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CrowdStrike – Most Common Attacks of 2024</a:t>
            </a:r>
          </a:p>
          <a:p>
            <a:pPr marL="685800" lvl="1" indent="-228600">
              <a:lnSpc>
                <a:spcPct val="115000"/>
              </a:lnSpc>
              <a:spcBef>
                <a:spcPts val="0"/>
              </a:spcBef>
              <a:spcAft>
                <a:spcPts val="800"/>
              </a:spcAft>
              <a:buFont typeface="Courier New" panose="02070309020205020404" pitchFamily="49" charset="0"/>
              <a:buChar char="o"/>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https://www.crowdstrike.com/cybersecurity-101/cyberattacks/most-common-types-of-cyberattacks/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15000"/>
              </a:lnSpc>
              <a:spcBef>
                <a:spcPts val="0"/>
              </a:spcBef>
              <a:spcAft>
                <a:spcPts val="800"/>
              </a:spcAft>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Do you know how much it costs to rent a BotNet?</a:t>
            </a:r>
          </a:p>
          <a:p>
            <a:pPr marL="685800" lvl="1" indent="-228600">
              <a:lnSpc>
                <a:spcPct val="115000"/>
              </a:lnSpc>
              <a:spcBef>
                <a:spcPts val="0"/>
              </a:spcBef>
              <a:spcAft>
                <a:spcPts val="800"/>
              </a:spcAft>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4"/>
              </a:rPr>
              <a:t>https://www.secplicity.org/2017/03/07/know-much-costs-rent-iot-botnet/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15000"/>
              </a:lnSpc>
              <a:spcBef>
                <a:spcPts val="0"/>
              </a:spcBef>
              <a:spcAft>
                <a:spcPts val="800"/>
              </a:spcAft>
              <a:buFont typeface="Courier New" panose="02070309020205020404" pitchFamily="49" charset="0"/>
              <a:buChar char="o"/>
            </a:pPr>
            <a:r>
              <a:rPr lang="en-US" sz="2000" kern="100" dirty="0">
                <a:latin typeface="Aptos" panose="020B0004020202020204" pitchFamily="34" charset="0"/>
                <a:cs typeface="Times New Roman" panose="02020603050405020304" pitchFamily="18" charset="0"/>
              </a:rPr>
              <a:t>Email Confidentiality Disclaimers: Annoying But Are They Legally Binding?</a:t>
            </a:r>
          </a:p>
          <a:p>
            <a:pPr marL="685800" lvl="1" indent="-228600">
              <a:lnSpc>
                <a:spcPct val="115000"/>
              </a:lnSpc>
              <a:spcBef>
                <a:spcPts val="0"/>
              </a:spcBef>
              <a:spcAft>
                <a:spcPts val="800"/>
              </a:spcAft>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5"/>
              </a:rPr>
              <a:t>https://cenkuslaw.com/annoying-email-confidentiality-disclaimers/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100" kern="100" dirty="0">
              <a:latin typeface="Aptos" panose="020B0004020202020204" pitchFamily="34" charset="0"/>
              <a:cs typeface="Times New Roman" panose="02020603050405020304" pitchFamily="18" charset="0"/>
            </a:endParaRPr>
          </a:p>
          <a:p>
            <a:pPr marL="228600" indent="-228600">
              <a:lnSpc>
                <a:spcPct val="115000"/>
              </a:lnSpc>
              <a:spcBef>
                <a:spcPts val="0"/>
              </a:spcBef>
              <a:spcAft>
                <a:spcPts val="800"/>
              </a:spcAft>
              <a:buFont typeface="Courier New" panose="02070309020205020404" pitchFamily="49" charset="0"/>
              <a:buChar char="o"/>
            </a:pPr>
            <a:r>
              <a:rPr lang="en-US" sz="2100" kern="100" dirty="0">
                <a:latin typeface="Aptos" panose="020B0004020202020204" pitchFamily="34" charset="0"/>
                <a:cs typeface="Times New Roman" panose="02020603050405020304" pitchFamily="18" charset="0"/>
              </a:rPr>
              <a:t>PII Laws and Standards</a:t>
            </a:r>
          </a:p>
          <a:p>
            <a:pPr marL="685800" lvl="1" indent="-228600">
              <a:lnSpc>
                <a:spcPct val="115000"/>
              </a:lnSpc>
              <a:spcBef>
                <a:spcPts val="0"/>
              </a:spcBef>
              <a:spcAft>
                <a:spcPts val="800"/>
              </a:spcAft>
              <a:buFont typeface="Courier New" panose="02070309020205020404" pitchFamily="49" charset="0"/>
              <a:buChar char="o"/>
            </a:pPr>
            <a:r>
              <a:rPr lang="en-US" sz="1800" kern="100" dirty="0">
                <a:latin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https://www.csoonline.com/article/571817/what-is-pii-examples-laws-and-standards.html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15000"/>
              </a:lnSpc>
              <a:spcBef>
                <a:spcPts val="0"/>
              </a:spcBef>
              <a:spcAft>
                <a:spcPts val="80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Security and Privacy laws, regulations, and compliance: The complete guide: CSO Online</a:t>
            </a:r>
          </a:p>
          <a:p>
            <a:pPr marL="685800" lvl="1" indent="-228600">
              <a:lnSpc>
                <a:spcPct val="115000"/>
              </a:lnSpc>
              <a:spcBef>
                <a:spcPts val="0"/>
              </a:spcBef>
              <a:spcAft>
                <a:spcPts val="800"/>
              </a:spcAft>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7"/>
              </a:rPr>
              <a:t>https://www.csoonline.com/article/570281/csos-ultimate-guide-to-security-and-privacy-laws-regulations-and-compliance.html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228600">
              <a:lnSpc>
                <a:spcPct val="115000"/>
              </a:lnSpc>
              <a:spcBef>
                <a:spcPts val="0"/>
              </a:spcBef>
              <a:spcAft>
                <a:spcPts val="800"/>
              </a:spcAft>
              <a:buFont typeface="Courier New" panose="02070309020205020404" pitchFamily="49" charset="0"/>
              <a:buChar char="o"/>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Verizon 2024 Data Breach Investigations Report</a:t>
            </a:r>
          </a:p>
          <a:p>
            <a:pPr marL="685800" lvl="1" indent="-228600">
              <a:lnSpc>
                <a:spcPct val="115000"/>
              </a:lnSpc>
              <a:spcBef>
                <a:spcPts val="0"/>
              </a:spcBef>
              <a:spcAft>
                <a:spcPts val="800"/>
              </a:spcAft>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hlinkClick r:id="rId8"/>
              </a:rPr>
              <a:t>https://verizon.com/dbir</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15000"/>
              </a:lnSpc>
              <a:spcBef>
                <a:spcPts val="0"/>
              </a:spcBef>
              <a:spcAft>
                <a:spcPts val="800"/>
              </a:spcAft>
              <a:buFont typeface="Courier New" panose="02070309020205020404" pitchFamily="49" charset="0"/>
              <a:buChar char="o"/>
            </a:pPr>
            <a:endParaRPr lang="en-US" sz="1800"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23736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53969"/>
            <a:ext cx="3932237" cy="503594"/>
          </a:xfrm>
        </p:spPr>
        <p:txBody>
          <a:bodyPr>
            <a:noAutofit/>
          </a:bodyPr>
          <a:lstStyle/>
          <a:p>
            <a:r>
              <a:rPr lang="en-US" dirty="0"/>
              <a:t>Continuing Education</a:t>
            </a:r>
          </a:p>
        </p:txBody>
      </p:sp>
      <p:sp>
        <p:nvSpPr>
          <p:cNvPr id="4" name="Text Placeholder 3"/>
          <p:cNvSpPr>
            <a:spLocks noGrp="1"/>
          </p:cNvSpPr>
          <p:nvPr>
            <p:ph type="body" sz="half" idx="2"/>
          </p:nvPr>
        </p:nvSpPr>
        <p:spPr/>
        <p:txBody>
          <a:bodyPr>
            <a:normAutofit/>
          </a:bodyPr>
          <a:lstStyle/>
          <a:p>
            <a:pPr>
              <a:lnSpc>
                <a:spcPct val="115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Course ID: 838828</a:t>
            </a:r>
          </a:p>
          <a:p>
            <a:pPr>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What’s next?</a:t>
            </a:r>
          </a:p>
          <a:p>
            <a:r>
              <a:rPr lang="en-US" sz="2400" kern="100" dirty="0">
                <a:latin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https://www.coloradosos.gov/pubs/info_center/CLEseminars.html</a:t>
            </a:r>
            <a:endParaRPr lang="en-US" sz="2400" kern="100" dirty="0">
              <a:latin typeface="Aptos" panose="020B0004020202020204" pitchFamily="34" charset="0"/>
              <a:cs typeface="Times New Roman" panose="02020603050405020304" pitchFamily="18" charset="0"/>
            </a:endParaRPr>
          </a:p>
          <a:p>
            <a:r>
              <a:rPr lang="en-US" sz="2400" kern="100" dirty="0">
                <a:latin typeface="Aptos" panose="020B0004020202020204" pitchFamily="34" charset="0"/>
                <a:cs typeface="Times New Roman" panose="02020603050405020304" pitchFamily="18" charset="0"/>
              </a:rPr>
              <a:t>Top 10 Violations of the Revised Uniform Law on Notarial Acts - September 12, 2024</a:t>
            </a:r>
          </a:p>
          <a:p>
            <a:r>
              <a:rPr lang="en-US" sz="2400" kern="100" dirty="0">
                <a:latin typeface="Aptos" panose="020B0004020202020204" pitchFamily="34" charset="0"/>
                <a:cs typeface="Times New Roman" panose="02020603050405020304" pitchFamily="18" charset="0"/>
              </a:rPr>
              <a:t>Public Data Fundamentals for Lawyers - October 8, 2024</a:t>
            </a:r>
          </a:p>
          <a:p>
            <a:endParaRPr lang="en-US" dirty="0"/>
          </a:p>
          <a:p>
            <a:pPr marL="0" indent="0">
              <a:buNone/>
            </a:pPr>
            <a:r>
              <a:rPr lang="en-US" sz="2400" dirty="0"/>
              <a:t>Contact Information</a:t>
            </a:r>
          </a:p>
          <a:p>
            <a:pPr marL="0" indent="0">
              <a:buNone/>
            </a:pPr>
            <a:r>
              <a:rPr lang="en-US" sz="2400" dirty="0"/>
              <a:t>Rich.Schliep@ColoradoSOS.gov</a:t>
            </a:r>
          </a:p>
        </p:txBody>
      </p:sp>
    </p:spTree>
    <p:extLst>
      <p:ext uri="{BB962C8B-B14F-4D97-AF65-F5344CB8AC3E}">
        <p14:creationId xmlns:p14="http://schemas.microsoft.com/office/powerpoint/2010/main" val="56942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68" y="1725152"/>
            <a:ext cx="3932237" cy="575155"/>
          </a:xfrm>
        </p:spPr>
        <p:txBody>
          <a:bodyPr>
            <a:normAutofit fontScale="90000"/>
          </a:bodyPr>
          <a:lstStyle/>
          <a:p>
            <a:r>
              <a:rPr lang="en-US" dirty="0"/>
              <a:t>Key Takeaways (cont’d) </a:t>
            </a:r>
          </a:p>
        </p:txBody>
      </p:sp>
      <p:pic>
        <p:nvPicPr>
          <p:cNvPr id="5" name="Picture 4" descr="Picture of an old fashioned key.">
            <a:extLst>
              <a:ext uri="{FF2B5EF4-FFF2-40B4-BE49-F238E27FC236}">
                <a16:creationId xmlns:a16="http://schemas.microsoft.com/office/drawing/2014/main" id="{B319FC94-9C17-3DF3-0E3E-9ACD6B47A16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4312" y="3183386"/>
            <a:ext cx="3385307" cy="1424650"/>
          </a:xfrm>
          <a:prstGeom prst="rect">
            <a:avLst/>
          </a:prstGeom>
        </p:spPr>
      </p:pic>
      <p:sp>
        <p:nvSpPr>
          <p:cNvPr id="4" name="Text Placeholder 3">
            <a:extLst>
              <a:ext uri="{C183D7F6-B498-43B3-948B-1728B52AA6E4}">
                <adec:decorative xmlns:adec="http://schemas.microsoft.com/office/drawing/2017/decorative" val="1"/>
              </a:ext>
            </a:extLst>
          </p:cNvPr>
          <p:cNvSpPr>
            <a:spLocks noGrp="1"/>
          </p:cNvSpPr>
          <p:nvPr>
            <p:ph type="body" sz="half" idx="2"/>
          </p:nvPr>
        </p:nvSpPr>
        <p:spPr>
          <a:xfrm>
            <a:off x="474168" y="1837119"/>
            <a:ext cx="4976150" cy="3008342"/>
          </a:xfrm>
        </p:spPr>
        <p:txBody>
          <a:bodyPr>
            <a:noAutofit/>
          </a:bodyPr>
          <a:lstStyle/>
          <a:p>
            <a:pPr marL="342900" indent="-342900">
              <a:lnSpc>
                <a:spcPct val="115000"/>
              </a:lnSpc>
              <a:spcBef>
                <a:spcPts val="0"/>
              </a:spcBef>
              <a:spcAft>
                <a:spcPts val="800"/>
              </a:spcAft>
              <a:buFont typeface="Arial" panose="020B0604020202020204" pitchFamily="34" charset="0"/>
              <a:buChar char="•"/>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Placeholder 3">
            <a:extLst>
              <a:ext uri="{FF2B5EF4-FFF2-40B4-BE49-F238E27FC236}">
                <a16:creationId xmlns:a16="http://schemas.microsoft.com/office/drawing/2014/main" id="{4FE04BB1-C2C4-F689-CB0A-7BBE68A49A26}"/>
              </a:ext>
            </a:extLst>
          </p:cNvPr>
          <p:cNvSpPr txBox="1">
            <a:spLocks/>
          </p:cNvSpPr>
          <p:nvPr/>
        </p:nvSpPr>
        <p:spPr>
          <a:xfrm>
            <a:off x="5595643" y="1658474"/>
            <a:ext cx="4778395" cy="43215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Ensure all systems are backed up daily, weekly, and monthly. Test your backups regularly.</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Isolate backups from the network so if a ransomware attack occurs your backups are safe.</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Review the Center for Internet Security Controls with your IT staff or a consultant.</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Ensure sensitive data is encrypted when you store it and when you send it.</a:t>
            </a:r>
          </a:p>
          <a:p>
            <a:pPr marL="342900" indent="-342900">
              <a:lnSpc>
                <a:spcPct val="115000"/>
              </a:lnSpc>
              <a:spcBef>
                <a:spcPts val="0"/>
              </a:spcBef>
              <a:spcAft>
                <a:spcPts val="800"/>
              </a:spcAft>
              <a:buFont typeface="Arial" panose="020B0604020202020204" pitchFamily="34" charset="0"/>
              <a:buChar char="•"/>
            </a:pPr>
            <a:r>
              <a:rPr lang="en-US" sz="1900" kern="100" dirty="0">
                <a:latin typeface="Aptos" panose="020B0004020202020204" pitchFamily="34" charset="0"/>
                <a:cs typeface="Times New Roman" panose="02020603050405020304" pitchFamily="18" charset="0"/>
              </a:rPr>
              <a:t>Use a VPN when connected to public Wi-Fi networks.</a:t>
            </a:r>
          </a:p>
        </p:txBody>
      </p:sp>
    </p:spTree>
    <p:extLst>
      <p:ext uri="{BB962C8B-B14F-4D97-AF65-F5344CB8AC3E}">
        <p14:creationId xmlns:p14="http://schemas.microsoft.com/office/powerpoint/2010/main" val="344837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4808" y="1527976"/>
            <a:ext cx="10515600" cy="910002"/>
          </a:xfrm>
        </p:spPr>
        <p:txBody>
          <a:bodyPr/>
          <a:lstStyle/>
          <a:p>
            <a:r>
              <a:rPr lang="en-US" sz="3200" dirty="0"/>
              <a:t>Insurance</a:t>
            </a:r>
            <a:r>
              <a:rPr lang="en-US" dirty="0"/>
              <a:t>	</a:t>
            </a:r>
          </a:p>
        </p:txBody>
      </p:sp>
      <p:sp>
        <p:nvSpPr>
          <p:cNvPr id="5" name="Content Placeholder 4">
            <a:extLst>
              <a:ext uri="{C183D7F6-B498-43B3-948B-1728B52AA6E4}">
                <adec:decorative xmlns:adec="http://schemas.microsoft.com/office/drawing/2017/decorative" val="0"/>
              </a:ext>
            </a:extLst>
          </p:cNvPr>
          <p:cNvSpPr>
            <a:spLocks noGrp="1"/>
          </p:cNvSpPr>
          <p:nvPr>
            <p:ph sz="half" idx="1"/>
          </p:nvPr>
        </p:nvSpPr>
        <p:spPr>
          <a:xfrm>
            <a:off x="484808" y="2437978"/>
            <a:ext cx="5181600" cy="1478774"/>
          </a:xfrm>
        </p:spPr>
        <p:txBody>
          <a:bodyPr>
            <a:normAutofit/>
          </a:bodyPr>
          <a:lstStyle/>
          <a:p>
            <a:r>
              <a:rPr lang="en-US" sz="2200" dirty="0"/>
              <a:t>Cybersecurity Insurance</a:t>
            </a:r>
          </a:p>
          <a:p>
            <a:r>
              <a:rPr lang="en-US" sz="2200" dirty="0"/>
              <a:t>Malpractice Insurance</a:t>
            </a:r>
          </a:p>
        </p:txBody>
      </p:sp>
      <p:sp>
        <p:nvSpPr>
          <p:cNvPr id="6" name="Content Placeholder 5">
            <a:extLst>
              <a:ext uri="{C183D7F6-B498-43B3-948B-1728B52AA6E4}">
                <adec:decorative xmlns:adec="http://schemas.microsoft.com/office/drawing/2017/decorative" val="0"/>
              </a:ext>
            </a:extLst>
          </p:cNvPr>
          <p:cNvSpPr>
            <a:spLocks noGrp="1"/>
          </p:cNvSpPr>
          <p:nvPr>
            <p:ph sz="half" idx="2"/>
          </p:nvPr>
        </p:nvSpPr>
        <p:spPr>
          <a:xfrm>
            <a:off x="5310583" y="2437978"/>
            <a:ext cx="5181600" cy="3494490"/>
          </a:xfrm>
        </p:spPr>
        <p:txBody>
          <a:bodyPr>
            <a:normAutofit/>
          </a:bodyPr>
          <a:lstStyle/>
          <a:p>
            <a:r>
              <a:rPr lang="en-US" sz="2200" dirty="0"/>
              <a:t>Read your policy!</a:t>
            </a:r>
          </a:p>
          <a:p>
            <a:r>
              <a:rPr lang="en-US" sz="2200" dirty="0"/>
              <a:t>Realize it may slow down incident response and recovery.</a:t>
            </a:r>
          </a:p>
          <a:p>
            <a:r>
              <a:rPr lang="en-US" sz="2200" dirty="0"/>
              <a:t>If you claim you have protections in place that are not there you will be in for a fight.</a:t>
            </a:r>
          </a:p>
          <a:p>
            <a:r>
              <a:rPr lang="en-US" sz="2200" dirty="0"/>
              <a:t>It is always best to avoid a claim by stopping a cyber attack…insurance is not a leave it and forget it solution.</a:t>
            </a:r>
          </a:p>
          <a:p>
            <a:r>
              <a:rPr lang="en-US" sz="2200" dirty="0"/>
              <a:t>Cyber Insurance is evolving quickly.</a:t>
            </a:r>
          </a:p>
        </p:txBody>
      </p:sp>
      <p:pic>
        <p:nvPicPr>
          <p:cNvPr id="9" name="Picture 8" descr="A hand holding a phone with the word policy.">
            <a:extLst>
              <a:ext uri="{FF2B5EF4-FFF2-40B4-BE49-F238E27FC236}">
                <a16:creationId xmlns:a16="http://schemas.microsoft.com/office/drawing/2014/main" id="{6A570280-77B2-2741-9E94-4DC62178897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207" y="3919973"/>
            <a:ext cx="2862737" cy="2129161"/>
          </a:xfrm>
          <a:prstGeom prst="rect">
            <a:avLst/>
          </a:prstGeom>
        </p:spPr>
      </p:pic>
    </p:spTree>
    <p:extLst>
      <p:ext uri="{BB962C8B-B14F-4D97-AF65-F5344CB8AC3E}">
        <p14:creationId xmlns:p14="http://schemas.microsoft.com/office/powerpoint/2010/main" val="157191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Email Signatures &amp; Other Notices	</a:t>
            </a:r>
          </a:p>
        </p:txBody>
      </p:sp>
      <p:sp>
        <p:nvSpPr>
          <p:cNvPr id="5" name="Content Placeholder 4"/>
          <p:cNvSpPr>
            <a:spLocks noGrp="1"/>
          </p:cNvSpPr>
          <p:nvPr>
            <p:ph sz="half" idx="1"/>
          </p:nvPr>
        </p:nvSpPr>
        <p:spPr>
          <a:xfrm>
            <a:off x="468464" y="2505272"/>
            <a:ext cx="5181600" cy="2412610"/>
          </a:xfrm>
        </p:spPr>
        <p:txBody>
          <a:bodyPr>
            <a:normAutofit fontScale="77500" lnSpcReduction="20000"/>
          </a:bodyPr>
          <a:lstStyle/>
          <a:p>
            <a:r>
              <a:rPr lang="en-US" dirty="0"/>
              <a:t>There is no easy button to remove liability</a:t>
            </a:r>
          </a:p>
          <a:p>
            <a:r>
              <a:rPr lang="en-US" dirty="0"/>
              <a:t>Email Confidentiality Disclaimers: Annoying But Are They Legally Binding? (cenkuslaw.com)</a:t>
            </a:r>
          </a:p>
          <a:p>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https://cenkuslaw.com/annoying-email-confidentiality-disclaimers/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6" name="Content Placeholder 5"/>
          <p:cNvSpPr>
            <a:spLocks noGrp="1"/>
          </p:cNvSpPr>
          <p:nvPr>
            <p:ph sz="half" idx="2"/>
          </p:nvPr>
        </p:nvSpPr>
        <p:spPr>
          <a:xfrm>
            <a:off x="5547359" y="2505272"/>
            <a:ext cx="5181600" cy="3878468"/>
          </a:xfrm>
        </p:spPr>
        <p:txBody>
          <a:bodyPr>
            <a:normAutofit fontScale="77500" lnSpcReduction="20000"/>
          </a:bodyPr>
          <a:lstStyle/>
          <a:p>
            <a:pPr marL="0" indent="0">
              <a:buNone/>
            </a:pPr>
            <a:r>
              <a:rPr lang="en-US" dirty="0"/>
              <a:t>1.) To communicate and protect the confidential nature of the email</a:t>
            </a:r>
          </a:p>
          <a:p>
            <a:pPr marL="0" indent="0">
              <a:buNone/>
            </a:pPr>
            <a:r>
              <a:rPr lang="en-US" dirty="0"/>
              <a:t>2.) In the case of law firms, to communicate that the email may be privileged (subject to attorney-client privilege)</a:t>
            </a:r>
          </a:p>
          <a:p>
            <a:pPr marL="0" indent="0">
              <a:buNone/>
            </a:pPr>
            <a:r>
              <a:rPr lang="en-US" dirty="0"/>
              <a:t>3.) To disclaim the formation of a contract</a:t>
            </a:r>
          </a:p>
          <a:p>
            <a:pPr marL="0" indent="0">
              <a:buNone/>
            </a:pPr>
            <a:r>
              <a:rPr lang="en-US" dirty="0"/>
              <a:t>4.) To assert a copyright in the email contents</a:t>
            </a:r>
          </a:p>
          <a:p>
            <a:pPr marL="0" indent="0">
              <a:buNone/>
            </a:pPr>
            <a:r>
              <a:rPr lang="en-US" dirty="0"/>
              <a:t>5.) To disclaim liability for viruses transmitted by the email</a:t>
            </a:r>
          </a:p>
          <a:p>
            <a:pPr marL="0" indent="0">
              <a:buNone/>
            </a:pPr>
            <a:r>
              <a:rPr lang="en-US" dirty="0"/>
              <a:t>6.) To disclaim a negligent misstatement</a:t>
            </a:r>
          </a:p>
          <a:p>
            <a:pPr marL="0" indent="0">
              <a:buNone/>
            </a:pPr>
            <a:r>
              <a:rPr lang="en-US" dirty="0"/>
              <a:t>7.) To disclaim employer liability for the views of the employee-sender</a:t>
            </a:r>
          </a:p>
          <a:p>
            <a:endParaRPr lang="en-US" dirty="0"/>
          </a:p>
        </p:txBody>
      </p:sp>
    </p:spTree>
    <p:extLst>
      <p:ext uri="{BB962C8B-B14F-4D97-AF65-F5344CB8AC3E}">
        <p14:creationId xmlns:p14="http://schemas.microsoft.com/office/powerpoint/2010/main" val="4175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796" y="1426376"/>
            <a:ext cx="10515600" cy="910002"/>
          </a:xfrm>
        </p:spPr>
        <p:txBody>
          <a:bodyPr/>
          <a:lstStyle/>
          <a:p>
            <a:r>
              <a:rPr lang="en-US" dirty="0"/>
              <a:t>Threats	</a:t>
            </a:r>
          </a:p>
        </p:txBody>
      </p:sp>
      <p:sp>
        <p:nvSpPr>
          <p:cNvPr id="5" name="Content Placeholder 4"/>
          <p:cNvSpPr>
            <a:spLocks noGrp="1"/>
          </p:cNvSpPr>
          <p:nvPr>
            <p:ph sz="half" idx="1"/>
          </p:nvPr>
        </p:nvSpPr>
        <p:spPr>
          <a:xfrm>
            <a:off x="520148" y="2437978"/>
            <a:ext cx="4274976" cy="1478774"/>
          </a:xfrm>
        </p:spPr>
        <p:txBody>
          <a:bodyPr>
            <a:normAutofit lnSpcReduction="10000"/>
          </a:bodyPr>
          <a:lstStyle/>
          <a:p>
            <a:r>
              <a:rPr lang="en-US" sz="2400" dirty="0"/>
              <a:t>Does someone have the motive to be a threat to your organization?</a:t>
            </a:r>
          </a:p>
        </p:txBody>
      </p:sp>
      <p:sp>
        <p:nvSpPr>
          <p:cNvPr id="6" name="Content Placeholder 5"/>
          <p:cNvSpPr>
            <a:spLocks noGrp="1"/>
          </p:cNvSpPr>
          <p:nvPr>
            <p:ph sz="half" idx="2"/>
          </p:nvPr>
        </p:nvSpPr>
        <p:spPr>
          <a:xfrm>
            <a:off x="5736866" y="2437978"/>
            <a:ext cx="5022127" cy="3482563"/>
          </a:xfrm>
        </p:spPr>
        <p:txBody>
          <a:bodyPr>
            <a:normAutofit lnSpcReduction="10000"/>
          </a:bodyPr>
          <a:lstStyle/>
          <a:p>
            <a:r>
              <a:rPr lang="en-US" sz="2400" dirty="0"/>
              <a:t>Does your organization have money?</a:t>
            </a:r>
          </a:p>
          <a:p>
            <a:r>
              <a:rPr lang="en-US" sz="2400" dirty="0"/>
              <a:t>Do you have ‘targets of opportunity’ vulnerabilities?</a:t>
            </a:r>
          </a:p>
          <a:p>
            <a:r>
              <a:rPr lang="en-US" sz="2400" dirty="0"/>
              <a:t>Are your clients high value targets?</a:t>
            </a:r>
          </a:p>
          <a:p>
            <a:r>
              <a:rPr lang="en-US" sz="2400" dirty="0"/>
              <a:t>Are your partners high value targets?</a:t>
            </a:r>
          </a:p>
          <a:p>
            <a:r>
              <a:rPr lang="en-US" sz="2400" dirty="0"/>
              <a:t>Do your clients have money?</a:t>
            </a:r>
          </a:p>
          <a:p>
            <a:r>
              <a:rPr lang="en-US" sz="2400" dirty="0"/>
              <a:t>Do you have cyber insurance?</a:t>
            </a:r>
          </a:p>
          <a:p>
            <a:r>
              <a:rPr lang="en-US" sz="2400" dirty="0"/>
              <a:t>Is your country a target?</a:t>
            </a:r>
          </a:p>
          <a:p>
            <a:pPr marL="0" indent="0">
              <a:buNone/>
            </a:pPr>
            <a:endParaRPr lang="en-US" dirty="0"/>
          </a:p>
          <a:p>
            <a:endParaRPr lang="en-US" dirty="0"/>
          </a:p>
        </p:txBody>
      </p:sp>
    </p:spTree>
    <p:extLst>
      <p:ext uri="{BB962C8B-B14F-4D97-AF65-F5344CB8AC3E}">
        <p14:creationId xmlns:p14="http://schemas.microsoft.com/office/powerpoint/2010/main" val="291225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CC30-D875-D58F-01BE-E8DCE5172A1F}"/>
              </a:ext>
            </a:extLst>
          </p:cNvPr>
          <p:cNvSpPr txBox="1">
            <a:spLocks noGrp="1"/>
          </p:cNvSpPr>
          <p:nvPr>
            <p:ph type="title" idx="4294967295"/>
          </p:nvPr>
        </p:nvSpPr>
        <p:spPr>
          <a:xfrm>
            <a:off x="375275" y="1748795"/>
            <a:ext cx="2609384"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a:extLst>
              <a:ext uri="{FF2B5EF4-FFF2-40B4-BE49-F238E27FC236}">
                <a16:creationId xmlns:a16="http://schemas.microsoft.com/office/drawing/2014/main" id="{87DF0631-4067-D0D1-F7C0-66203D4E7410}"/>
              </a:ext>
            </a:extLst>
          </p:cNvPr>
          <p:cNvSpPr txBox="1"/>
          <p:nvPr/>
        </p:nvSpPr>
        <p:spPr>
          <a:xfrm>
            <a:off x="3290956" y="2893391"/>
            <a:ext cx="4888497" cy="1200329"/>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You must understand the threats before you can understand how to defend yourself.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There are a lot of threats, but a group of mitigating controls stops them in their tracks!</a:t>
            </a:r>
            <a:endParaRPr lang="en-US" dirty="0"/>
          </a:p>
        </p:txBody>
      </p:sp>
      <p:pic>
        <p:nvPicPr>
          <p:cNvPr id="10" name="Picture 9" descr="A hacker in a hoodie with a question mark on the face and zeros and ones in the background.">
            <a:extLst>
              <a:ext uri="{FF2B5EF4-FFF2-40B4-BE49-F238E27FC236}">
                <a16:creationId xmlns:a16="http://schemas.microsoft.com/office/drawing/2014/main" id="{8B905AB6-27D2-6D48-CACC-8CE4833305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5275" y="3012661"/>
            <a:ext cx="2245367" cy="1496911"/>
          </a:xfrm>
          <a:prstGeom prst="rect">
            <a:avLst/>
          </a:prstGeom>
        </p:spPr>
      </p:pic>
      <p:sp>
        <p:nvSpPr>
          <p:cNvPr id="11" name="TextBox 10">
            <a:extLst>
              <a:ext uri="{FF2B5EF4-FFF2-40B4-BE49-F238E27FC236}">
                <a16:creationId xmlns:a16="http://schemas.microsoft.com/office/drawing/2014/main" id="{98D46660-C6B9-6D4C-CB3E-70C3CC21D1FB}"/>
              </a:ext>
            </a:extLst>
          </p:cNvPr>
          <p:cNvSpPr txBox="1"/>
          <p:nvPr/>
        </p:nvSpPr>
        <p:spPr>
          <a:xfrm>
            <a:off x="280781" y="4562581"/>
            <a:ext cx="2857500" cy="230832"/>
          </a:xfrm>
          <a:prstGeom prst="rect">
            <a:avLst/>
          </a:prstGeom>
          <a:noFill/>
        </p:spPr>
        <p:txBody>
          <a:bodyPr wrap="square" rtlCol="0">
            <a:spAutoFit/>
          </a:bodyPr>
          <a:lstStyle/>
          <a:p>
            <a:r>
              <a:rPr lang="en-US" sz="900" dirty="0">
                <a:hlinkClick r:id="rId3" tooltip="https://fabiusmaximus.com/category/cybersecurity-cyberwar/"/>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4" name="TextBox 3">
            <a:extLst>
              <a:ext uri="{FF2B5EF4-FFF2-40B4-BE49-F238E27FC236}">
                <a16:creationId xmlns:a16="http://schemas.microsoft.com/office/drawing/2014/main" id="{151361F0-BD63-84E3-F103-9A083B70FEE5}"/>
              </a:ext>
            </a:extLst>
          </p:cNvPr>
          <p:cNvSpPr txBox="1"/>
          <p:nvPr/>
        </p:nvSpPr>
        <p:spPr>
          <a:xfrm>
            <a:off x="2321277" y="5162513"/>
            <a:ext cx="7175240" cy="1323439"/>
          </a:xfrm>
          <a:prstGeom prst="rect">
            <a:avLst/>
          </a:prstGeom>
          <a:noFill/>
        </p:spPr>
        <p:txBody>
          <a:bodyPr wrap="square">
            <a:spAutoFit/>
          </a:bodyPr>
          <a:lstStyle/>
          <a:p>
            <a:pPr algn="ctr"/>
            <a:r>
              <a:rPr lang="en-US" sz="2000" dirty="0"/>
              <a:t>“If you know the enemy and know yourself, you need not fear the result of a hundred battles. If you know yourself but not the enemy, for every victory gained you will also suffer a defeat. If you know neither the enemy nor yourself, you will succumb in every battle.”  Sun Tzu – The Art of War</a:t>
            </a:r>
          </a:p>
        </p:txBody>
      </p:sp>
    </p:spTree>
    <p:extLst>
      <p:ext uri="{BB962C8B-B14F-4D97-AF65-F5344CB8AC3E}">
        <p14:creationId xmlns:p14="http://schemas.microsoft.com/office/powerpoint/2010/main" val="3044936030"/>
      </p:ext>
    </p:extLst>
  </p:cSld>
  <p:clrMapOvr>
    <a:masterClrMapping/>
  </p:clrMapOvr>
</p:sld>
</file>

<file path=ppt/theme/theme1.xml><?xml version="1.0" encoding="utf-8"?>
<a:theme xmlns:a="http://schemas.openxmlformats.org/drawingml/2006/main" name="1_Office Theme">
  <a:themeElements>
    <a:clrScheme name="COSOS">
      <a:dk1>
        <a:srgbClr val="002F6C"/>
      </a:dk1>
      <a:lt1>
        <a:srgbClr val="FFFFFF"/>
      </a:lt1>
      <a:dk2>
        <a:srgbClr val="BA0C2F"/>
      </a:dk2>
      <a:lt2>
        <a:srgbClr val="FFCD00"/>
      </a:lt2>
      <a:accent1>
        <a:srgbClr val="512A44"/>
      </a:accent1>
      <a:accent2>
        <a:srgbClr val="D45D00"/>
      </a:accent2>
      <a:accent3>
        <a:srgbClr val="205C40"/>
      </a:accent3>
      <a:accent4>
        <a:srgbClr val="009CDE"/>
      </a:accent4>
      <a:accent5>
        <a:srgbClr val="83786F"/>
      </a:accent5>
      <a:accent6>
        <a:srgbClr val="CBC4BC"/>
      </a:accent6>
      <a:hlink>
        <a:srgbClr val="0563C1"/>
      </a:hlink>
      <a:folHlink>
        <a:srgbClr val="954F72"/>
      </a:folHlink>
    </a:clrScheme>
    <a:fontScheme name="COSO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OS Document" ma:contentTypeID="0x010100D2B7E3FF762C5B4A8AA557D8C901653D0036902C0C7FB5EF4EADA8368E016D523D" ma:contentTypeVersion="20" ma:contentTypeDescription="Use this content type for CDOS document (Document_CDOS)" ma:contentTypeScope="" ma:versionID="f2df9195b0b1870af2688a191fbe00dc">
  <xsd:schema xmlns:xsd="http://www.w3.org/2001/XMLSchema" xmlns:xs="http://www.w3.org/2001/XMLSchema" xmlns:p="http://schemas.microsoft.com/office/2006/metadata/properties" xmlns:ns2="d444297a-d47d-4bb2-8522-07033b2dc30f" xmlns:ns3="649ba8c8-740e-42ea-850c-ca46ca456214" targetNamespace="http://schemas.microsoft.com/office/2006/metadata/properties" ma:root="true" ma:fieldsID="aaaabe916c33f025b5b94a537633885c" ns2:_="" ns3:_="">
    <xsd:import namespace="d444297a-d47d-4bb2-8522-07033b2dc30f"/>
    <xsd:import namespace="649ba8c8-740e-42ea-850c-ca46ca456214"/>
    <xsd:element name="properties">
      <xsd:complexType>
        <xsd:sequence>
          <xsd:element name="documentManagement">
            <xsd:complexType>
              <xsd:all>
                <xsd:element ref="ns2:i89bf99be0734afaad0f11e7f7340caa" minOccurs="0"/>
                <xsd:element ref="ns2:b202013f7921451cb1f7feee3c42e03e" minOccurs="0"/>
                <xsd:element ref="ns2:TaxCatchAll" minOccurs="0"/>
                <xsd:element ref="ns2:TaxCatchAllLabel" minOccurs="0"/>
                <xsd:element ref="ns3:Category" minOccurs="0"/>
                <xsd:element ref="ns3:Content_x0020_Location"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dat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4297a-d47d-4bb2-8522-07033b2dc30f" elementFormDefault="qualified">
    <xsd:import namespace="http://schemas.microsoft.com/office/2006/documentManagement/types"/>
    <xsd:import namespace="http://schemas.microsoft.com/office/infopath/2007/PartnerControls"/>
    <xsd:element name="i89bf99be0734afaad0f11e7f7340caa" ma:index="8" nillable="true" ma:taxonomy="true" ma:internalName="i89bf99be0734afaad0f11e7f7340caa" ma:taxonomyFieldName="Type_x0020_of_x0020_Document" ma:displayName="Type of Document" ma:readOnly="false" ma:fieldId="{289bf99b-e073-4afa-ad0f-11e7f7340caa}" ma:sspId="8c720d17-7577-462f-b385-95738aee4da1" ma:termSetId="f190b1d9-64e7-4d5f-b0f5-d94771f97680" ma:anchorId="00000000-0000-0000-0000-000000000000" ma:open="false" ma:isKeyword="false">
      <xsd:complexType>
        <xsd:sequence>
          <xsd:element ref="pc:Terms" minOccurs="0" maxOccurs="1"/>
        </xsd:sequence>
      </xsd:complexType>
    </xsd:element>
    <xsd:element name="b202013f7921451cb1f7feee3c42e03e" ma:index="9" nillable="true" ma:taxonomy="true" ma:internalName="b202013f7921451cb1f7feee3c42e03e" ma:taxonomyFieldName="Division" ma:displayName="Division" ma:readOnly="false" ma:fieldId="{b202013f-7921-451c-b1f7-feee3c42e03e}" ma:sspId="8c720d17-7577-462f-b385-95738aee4da1" ma:termSetId="5fccc6ff-cb7d-416d-b84b-a68a565946a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99e2644-3a6f-4614-be8e-b7f6761c97ce}" ma:internalName="TaxCatchAll" ma:readOnly="false" ma:showField="CatchAllData" ma:web="d444297a-d47d-4bb2-8522-07033b2dc30f">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99e2644-3a6f-4614-be8e-b7f6761c97ce}" ma:internalName="TaxCatchAllLabel" ma:readOnly="true" ma:showField="CatchAllDataLabel" ma:web="d444297a-d47d-4bb2-8522-07033b2dc30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9ba8c8-740e-42ea-850c-ca46ca456214"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ma:readOnly="false">
      <xsd:simpleType>
        <xsd:restriction base="dms:Choice">
          <xsd:enumeration value="General"/>
          <xsd:enumeration value="Email"/>
          <xsd:enumeration value="Phone/Voicemail"/>
          <xsd:enumeration value="Web"/>
        </xsd:restriction>
      </xsd:simpleType>
    </xsd:element>
    <xsd:element name="Content_x0020_Location" ma:index="15" nillable="true" ma:displayName="Content Location" ma:format="Dropdown" ma:internalName="Content_x0020_Location" ma:readOnly="false">
      <xsd:simpleType>
        <xsd:restriction base="dms:Choice">
          <xsd:enumeration value="Benefits"/>
          <xsd:enumeration value="Emergency Information"/>
          <xsd:enumeration value="IT Services Desk"/>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649ba8c8-740e-42ea-850c-ca46ca456214" xsi:nil="true"/>
    <Content_x0020_Location xmlns="649ba8c8-740e-42ea-850c-ca46ca456214" xsi:nil="true"/>
    <i89bf99be0734afaad0f11e7f7340caa xmlns="d444297a-d47d-4bb2-8522-07033b2dc30f">
      <Terms xmlns="http://schemas.microsoft.com/office/infopath/2007/PartnerControls"/>
    </i89bf99be0734afaad0f11e7f7340caa>
    <TaxCatchAll xmlns="d444297a-d47d-4bb2-8522-07033b2dc30f" xsi:nil="true"/>
    <b202013f7921451cb1f7feee3c42e03e xmlns="d444297a-d47d-4bb2-8522-07033b2dc30f">
      <Terms xmlns="http://schemas.microsoft.com/office/infopath/2007/PartnerControls"/>
    </b202013f7921451cb1f7feee3c42e03e>
    <date xmlns="649ba8c8-740e-42ea-850c-ca46ca456214" xsi:nil="true"/>
  </documentManagement>
</p:properties>
</file>

<file path=customXml/itemProps1.xml><?xml version="1.0" encoding="utf-8"?>
<ds:datastoreItem xmlns:ds="http://schemas.openxmlformats.org/officeDocument/2006/customXml" ds:itemID="{3EF4759F-61B4-40AF-9481-0BE89DC8B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4297a-d47d-4bb2-8522-07033b2dc30f"/>
    <ds:schemaRef ds:uri="649ba8c8-740e-42ea-850c-ca46ca456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798184-6BA1-44E2-9F5E-08D76CCD4391}">
  <ds:schemaRefs>
    <ds:schemaRef ds:uri="http://schemas.microsoft.com/sharepoint/v3/contenttype/forms"/>
  </ds:schemaRefs>
</ds:datastoreItem>
</file>

<file path=customXml/itemProps3.xml><?xml version="1.0" encoding="utf-8"?>
<ds:datastoreItem xmlns:ds="http://schemas.openxmlformats.org/officeDocument/2006/customXml" ds:itemID="{775B96DD-3C6A-46E5-AB23-B3EEF50DC5AF}">
  <ds:schemaRefs>
    <ds:schemaRef ds:uri="http://purl.org/dc/terms/"/>
    <ds:schemaRef ds:uri="http://schemas.microsoft.com/office/2006/metadata/properties"/>
    <ds:schemaRef ds:uri="http://schemas.openxmlformats.org/package/2006/metadata/core-properties"/>
    <ds:schemaRef ds:uri="649ba8c8-740e-42ea-850c-ca46ca456214"/>
    <ds:schemaRef ds:uri="http://purl.org/dc/dcmitype/"/>
    <ds:schemaRef ds:uri="http://schemas.microsoft.com/office/2006/documentManagement/types"/>
    <ds:schemaRef ds:uri="http://www.w3.org/XML/1998/namespace"/>
    <ds:schemaRef ds:uri="http://schemas.microsoft.com/office/infopath/2007/PartnerControls"/>
    <ds:schemaRef ds:uri="d444297a-d47d-4bb2-8522-07033b2dc30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11490</TotalTime>
  <Words>4810</Words>
  <Application>Microsoft Office PowerPoint</Application>
  <PresentationFormat>Widescreen</PresentationFormat>
  <Paragraphs>366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Arial Narrow</vt:lpstr>
      <vt:lpstr>Calibri</vt:lpstr>
      <vt:lpstr>Courier New</vt:lpstr>
      <vt:lpstr>1_Office Theme</vt:lpstr>
      <vt:lpstr>Continuing Legal Education - Cybersecurity</vt:lpstr>
      <vt:lpstr>CLE – Cybersecurity in Practice</vt:lpstr>
      <vt:lpstr>Cybersecurity Risk </vt:lpstr>
      <vt:lpstr>Key Takeaways </vt:lpstr>
      <vt:lpstr>Key Takeaways (cont’d) </vt:lpstr>
      <vt:lpstr>Insurance </vt:lpstr>
      <vt:lpstr>Email Signatures &amp; Other Notices </vt:lpstr>
      <vt:lpstr>Threats </vt:lpstr>
      <vt:lpstr>Attacks </vt:lpstr>
      <vt:lpstr>Attacks </vt:lpstr>
      <vt:lpstr>Malware</vt:lpstr>
      <vt:lpstr>Malware - Ransomware</vt:lpstr>
      <vt:lpstr>Malware - Fileless</vt:lpstr>
      <vt:lpstr>Malware - Spyware</vt:lpstr>
      <vt:lpstr>Malware - Trojan</vt:lpstr>
      <vt:lpstr>Malware - Worm</vt:lpstr>
      <vt:lpstr>Malware - Rootkit</vt:lpstr>
      <vt:lpstr>Malware - Scareware</vt:lpstr>
      <vt:lpstr>Malware - Keylogger</vt:lpstr>
      <vt:lpstr>Denial of Service</vt:lpstr>
      <vt:lpstr>Phishing</vt:lpstr>
      <vt:lpstr>Spoofing</vt:lpstr>
      <vt:lpstr>Identity-Based Attacks</vt:lpstr>
      <vt:lpstr>Code Injection</vt:lpstr>
      <vt:lpstr>Supply Chain Attacks</vt:lpstr>
      <vt:lpstr>Secure by Design</vt:lpstr>
      <vt:lpstr>Social engineering attacks</vt:lpstr>
      <vt:lpstr>Business Email Compromise - BEC</vt:lpstr>
      <vt:lpstr>Insider Threats</vt:lpstr>
      <vt:lpstr>DNS Tunneling</vt:lpstr>
      <vt:lpstr>IoT Based Attacks</vt:lpstr>
      <vt:lpstr>Future Threats</vt:lpstr>
      <vt:lpstr>CIS Controls</vt:lpstr>
      <vt:lpstr>CIS Controls (cont’d)</vt:lpstr>
      <vt:lpstr>Inventory – What hardware do you allow?</vt:lpstr>
      <vt:lpstr>Inventory – What software do you allow?</vt:lpstr>
      <vt:lpstr>Data Protection</vt:lpstr>
      <vt:lpstr>Secure Configurations</vt:lpstr>
      <vt:lpstr>Account Management</vt:lpstr>
      <vt:lpstr>Password Guidelines</vt:lpstr>
      <vt:lpstr>EDR – Endpoint Detection and Response</vt:lpstr>
      <vt:lpstr>Sensitive Data Protection</vt:lpstr>
      <vt:lpstr>SaaS/Cloud</vt:lpstr>
      <vt:lpstr>BEC Tips</vt:lpstr>
      <vt:lpstr>Final Items</vt:lpstr>
      <vt:lpstr>Key Takeaways - Recap </vt:lpstr>
      <vt:lpstr>Key Takeaways – Recap (cont’d) </vt:lpstr>
      <vt:lpstr>References</vt:lpstr>
      <vt:lpstr>Continuing Education</vt:lpstr>
    </vt:vector>
  </TitlesOfParts>
  <Company>CDOS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Sunny</dc:creator>
  <cp:lastModifiedBy>Shannon Kenney</cp:lastModifiedBy>
  <cp:revision>95</cp:revision>
  <dcterms:created xsi:type="dcterms:W3CDTF">2018-07-19T18:09:46Z</dcterms:created>
  <dcterms:modified xsi:type="dcterms:W3CDTF">2024-08-13T21:33:02Z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176b7e50-4242-4a37-98e7-eea5006b3487</vt:lpwstr>
  </property>
  <property fmtid="{D5CDD505-2E9C-101B-9397-08002B2CF9AE}" pid="3" name="ContentTypeId">
    <vt:lpwstr>0x010100D2B7E3FF762C5B4A8AA557D8C901653D0036902C0C7FB5EF4EADA8368E016D523D</vt:lpwstr>
  </property>
  <property fmtid="{D5CDD505-2E9C-101B-9397-08002B2CF9AE}" pid="4" name="Division">
    <vt:lpwstr/>
  </property>
  <property fmtid="{D5CDD505-2E9C-101B-9397-08002B2CF9AE}" pid="5" name="Type of Document">
    <vt:lpwstr/>
  </property>
  <property fmtid="{D5CDD505-2E9C-101B-9397-08002B2CF9AE}" pid="6" name="MSIP_Label_59e4beaa-c4ba-4ea9-a1f4-4e52626a3d73_Enabled">
    <vt:lpwstr>true</vt:lpwstr>
  </property>
  <property fmtid="{D5CDD505-2E9C-101B-9397-08002B2CF9AE}" pid="7" name="MSIP_Label_59e4beaa-c4ba-4ea9-a1f4-4e52626a3d73_SetDate">
    <vt:lpwstr>2023-12-12T21:07:49Z</vt:lpwstr>
  </property>
  <property fmtid="{D5CDD505-2E9C-101B-9397-08002B2CF9AE}" pid="8" name="MSIP_Label_59e4beaa-c4ba-4ea9-a1f4-4e52626a3d73_Method">
    <vt:lpwstr>Standard</vt:lpwstr>
  </property>
  <property fmtid="{D5CDD505-2E9C-101B-9397-08002B2CF9AE}" pid="9" name="MSIP_Label_59e4beaa-c4ba-4ea9-a1f4-4e52626a3d73_Name">
    <vt:lpwstr>defa4170-0d19-0005-0004-bc88714345d2</vt:lpwstr>
  </property>
  <property fmtid="{D5CDD505-2E9C-101B-9397-08002B2CF9AE}" pid="10" name="MSIP_Label_59e4beaa-c4ba-4ea9-a1f4-4e52626a3d73_SiteId">
    <vt:lpwstr>58e69e55-1d13-4102-aac7-ea2947430191</vt:lpwstr>
  </property>
  <property fmtid="{D5CDD505-2E9C-101B-9397-08002B2CF9AE}" pid="11" name="MSIP_Label_59e4beaa-c4ba-4ea9-a1f4-4e52626a3d73_ActionId">
    <vt:lpwstr>1a343e34-6bf5-4871-8688-481fdf0ae6e7</vt:lpwstr>
  </property>
  <property fmtid="{D5CDD505-2E9C-101B-9397-08002B2CF9AE}" pid="12" name="MSIP_Label_59e4beaa-c4ba-4ea9-a1f4-4e52626a3d73_ContentBits">
    <vt:lpwstr>0</vt:lpwstr>
  </property>
</Properties>
</file>