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9"/>
  </p:notesMasterIdLst>
  <p:sldIdLst>
    <p:sldId id="279" r:id="rId2"/>
    <p:sldId id="343" r:id="rId3"/>
    <p:sldId id="390" r:id="rId4"/>
    <p:sldId id="1948764608" r:id="rId5"/>
    <p:sldId id="1948764625" r:id="rId6"/>
    <p:sldId id="1948764606" r:id="rId7"/>
    <p:sldId id="1948764582" r:id="rId8"/>
    <p:sldId id="373" r:id="rId9"/>
    <p:sldId id="1948764629" r:id="rId10"/>
    <p:sldId id="1948764596" r:id="rId11"/>
    <p:sldId id="1948764586" r:id="rId12"/>
    <p:sldId id="1948764627" r:id="rId13"/>
    <p:sldId id="1948764597" r:id="rId14"/>
    <p:sldId id="259" r:id="rId15"/>
    <p:sldId id="1948764589" r:id="rId16"/>
    <p:sldId id="400" r:id="rId17"/>
    <p:sldId id="1948764599" r:id="rId18"/>
    <p:sldId id="1948764592" r:id="rId19"/>
    <p:sldId id="1948764593" r:id="rId20"/>
    <p:sldId id="1948764594" r:id="rId21"/>
    <p:sldId id="1948764602" r:id="rId22"/>
    <p:sldId id="1948764636" r:id="rId23"/>
    <p:sldId id="1948764637" r:id="rId24"/>
    <p:sldId id="1948764638" r:id="rId25"/>
    <p:sldId id="1948764639" r:id="rId26"/>
    <p:sldId id="1948764640" r:id="rId27"/>
    <p:sldId id="1948764641"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608" autoAdjust="0"/>
    <p:restoredTop sz="86405" autoAdjust="0"/>
  </p:normalViewPr>
  <p:slideViewPr>
    <p:cSldViewPr snapToGrid="0">
      <p:cViewPr varScale="1">
        <p:scale>
          <a:sx n="59" d="100"/>
          <a:sy n="59" d="100"/>
        </p:scale>
        <p:origin x="86" y="326"/>
      </p:cViewPr>
      <p:guideLst/>
    </p:cSldViewPr>
  </p:slideViewPr>
  <p:outlineViewPr>
    <p:cViewPr>
      <p:scale>
        <a:sx n="33" d="100"/>
        <a:sy n="33" d="100"/>
      </p:scale>
      <p:origin x="0" y="-7627"/>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7.xml"/><Relationship Id="rId1" Type="http://schemas.microsoft.com/office/2011/relationships/chartStyle" Target="style7.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7809439002671415E-2"/>
          <c:y val="2.132079833835018E-2"/>
          <c:w val="0.93108457029469716"/>
          <c:h val="0.88553543760562847"/>
        </c:manualLayout>
      </c:layout>
      <c:barChart>
        <c:barDir val="col"/>
        <c:grouping val="clustered"/>
        <c:varyColors val="0"/>
        <c:ser>
          <c:idx val="0"/>
          <c:order val="0"/>
          <c:tx>
            <c:strRef>
              <c:f>Sheet1!$B$1</c:f>
              <c:strCache>
                <c:ptCount val="1"/>
                <c:pt idx="0">
                  <c:v>Registrations</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Sheet1!$A$2:$A$12</c:f>
              <c:strCache>
                <c:ptCount val="11"/>
                <c:pt idx="0">
                  <c:v>January 2025</c:v>
                </c:pt>
                <c:pt idx="1">
                  <c:v>February 2025</c:v>
                </c:pt>
                <c:pt idx="2">
                  <c:v>March 2025</c:v>
                </c:pt>
                <c:pt idx="3">
                  <c:v>April 2025</c:v>
                </c:pt>
                <c:pt idx="4">
                  <c:v>May 2025</c:v>
                </c:pt>
                <c:pt idx="5">
                  <c:v>June 2025</c:v>
                </c:pt>
                <c:pt idx="6">
                  <c:v>July 2025</c:v>
                </c:pt>
                <c:pt idx="7">
                  <c:v>August 2025</c:v>
                </c:pt>
                <c:pt idx="8">
                  <c:v>September 2025</c:v>
                </c:pt>
                <c:pt idx="9">
                  <c:v>October 2025</c:v>
                </c:pt>
                <c:pt idx="10">
                  <c:v>November 2025</c:v>
                </c:pt>
              </c:strCache>
            </c:strRef>
          </c:cat>
          <c:val>
            <c:numRef>
              <c:f>Sheet1!$B$2:$B$12</c:f>
              <c:numCache>
                <c:formatCode>#,##0</c:formatCode>
                <c:ptCount val="11"/>
                <c:pt idx="0">
                  <c:v>12533</c:v>
                </c:pt>
                <c:pt idx="1">
                  <c:v>11054</c:v>
                </c:pt>
                <c:pt idx="2">
                  <c:v>12483</c:v>
                </c:pt>
                <c:pt idx="3">
                  <c:v>13227</c:v>
                </c:pt>
                <c:pt idx="4">
                  <c:v>12801</c:v>
                </c:pt>
                <c:pt idx="5">
                  <c:v>14053</c:v>
                </c:pt>
                <c:pt idx="6">
                  <c:v>16653</c:v>
                </c:pt>
                <c:pt idx="7">
                  <c:v>16252</c:v>
                </c:pt>
                <c:pt idx="8">
                  <c:v>15873</c:v>
                </c:pt>
                <c:pt idx="9">
                  <c:v>15757</c:v>
                </c:pt>
                <c:pt idx="10">
                  <c:v>12098</c:v>
                </c:pt>
              </c:numCache>
            </c:numRef>
          </c:val>
          <c:extLst>
            <c:ext xmlns:c16="http://schemas.microsoft.com/office/drawing/2014/chart" uri="{C3380CC4-5D6E-409C-BE32-E72D297353CC}">
              <c16:uniqueId val="{00000000-45B2-4840-8BB1-E4431290BAF0}"/>
            </c:ext>
          </c:extLst>
        </c:ser>
        <c:dLbls>
          <c:dLblPos val="outEnd"/>
          <c:showLegendKey val="0"/>
          <c:showVal val="1"/>
          <c:showCatName val="0"/>
          <c:showSerName val="0"/>
          <c:showPercent val="0"/>
          <c:showBubbleSize val="0"/>
        </c:dLbls>
        <c:gapWidth val="100"/>
        <c:overlap val="-27"/>
        <c:axId val="527395008"/>
        <c:axId val="1965359136"/>
      </c:barChart>
      <c:catAx>
        <c:axId val="527395008"/>
        <c:scaling>
          <c:orientation val="maxMin"/>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1965359136"/>
        <c:crosses val="autoZero"/>
        <c:auto val="1"/>
        <c:lblAlgn val="ctr"/>
        <c:lblOffset val="100"/>
        <c:noMultiLvlLbl val="0"/>
      </c:catAx>
      <c:valAx>
        <c:axId val="1965359136"/>
        <c:scaling>
          <c:orientation val="minMax"/>
          <c:max val="30000"/>
        </c:scaling>
        <c:delete val="0"/>
        <c:axPos val="r"/>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high"/>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527395008"/>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110599070263145E-2"/>
          <c:y val="5.0507223295455324E-2"/>
          <c:w val="0.93108457029469716"/>
          <c:h val="0.88553543760562847"/>
        </c:manualLayout>
      </c:layout>
      <c:barChart>
        <c:barDir val="col"/>
        <c:grouping val="clustered"/>
        <c:varyColors val="0"/>
        <c:ser>
          <c:idx val="0"/>
          <c:order val="0"/>
          <c:tx>
            <c:strRef>
              <c:f>Sheet1!$B$1</c:f>
              <c:strCache>
                <c:ptCount val="1"/>
                <c:pt idx="0">
                  <c:v>Registrations</c:v>
                </c:pt>
              </c:strCache>
            </c:strRef>
          </c:tx>
          <c:spPr>
            <a:solidFill>
              <a:schemeClr val="accent1"/>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Sheet1!$A$2:$A$12</c:f>
              <c:strCache>
                <c:ptCount val="11"/>
                <c:pt idx="0">
                  <c:v>January 2025</c:v>
                </c:pt>
                <c:pt idx="1">
                  <c:v>February 2025</c:v>
                </c:pt>
                <c:pt idx="2">
                  <c:v>March 2025</c:v>
                </c:pt>
                <c:pt idx="3">
                  <c:v>April 2025</c:v>
                </c:pt>
                <c:pt idx="4">
                  <c:v>May 2025</c:v>
                </c:pt>
                <c:pt idx="5">
                  <c:v>June 2025</c:v>
                </c:pt>
                <c:pt idx="6">
                  <c:v>July 2025</c:v>
                </c:pt>
                <c:pt idx="7">
                  <c:v>August 2025</c:v>
                </c:pt>
                <c:pt idx="8">
                  <c:v>September 2025</c:v>
                </c:pt>
                <c:pt idx="9">
                  <c:v>October 2025</c:v>
                </c:pt>
                <c:pt idx="10">
                  <c:v>November 2025</c:v>
                </c:pt>
              </c:strCache>
            </c:strRef>
          </c:cat>
          <c:val>
            <c:numRef>
              <c:f>Sheet1!$B$2:$B$12</c:f>
              <c:numCache>
                <c:formatCode>General</c:formatCode>
                <c:ptCount val="11"/>
                <c:pt idx="0">
                  <c:v>67328</c:v>
                </c:pt>
                <c:pt idx="1">
                  <c:v>59799</c:v>
                </c:pt>
                <c:pt idx="2">
                  <c:v>69438</c:v>
                </c:pt>
                <c:pt idx="3">
                  <c:v>68116</c:v>
                </c:pt>
                <c:pt idx="4">
                  <c:v>64030</c:v>
                </c:pt>
                <c:pt idx="5">
                  <c:v>61743</c:v>
                </c:pt>
                <c:pt idx="6">
                  <c:v>65705</c:v>
                </c:pt>
                <c:pt idx="7">
                  <c:v>62541</c:v>
                </c:pt>
                <c:pt idx="8">
                  <c:v>60537</c:v>
                </c:pt>
                <c:pt idx="9">
                  <c:v>60877</c:v>
                </c:pt>
                <c:pt idx="10">
                  <c:v>50480</c:v>
                </c:pt>
              </c:numCache>
            </c:numRef>
          </c:val>
          <c:extLst>
            <c:ext xmlns:c16="http://schemas.microsoft.com/office/drawing/2014/chart" uri="{C3380CC4-5D6E-409C-BE32-E72D297353CC}">
              <c16:uniqueId val="{00000000-B8E4-44BA-83A4-D0C56295D3C9}"/>
            </c:ext>
          </c:extLst>
        </c:ser>
        <c:dLbls>
          <c:dLblPos val="outEnd"/>
          <c:showLegendKey val="0"/>
          <c:showVal val="1"/>
          <c:showCatName val="0"/>
          <c:showSerName val="0"/>
          <c:showPercent val="0"/>
          <c:showBubbleSize val="0"/>
        </c:dLbls>
        <c:gapWidth val="100"/>
        <c:overlap val="-27"/>
        <c:axId val="527395008"/>
        <c:axId val="1965359136"/>
      </c:barChart>
      <c:catAx>
        <c:axId val="527395008"/>
        <c:scaling>
          <c:orientation val="maxMin"/>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1965359136"/>
        <c:crosses val="autoZero"/>
        <c:auto val="1"/>
        <c:lblAlgn val="ctr"/>
        <c:lblOffset val="100"/>
        <c:noMultiLvlLbl val="0"/>
      </c:catAx>
      <c:valAx>
        <c:axId val="1965359136"/>
        <c:scaling>
          <c:orientation val="minMax"/>
          <c:max val="80000"/>
          <c:min val="0"/>
        </c:scaling>
        <c:delete val="0"/>
        <c:axPos val="r"/>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high"/>
        <c:spPr>
          <a:noFill/>
          <a:ln>
            <a:solidFill>
              <a:schemeClr val="accent1"/>
            </a:solid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527395008"/>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7809439002671415E-2"/>
          <c:y val="2.132079833835018E-2"/>
          <c:w val="0.93108457029469716"/>
          <c:h val="0.88553543760562847"/>
        </c:manualLayout>
      </c:layout>
      <c:barChart>
        <c:barDir val="col"/>
        <c:grouping val="clustered"/>
        <c:varyColors val="0"/>
        <c:ser>
          <c:idx val="0"/>
          <c:order val="0"/>
          <c:tx>
            <c:strRef>
              <c:f>Sheet1!$B$1</c:f>
              <c:strCache>
                <c:ptCount val="1"/>
                <c:pt idx="0">
                  <c:v>Registrations</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Sheet1!$A$2:$A$12</c:f>
              <c:strCache>
                <c:ptCount val="11"/>
                <c:pt idx="0">
                  <c:v>January 2025</c:v>
                </c:pt>
                <c:pt idx="1">
                  <c:v>February 2025</c:v>
                </c:pt>
                <c:pt idx="2">
                  <c:v>March 2025</c:v>
                </c:pt>
                <c:pt idx="3">
                  <c:v>April 2025</c:v>
                </c:pt>
                <c:pt idx="4">
                  <c:v>May 2025</c:v>
                </c:pt>
                <c:pt idx="5">
                  <c:v>June 2025</c:v>
                </c:pt>
                <c:pt idx="6">
                  <c:v>July 2025</c:v>
                </c:pt>
                <c:pt idx="7">
                  <c:v>August 2025</c:v>
                </c:pt>
                <c:pt idx="8">
                  <c:v>September 2025</c:v>
                </c:pt>
                <c:pt idx="9">
                  <c:v>October 2025</c:v>
                </c:pt>
                <c:pt idx="10">
                  <c:v>November 2025</c:v>
                </c:pt>
              </c:strCache>
            </c:strRef>
          </c:cat>
          <c:val>
            <c:numRef>
              <c:f>Sheet1!$B$2:$B$12</c:f>
              <c:numCache>
                <c:formatCode>#,##0</c:formatCode>
                <c:ptCount val="11"/>
                <c:pt idx="0">
                  <c:v>4894</c:v>
                </c:pt>
                <c:pt idx="1">
                  <c:v>4040</c:v>
                </c:pt>
                <c:pt idx="2">
                  <c:v>4734</c:v>
                </c:pt>
                <c:pt idx="3">
                  <c:v>4938</c:v>
                </c:pt>
                <c:pt idx="4">
                  <c:v>4476</c:v>
                </c:pt>
                <c:pt idx="5">
                  <c:v>5346</c:v>
                </c:pt>
                <c:pt idx="6">
                  <c:v>6657</c:v>
                </c:pt>
                <c:pt idx="7">
                  <c:v>5951</c:v>
                </c:pt>
                <c:pt idx="8">
                  <c:v>5588</c:v>
                </c:pt>
                <c:pt idx="9">
                  <c:v>5174</c:v>
                </c:pt>
                <c:pt idx="10">
                  <c:v>4023</c:v>
                </c:pt>
              </c:numCache>
            </c:numRef>
          </c:val>
          <c:extLst>
            <c:ext xmlns:c16="http://schemas.microsoft.com/office/drawing/2014/chart" uri="{C3380CC4-5D6E-409C-BE32-E72D297353CC}">
              <c16:uniqueId val="{00000000-85A8-4271-98EC-EE17072FAF8B}"/>
            </c:ext>
          </c:extLst>
        </c:ser>
        <c:dLbls>
          <c:dLblPos val="outEnd"/>
          <c:showLegendKey val="0"/>
          <c:showVal val="1"/>
          <c:showCatName val="0"/>
          <c:showSerName val="0"/>
          <c:showPercent val="0"/>
          <c:showBubbleSize val="0"/>
        </c:dLbls>
        <c:gapWidth val="100"/>
        <c:overlap val="-27"/>
        <c:axId val="527395008"/>
        <c:axId val="1965359136"/>
      </c:barChart>
      <c:catAx>
        <c:axId val="527395008"/>
        <c:scaling>
          <c:orientation val="maxMin"/>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1965359136"/>
        <c:crosses val="autoZero"/>
        <c:auto val="1"/>
        <c:lblAlgn val="ctr"/>
        <c:lblOffset val="100"/>
        <c:noMultiLvlLbl val="0"/>
      </c:catAx>
      <c:valAx>
        <c:axId val="1965359136"/>
        <c:scaling>
          <c:orientation val="minMax"/>
          <c:max val="10000"/>
        </c:scaling>
        <c:delete val="0"/>
        <c:axPos val="r"/>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high"/>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527395008"/>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3"/>
    </mc:Choice>
    <mc:Fallback>
      <c:style val="3"/>
    </mc:Fallback>
  </mc:AlternateContent>
  <c:chart>
    <c:autoTitleDeleted val="1"/>
    <c:plotArea>
      <c:layout>
        <c:manualLayout>
          <c:layoutTarget val="inner"/>
          <c:xMode val="edge"/>
          <c:yMode val="edge"/>
          <c:x val="6.277616113203241E-2"/>
          <c:y val="6.2785028234234472E-2"/>
          <c:w val="0.91790016737038305"/>
          <c:h val="0.84725190389524896"/>
        </c:manualLayout>
      </c:layout>
      <c:barChart>
        <c:barDir val="col"/>
        <c:grouping val="clustered"/>
        <c:varyColors val="0"/>
        <c:ser>
          <c:idx val="0"/>
          <c:order val="0"/>
          <c:tx>
            <c:strRef>
              <c:f>Sheet1!$A$2</c:f>
              <c:strCache>
                <c:ptCount val="1"/>
                <c:pt idx="0">
                  <c:v>Nov-25</c:v>
                </c:pt>
              </c:strCache>
            </c:strRef>
          </c:tx>
          <c:spPr>
            <a:solidFill>
              <a:schemeClr val="accent1">
                <a:shade val="41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c:f>
              <c:strCache>
                <c:ptCount val="1"/>
                <c:pt idx="0">
                  <c:v>New</c:v>
                </c:pt>
              </c:strCache>
            </c:strRef>
          </c:cat>
          <c:val>
            <c:numRef>
              <c:f>Sheet1!$B$2</c:f>
              <c:numCache>
                <c:formatCode>#,##0</c:formatCode>
                <c:ptCount val="1"/>
                <c:pt idx="0">
                  <c:v>2057</c:v>
                </c:pt>
              </c:numCache>
            </c:numRef>
          </c:val>
          <c:extLst>
            <c:ext xmlns:c16="http://schemas.microsoft.com/office/drawing/2014/chart" uri="{C3380CC4-5D6E-409C-BE32-E72D297353CC}">
              <c16:uniqueId val="{00000000-CA35-4900-A1BF-DA30B2920ADA}"/>
            </c:ext>
          </c:extLst>
        </c:ser>
        <c:ser>
          <c:idx val="1"/>
          <c:order val="1"/>
          <c:tx>
            <c:strRef>
              <c:f>Sheet1!$A$3</c:f>
              <c:strCache>
                <c:ptCount val="1"/>
                <c:pt idx="0">
                  <c:v>Oct-25</c:v>
                </c:pt>
              </c:strCache>
            </c:strRef>
          </c:tx>
          <c:spPr>
            <a:solidFill>
              <a:schemeClr val="accent1">
                <a:shade val="53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c:f>
              <c:strCache>
                <c:ptCount val="1"/>
                <c:pt idx="0">
                  <c:v>New</c:v>
                </c:pt>
              </c:strCache>
            </c:strRef>
          </c:cat>
          <c:val>
            <c:numRef>
              <c:f>Sheet1!$B$3</c:f>
              <c:numCache>
                <c:formatCode>#,##0</c:formatCode>
                <c:ptCount val="1"/>
                <c:pt idx="0">
                  <c:v>4550</c:v>
                </c:pt>
              </c:numCache>
            </c:numRef>
          </c:val>
          <c:extLst>
            <c:ext xmlns:c16="http://schemas.microsoft.com/office/drawing/2014/chart" uri="{C3380CC4-5D6E-409C-BE32-E72D297353CC}">
              <c16:uniqueId val="{00000001-CA35-4900-A1BF-DA30B2920ADA}"/>
            </c:ext>
          </c:extLst>
        </c:ser>
        <c:ser>
          <c:idx val="2"/>
          <c:order val="2"/>
          <c:tx>
            <c:strRef>
              <c:f>Sheet1!$A$4</c:f>
              <c:strCache>
                <c:ptCount val="1"/>
                <c:pt idx="0">
                  <c:v>Sep-25</c:v>
                </c:pt>
              </c:strCache>
            </c:strRef>
          </c:tx>
          <c:spPr>
            <a:solidFill>
              <a:schemeClr val="accent1">
                <a:shade val="6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c:f>
              <c:strCache>
                <c:ptCount val="1"/>
                <c:pt idx="0">
                  <c:v>New</c:v>
                </c:pt>
              </c:strCache>
            </c:strRef>
          </c:cat>
          <c:val>
            <c:numRef>
              <c:f>Sheet1!$B$4</c:f>
              <c:numCache>
                <c:formatCode>#,##0</c:formatCode>
                <c:ptCount val="1"/>
                <c:pt idx="0">
                  <c:v>1883</c:v>
                </c:pt>
              </c:numCache>
            </c:numRef>
          </c:val>
          <c:extLst>
            <c:ext xmlns:c16="http://schemas.microsoft.com/office/drawing/2014/chart" uri="{C3380CC4-5D6E-409C-BE32-E72D297353CC}">
              <c16:uniqueId val="{00000002-CA35-4900-A1BF-DA30B2920ADA}"/>
            </c:ext>
          </c:extLst>
        </c:ser>
        <c:ser>
          <c:idx val="3"/>
          <c:order val="3"/>
          <c:tx>
            <c:strRef>
              <c:f>Sheet1!$A$5</c:f>
              <c:strCache>
                <c:ptCount val="1"/>
                <c:pt idx="0">
                  <c:v>Aug-25</c:v>
                </c:pt>
              </c:strCache>
            </c:strRef>
          </c:tx>
          <c:spPr>
            <a:solidFill>
              <a:schemeClr val="accent1">
                <a:shade val="76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c:f>
              <c:strCache>
                <c:ptCount val="1"/>
                <c:pt idx="0">
                  <c:v>New</c:v>
                </c:pt>
              </c:strCache>
            </c:strRef>
          </c:cat>
          <c:val>
            <c:numRef>
              <c:f>Sheet1!$B$5</c:f>
              <c:numCache>
                <c:formatCode>#,##0</c:formatCode>
                <c:ptCount val="1"/>
                <c:pt idx="0">
                  <c:v>1268</c:v>
                </c:pt>
              </c:numCache>
            </c:numRef>
          </c:val>
          <c:extLst>
            <c:ext xmlns:c16="http://schemas.microsoft.com/office/drawing/2014/chart" uri="{C3380CC4-5D6E-409C-BE32-E72D297353CC}">
              <c16:uniqueId val="{00000003-CA35-4900-A1BF-DA30B2920ADA}"/>
            </c:ext>
          </c:extLst>
        </c:ser>
        <c:ser>
          <c:idx val="4"/>
          <c:order val="4"/>
          <c:tx>
            <c:strRef>
              <c:f>Sheet1!$A$6</c:f>
              <c:strCache>
                <c:ptCount val="1"/>
                <c:pt idx="0">
                  <c:v>Jul-25</c:v>
                </c:pt>
              </c:strCache>
            </c:strRef>
          </c:tx>
          <c:spPr>
            <a:solidFill>
              <a:schemeClr val="accent1">
                <a:shade val="88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c:f>
              <c:strCache>
                <c:ptCount val="1"/>
                <c:pt idx="0">
                  <c:v>New</c:v>
                </c:pt>
              </c:strCache>
            </c:strRef>
          </c:cat>
          <c:val>
            <c:numRef>
              <c:f>Sheet1!$B$6</c:f>
              <c:numCache>
                <c:formatCode>#,##0</c:formatCode>
                <c:ptCount val="1"/>
                <c:pt idx="0">
                  <c:v>804</c:v>
                </c:pt>
              </c:numCache>
            </c:numRef>
          </c:val>
          <c:extLst>
            <c:ext xmlns:c16="http://schemas.microsoft.com/office/drawing/2014/chart" uri="{C3380CC4-5D6E-409C-BE32-E72D297353CC}">
              <c16:uniqueId val="{00000004-CA35-4900-A1BF-DA30B2920ADA}"/>
            </c:ext>
          </c:extLst>
        </c:ser>
        <c:ser>
          <c:idx val="5"/>
          <c:order val="5"/>
          <c:tx>
            <c:strRef>
              <c:f>Sheet1!$A$7</c:f>
              <c:strCache>
                <c:ptCount val="1"/>
                <c:pt idx="0">
                  <c:v>Jun-25</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c:f>
              <c:strCache>
                <c:ptCount val="1"/>
                <c:pt idx="0">
                  <c:v>New</c:v>
                </c:pt>
              </c:strCache>
            </c:strRef>
          </c:cat>
          <c:val>
            <c:numRef>
              <c:f>Sheet1!$B$7</c:f>
              <c:numCache>
                <c:formatCode>#,##0</c:formatCode>
                <c:ptCount val="1"/>
                <c:pt idx="0">
                  <c:v>492</c:v>
                </c:pt>
              </c:numCache>
            </c:numRef>
          </c:val>
          <c:extLst>
            <c:ext xmlns:c16="http://schemas.microsoft.com/office/drawing/2014/chart" uri="{C3380CC4-5D6E-409C-BE32-E72D297353CC}">
              <c16:uniqueId val="{00000005-CA35-4900-A1BF-DA30B2920ADA}"/>
            </c:ext>
          </c:extLst>
        </c:ser>
        <c:ser>
          <c:idx val="6"/>
          <c:order val="6"/>
          <c:tx>
            <c:strRef>
              <c:f>Sheet1!$A$8</c:f>
              <c:strCache>
                <c:ptCount val="1"/>
                <c:pt idx="0">
                  <c:v>May-25</c:v>
                </c:pt>
              </c:strCache>
            </c:strRef>
          </c:tx>
          <c:spPr>
            <a:solidFill>
              <a:schemeClr val="accent1">
                <a:tint val="89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c:f>
              <c:strCache>
                <c:ptCount val="1"/>
                <c:pt idx="0">
                  <c:v>New</c:v>
                </c:pt>
              </c:strCache>
            </c:strRef>
          </c:cat>
          <c:val>
            <c:numRef>
              <c:f>Sheet1!$B$8</c:f>
              <c:numCache>
                <c:formatCode>#,##0</c:formatCode>
                <c:ptCount val="1"/>
                <c:pt idx="0">
                  <c:v>393</c:v>
                </c:pt>
              </c:numCache>
            </c:numRef>
          </c:val>
          <c:extLst>
            <c:ext xmlns:c16="http://schemas.microsoft.com/office/drawing/2014/chart" uri="{C3380CC4-5D6E-409C-BE32-E72D297353CC}">
              <c16:uniqueId val="{00000006-CA35-4900-A1BF-DA30B2920ADA}"/>
            </c:ext>
          </c:extLst>
        </c:ser>
        <c:ser>
          <c:idx val="7"/>
          <c:order val="7"/>
          <c:tx>
            <c:strRef>
              <c:f>Sheet1!$A$9</c:f>
              <c:strCache>
                <c:ptCount val="1"/>
                <c:pt idx="0">
                  <c:v>Apr-25</c:v>
                </c:pt>
              </c:strCache>
            </c:strRef>
          </c:tx>
          <c:spPr>
            <a:solidFill>
              <a:schemeClr val="accent1">
                <a:tint val="77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c:f>
              <c:strCache>
                <c:ptCount val="1"/>
                <c:pt idx="0">
                  <c:v>New</c:v>
                </c:pt>
              </c:strCache>
            </c:strRef>
          </c:cat>
          <c:val>
            <c:numRef>
              <c:f>Sheet1!$B$9</c:f>
              <c:numCache>
                <c:formatCode>#,##0</c:formatCode>
                <c:ptCount val="1"/>
                <c:pt idx="0">
                  <c:v>616</c:v>
                </c:pt>
              </c:numCache>
            </c:numRef>
          </c:val>
          <c:extLst>
            <c:ext xmlns:c16="http://schemas.microsoft.com/office/drawing/2014/chart" uri="{C3380CC4-5D6E-409C-BE32-E72D297353CC}">
              <c16:uniqueId val="{00000007-CA35-4900-A1BF-DA30B2920ADA}"/>
            </c:ext>
          </c:extLst>
        </c:ser>
        <c:ser>
          <c:idx val="8"/>
          <c:order val="8"/>
          <c:tx>
            <c:strRef>
              <c:f>Sheet1!$A$10</c:f>
              <c:strCache>
                <c:ptCount val="1"/>
                <c:pt idx="0">
                  <c:v>Mar-25</c:v>
                </c:pt>
              </c:strCache>
            </c:strRef>
          </c:tx>
          <c:spPr>
            <a:solidFill>
              <a:schemeClr val="accent1">
                <a:tint val="6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c:f>
              <c:strCache>
                <c:ptCount val="1"/>
                <c:pt idx="0">
                  <c:v>New</c:v>
                </c:pt>
              </c:strCache>
            </c:strRef>
          </c:cat>
          <c:val>
            <c:numRef>
              <c:f>Sheet1!$B$10</c:f>
              <c:numCache>
                <c:formatCode>#,##0</c:formatCode>
                <c:ptCount val="1"/>
                <c:pt idx="0">
                  <c:v>708</c:v>
                </c:pt>
              </c:numCache>
            </c:numRef>
          </c:val>
          <c:extLst>
            <c:ext xmlns:c16="http://schemas.microsoft.com/office/drawing/2014/chart" uri="{C3380CC4-5D6E-409C-BE32-E72D297353CC}">
              <c16:uniqueId val="{00000008-CA35-4900-A1BF-DA30B2920ADA}"/>
            </c:ext>
          </c:extLst>
        </c:ser>
        <c:ser>
          <c:idx val="9"/>
          <c:order val="9"/>
          <c:tx>
            <c:strRef>
              <c:f>Sheet1!$A$11</c:f>
              <c:strCache>
                <c:ptCount val="1"/>
                <c:pt idx="0">
                  <c:v>Feb-25</c:v>
                </c:pt>
              </c:strCache>
            </c:strRef>
          </c:tx>
          <c:spPr>
            <a:solidFill>
              <a:schemeClr val="accent1">
                <a:tint val="54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c:f>
              <c:strCache>
                <c:ptCount val="1"/>
                <c:pt idx="0">
                  <c:v>New</c:v>
                </c:pt>
              </c:strCache>
            </c:strRef>
          </c:cat>
          <c:val>
            <c:numRef>
              <c:f>Sheet1!$B$11</c:f>
              <c:numCache>
                <c:formatCode>#,##0</c:formatCode>
                <c:ptCount val="1"/>
                <c:pt idx="0">
                  <c:v>536</c:v>
                </c:pt>
              </c:numCache>
            </c:numRef>
          </c:val>
          <c:extLst>
            <c:ext xmlns:c16="http://schemas.microsoft.com/office/drawing/2014/chart" uri="{C3380CC4-5D6E-409C-BE32-E72D297353CC}">
              <c16:uniqueId val="{00000009-CA35-4900-A1BF-DA30B2920ADA}"/>
            </c:ext>
          </c:extLst>
        </c:ser>
        <c:ser>
          <c:idx val="10"/>
          <c:order val="10"/>
          <c:tx>
            <c:strRef>
              <c:f>Sheet1!$A$12</c:f>
              <c:strCache>
                <c:ptCount val="1"/>
                <c:pt idx="0">
                  <c:v>Jan-25</c:v>
                </c:pt>
              </c:strCache>
            </c:strRef>
          </c:tx>
          <c:spPr>
            <a:solidFill>
              <a:schemeClr val="accent1">
                <a:tint val="42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c:f>
              <c:strCache>
                <c:ptCount val="1"/>
                <c:pt idx="0">
                  <c:v>New</c:v>
                </c:pt>
              </c:strCache>
            </c:strRef>
          </c:cat>
          <c:val>
            <c:numRef>
              <c:f>Sheet1!$B$12</c:f>
              <c:numCache>
                <c:formatCode>#,##0</c:formatCode>
                <c:ptCount val="1"/>
                <c:pt idx="0">
                  <c:v>541</c:v>
                </c:pt>
              </c:numCache>
            </c:numRef>
          </c:val>
          <c:extLst>
            <c:ext xmlns:c16="http://schemas.microsoft.com/office/drawing/2014/chart" uri="{C3380CC4-5D6E-409C-BE32-E72D297353CC}">
              <c16:uniqueId val="{0000000A-CA35-4900-A1BF-DA30B2920ADA}"/>
            </c:ext>
          </c:extLst>
        </c:ser>
        <c:dLbls>
          <c:dLblPos val="outEnd"/>
          <c:showLegendKey val="0"/>
          <c:showVal val="1"/>
          <c:showCatName val="0"/>
          <c:showSerName val="0"/>
          <c:showPercent val="0"/>
          <c:showBubbleSize val="0"/>
        </c:dLbls>
        <c:gapWidth val="219"/>
        <c:overlap val="-27"/>
        <c:axId val="950998751"/>
        <c:axId val="948984271"/>
      </c:barChart>
      <c:catAx>
        <c:axId val="950998751"/>
        <c:scaling>
          <c:orientation val="minMax"/>
        </c:scaling>
        <c:delete val="1"/>
        <c:axPos val="b"/>
        <c:numFmt formatCode="General" sourceLinked="1"/>
        <c:majorTickMark val="none"/>
        <c:minorTickMark val="none"/>
        <c:tickLblPos val="nextTo"/>
        <c:crossAx val="948984271"/>
        <c:crosses val="autoZero"/>
        <c:auto val="1"/>
        <c:lblAlgn val="ctr"/>
        <c:lblOffset val="100"/>
        <c:noMultiLvlLbl val="0"/>
      </c:catAx>
      <c:valAx>
        <c:axId val="948984271"/>
        <c:scaling>
          <c:orientation val="minMax"/>
          <c:max val="10000"/>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950998751"/>
        <c:crosses val="autoZero"/>
        <c:crossBetween val="between"/>
      </c:valAx>
      <c:spPr>
        <a:noFill/>
        <a:ln>
          <a:noFill/>
        </a:ln>
        <a:effectLst/>
      </c:spPr>
    </c:plotArea>
    <c:legend>
      <c:legendPos val="b"/>
      <c:layout>
        <c:manualLayout>
          <c:xMode val="edge"/>
          <c:yMode val="edge"/>
          <c:x val="9.3843527711210017E-2"/>
          <c:y val="0.93141834763053011"/>
          <c:w val="0.85096019247594046"/>
          <c:h val="5.3032570836575275E-2"/>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solidFill>
            <a:schemeClr val="tx1"/>
          </a:solidFill>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3"/>
    </mc:Choice>
    <mc:Fallback>
      <c:style val="3"/>
    </mc:Fallback>
  </mc:AlternateContent>
  <c:chart>
    <c:autoTitleDeleted val="1"/>
    <c:plotArea>
      <c:layout>
        <c:manualLayout>
          <c:layoutTarget val="inner"/>
          <c:xMode val="edge"/>
          <c:yMode val="edge"/>
          <c:x val="6.277616113203241E-2"/>
          <c:y val="6.2785028234234472E-2"/>
          <c:w val="0.91790016737038305"/>
          <c:h val="0.84725190389524896"/>
        </c:manualLayout>
      </c:layout>
      <c:barChart>
        <c:barDir val="col"/>
        <c:grouping val="clustered"/>
        <c:varyColors val="0"/>
        <c:ser>
          <c:idx val="0"/>
          <c:order val="0"/>
          <c:tx>
            <c:strRef>
              <c:f>Sheet1!$A$2</c:f>
              <c:strCache>
                <c:ptCount val="1"/>
                <c:pt idx="0">
                  <c:v>Nov-25</c:v>
                </c:pt>
              </c:strCache>
            </c:strRef>
          </c:tx>
          <c:spPr>
            <a:solidFill>
              <a:schemeClr val="accent1">
                <a:shade val="41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Sheet1!$C$1</c:f>
              <c:strCache>
                <c:ptCount val="1"/>
                <c:pt idx="0">
                  <c:v>Update</c:v>
                </c:pt>
              </c:strCache>
            </c:strRef>
          </c:cat>
          <c:val>
            <c:numRef>
              <c:f>Sheet1!$C$2</c:f>
              <c:numCache>
                <c:formatCode>#,##0</c:formatCode>
                <c:ptCount val="1"/>
                <c:pt idx="0">
                  <c:v>10012</c:v>
                </c:pt>
              </c:numCache>
            </c:numRef>
          </c:val>
          <c:extLst>
            <c:ext xmlns:c16="http://schemas.microsoft.com/office/drawing/2014/chart" uri="{C3380CC4-5D6E-409C-BE32-E72D297353CC}">
              <c16:uniqueId val="{00000000-3472-4BA9-971B-0C5ED112FA54}"/>
            </c:ext>
          </c:extLst>
        </c:ser>
        <c:ser>
          <c:idx val="1"/>
          <c:order val="1"/>
          <c:tx>
            <c:strRef>
              <c:f>Sheet1!$A$3</c:f>
              <c:strCache>
                <c:ptCount val="1"/>
                <c:pt idx="0">
                  <c:v>Oct-25</c:v>
                </c:pt>
              </c:strCache>
            </c:strRef>
          </c:tx>
          <c:spPr>
            <a:solidFill>
              <a:schemeClr val="accent1">
                <a:shade val="53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Sheet1!$C$1</c:f>
              <c:strCache>
                <c:ptCount val="1"/>
                <c:pt idx="0">
                  <c:v>Update</c:v>
                </c:pt>
              </c:strCache>
            </c:strRef>
          </c:cat>
          <c:val>
            <c:numRef>
              <c:f>Sheet1!$C$3</c:f>
              <c:numCache>
                <c:formatCode>#,##0</c:formatCode>
                <c:ptCount val="1"/>
                <c:pt idx="0">
                  <c:v>30328</c:v>
                </c:pt>
              </c:numCache>
            </c:numRef>
          </c:val>
          <c:extLst>
            <c:ext xmlns:c16="http://schemas.microsoft.com/office/drawing/2014/chart" uri="{C3380CC4-5D6E-409C-BE32-E72D297353CC}">
              <c16:uniqueId val="{00000001-3472-4BA9-971B-0C5ED112FA54}"/>
            </c:ext>
          </c:extLst>
        </c:ser>
        <c:ser>
          <c:idx val="2"/>
          <c:order val="2"/>
          <c:tx>
            <c:strRef>
              <c:f>Sheet1!$A$4</c:f>
              <c:strCache>
                <c:ptCount val="1"/>
                <c:pt idx="0">
                  <c:v>Sep-25</c:v>
                </c:pt>
              </c:strCache>
            </c:strRef>
          </c:tx>
          <c:spPr>
            <a:solidFill>
              <a:schemeClr val="accent1">
                <a:shade val="6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Sheet1!$C$1</c:f>
              <c:strCache>
                <c:ptCount val="1"/>
                <c:pt idx="0">
                  <c:v>Update</c:v>
                </c:pt>
              </c:strCache>
            </c:strRef>
          </c:cat>
          <c:val>
            <c:numRef>
              <c:f>Sheet1!$C$4</c:f>
              <c:numCache>
                <c:formatCode>#,##0</c:formatCode>
                <c:ptCount val="1"/>
                <c:pt idx="0">
                  <c:v>13120</c:v>
                </c:pt>
              </c:numCache>
            </c:numRef>
          </c:val>
          <c:extLst>
            <c:ext xmlns:c16="http://schemas.microsoft.com/office/drawing/2014/chart" uri="{C3380CC4-5D6E-409C-BE32-E72D297353CC}">
              <c16:uniqueId val="{00000002-3472-4BA9-971B-0C5ED112FA54}"/>
            </c:ext>
          </c:extLst>
        </c:ser>
        <c:ser>
          <c:idx val="3"/>
          <c:order val="3"/>
          <c:tx>
            <c:strRef>
              <c:f>Sheet1!$A$5</c:f>
              <c:strCache>
                <c:ptCount val="1"/>
                <c:pt idx="0">
                  <c:v>Aug-25</c:v>
                </c:pt>
              </c:strCache>
            </c:strRef>
          </c:tx>
          <c:spPr>
            <a:solidFill>
              <a:schemeClr val="accent1">
                <a:shade val="76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Sheet1!$C$1</c:f>
              <c:strCache>
                <c:ptCount val="1"/>
                <c:pt idx="0">
                  <c:v>Update</c:v>
                </c:pt>
              </c:strCache>
            </c:strRef>
          </c:cat>
          <c:val>
            <c:numRef>
              <c:f>Sheet1!$C$5</c:f>
              <c:numCache>
                <c:formatCode>#,##0</c:formatCode>
                <c:ptCount val="1"/>
                <c:pt idx="0">
                  <c:v>7046</c:v>
                </c:pt>
              </c:numCache>
            </c:numRef>
          </c:val>
          <c:extLst>
            <c:ext xmlns:c16="http://schemas.microsoft.com/office/drawing/2014/chart" uri="{C3380CC4-5D6E-409C-BE32-E72D297353CC}">
              <c16:uniqueId val="{00000003-3472-4BA9-971B-0C5ED112FA54}"/>
            </c:ext>
          </c:extLst>
        </c:ser>
        <c:ser>
          <c:idx val="4"/>
          <c:order val="4"/>
          <c:tx>
            <c:strRef>
              <c:f>Sheet1!$A$6</c:f>
              <c:strCache>
                <c:ptCount val="1"/>
                <c:pt idx="0">
                  <c:v>Jul-25</c:v>
                </c:pt>
              </c:strCache>
            </c:strRef>
          </c:tx>
          <c:spPr>
            <a:solidFill>
              <a:schemeClr val="accent1">
                <a:shade val="88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Sheet1!$C$1</c:f>
              <c:strCache>
                <c:ptCount val="1"/>
                <c:pt idx="0">
                  <c:v>Update</c:v>
                </c:pt>
              </c:strCache>
            </c:strRef>
          </c:cat>
          <c:val>
            <c:numRef>
              <c:f>Sheet1!$C$6</c:f>
              <c:numCache>
                <c:formatCode>#,##0</c:formatCode>
                <c:ptCount val="1"/>
                <c:pt idx="0">
                  <c:v>5655</c:v>
                </c:pt>
              </c:numCache>
            </c:numRef>
          </c:val>
          <c:extLst>
            <c:ext xmlns:c16="http://schemas.microsoft.com/office/drawing/2014/chart" uri="{C3380CC4-5D6E-409C-BE32-E72D297353CC}">
              <c16:uniqueId val="{00000004-3472-4BA9-971B-0C5ED112FA54}"/>
            </c:ext>
          </c:extLst>
        </c:ser>
        <c:ser>
          <c:idx val="5"/>
          <c:order val="5"/>
          <c:tx>
            <c:strRef>
              <c:f>Sheet1!$A$7</c:f>
              <c:strCache>
                <c:ptCount val="1"/>
                <c:pt idx="0">
                  <c:v>Jun-25</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Sheet1!$C$1</c:f>
              <c:strCache>
                <c:ptCount val="1"/>
                <c:pt idx="0">
                  <c:v>Update</c:v>
                </c:pt>
              </c:strCache>
            </c:strRef>
          </c:cat>
          <c:val>
            <c:numRef>
              <c:f>Sheet1!$C$7</c:f>
              <c:numCache>
                <c:formatCode>#,##0</c:formatCode>
                <c:ptCount val="1"/>
                <c:pt idx="0">
                  <c:v>5951</c:v>
                </c:pt>
              </c:numCache>
            </c:numRef>
          </c:val>
          <c:extLst>
            <c:ext xmlns:c16="http://schemas.microsoft.com/office/drawing/2014/chart" uri="{C3380CC4-5D6E-409C-BE32-E72D297353CC}">
              <c16:uniqueId val="{00000005-3472-4BA9-971B-0C5ED112FA54}"/>
            </c:ext>
          </c:extLst>
        </c:ser>
        <c:ser>
          <c:idx val="6"/>
          <c:order val="6"/>
          <c:tx>
            <c:strRef>
              <c:f>Sheet1!$A$8</c:f>
              <c:strCache>
                <c:ptCount val="1"/>
                <c:pt idx="0">
                  <c:v>May-25</c:v>
                </c:pt>
              </c:strCache>
            </c:strRef>
          </c:tx>
          <c:spPr>
            <a:solidFill>
              <a:schemeClr val="accent1">
                <a:tint val="89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Sheet1!$C$1</c:f>
              <c:strCache>
                <c:ptCount val="1"/>
                <c:pt idx="0">
                  <c:v>Update</c:v>
                </c:pt>
              </c:strCache>
            </c:strRef>
          </c:cat>
          <c:val>
            <c:numRef>
              <c:f>Sheet1!$C$8</c:f>
              <c:numCache>
                <c:formatCode>#,##0</c:formatCode>
                <c:ptCount val="1"/>
                <c:pt idx="0">
                  <c:v>4572</c:v>
                </c:pt>
              </c:numCache>
            </c:numRef>
          </c:val>
          <c:extLst>
            <c:ext xmlns:c16="http://schemas.microsoft.com/office/drawing/2014/chart" uri="{C3380CC4-5D6E-409C-BE32-E72D297353CC}">
              <c16:uniqueId val="{00000006-3472-4BA9-971B-0C5ED112FA54}"/>
            </c:ext>
          </c:extLst>
        </c:ser>
        <c:ser>
          <c:idx val="7"/>
          <c:order val="7"/>
          <c:tx>
            <c:strRef>
              <c:f>Sheet1!$A$9</c:f>
              <c:strCache>
                <c:ptCount val="1"/>
                <c:pt idx="0">
                  <c:v>Apr-25</c:v>
                </c:pt>
              </c:strCache>
            </c:strRef>
          </c:tx>
          <c:spPr>
            <a:solidFill>
              <a:schemeClr val="accent1">
                <a:tint val="77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Sheet1!$C$1</c:f>
              <c:strCache>
                <c:ptCount val="1"/>
                <c:pt idx="0">
                  <c:v>Update</c:v>
                </c:pt>
              </c:strCache>
            </c:strRef>
          </c:cat>
          <c:val>
            <c:numRef>
              <c:f>Sheet1!$C$9</c:f>
              <c:numCache>
                <c:formatCode>#,##0</c:formatCode>
                <c:ptCount val="1"/>
                <c:pt idx="0">
                  <c:v>5093</c:v>
                </c:pt>
              </c:numCache>
            </c:numRef>
          </c:val>
          <c:extLst>
            <c:ext xmlns:c16="http://schemas.microsoft.com/office/drawing/2014/chart" uri="{C3380CC4-5D6E-409C-BE32-E72D297353CC}">
              <c16:uniqueId val="{00000007-3472-4BA9-971B-0C5ED112FA54}"/>
            </c:ext>
          </c:extLst>
        </c:ser>
        <c:ser>
          <c:idx val="8"/>
          <c:order val="8"/>
          <c:tx>
            <c:strRef>
              <c:f>Sheet1!$A$10</c:f>
              <c:strCache>
                <c:ptCount val="1"/>
                <c:pt idx="0">
                  <c:v>Mar-25</c:v>
                </c:pt>
              </c:strCache>
            </c:strRef>
          </c:tx>
          <c:spPr>
            <a:solidFill>
              <a:schemeClr val="accent1">
                <a:tint val="6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Sheet1!$C$1</c:f>
              <c:strCache>
                <c:ptCount val="1"/>
                <c:pt idx="0">
                  <c:v>Update</c:v>
                </c:pt>
              </c:strCache>
            </c:strRef>
          </c:cat>
          <c:val>
            <c:numRef>
              <c:f>Sheet1!$C$10</c:f>
              <c:numCache>
                <c:formatCode>#,##0</c:formatCode>
                <c:ptCount val="1"/>
                <c:pt idx="0">
                  <c:v>6040</c:v>
                </c:pt>
              </c:numCache>
            </c:numRef>
          </c:val>
          <c:extLst>
            <c:ext xmlns:c16="http://schemas.microsoft.com/office/drawing/2014/chart" uri="{C3380CC4-5D6E-409C-BE32-E72D297353CC}">
              <c16:uniqueId val="{00000008-3472-4BA9-971B-0C5ED112FA54}"/>
            </c:ext>
          </c:extLst>
        </c:ser>
        <c:ser>
          <c:idx val="9"/>
          <c:order val="9"/>
          <c:tx>
            <c:strRef>
              <c:f>Sheet1!$A$11</c:f>
              <c:strCache>
                <c:ptCount val="1"/>
                <c:pt idx="0">
                  <c:v>Feb-25</c:v>
                </c:pt>
              </c:strCache>
            </c:strRef>
          </c:tx>
          <c:spPr>
            <a:solidFill>
              <a:schemeClr val="accent1">
                <a:tint val="54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Sheet1!$C$1</c:f>
              <c:strCache>
                <c:ptCount val="1"/>
                <c:pt idx="0">
                  <c:v>Update</c:v>
                </c:pt>
              </c:strCache>
            </c:strRef>
          </c:cat>
          <c:val>
            <c:numRef>
              <c:f>Sheet1!$C$11</c:f>
              <c:numCache>
                <c:formatCode>#,##0</c:formatCode>
                <c:ptCount val="1"/>
                <c:pt idx="0">
                  <c:v>5581</c:v>
                </c:pt>
              </c:numCache>
            </c:numRef>
          </c:val>
          <c:extLst>
            <c:ext xmlns:c16="http://schemas.microsoft.com/office/drawing/2014/chart" uri="{C3380CC4-5D6E-409C-BE32-E72D297353CC}">
              <c16:uniqueId val="{00000009-3472-4BA9-971B-0C5ED112FA54}"/>
            </c:ext>
          </c:extLst>
        </c:ser>
        <c:ser>
          <c:idx val="10"/>
          <c:order val="10"/>
          <c:tx>
            <c:strRef>
              <c:f>Sheet1!$A$12</c:f>
              <c:strCache>
                <c:ptCount val="1"/>
                <c:pt idx="0">
                  <c:v>Jan-25</c:v>
                </c:pt>
              </c:strCache>
            </c:strRef>
          </c:tx>
          <c:spPr>
            <a:solidFill>
              <a:schemeClr val="accent1">
                <a:tint val="42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Sheet1!$C$1</c:f>
              <c:strCache>
                <c:ptCount val="1"/>
                <c:pt idx="0">
                  <c:v>Update</c:v>
                </c:pt>
              </c:strCache>
            </c:strRef>
          </c:cat>
          <c:val>
            <c:numRef>
              <c:f>Sheet1!$C$12</c:f>
              <c:numCache>
                <c:formatCode>#,##0</c:formatCode>
                <c:ptCount val="1"/>
                <c:pt idx="0">
                  <c:v>4669</c:v>
                </c:pt>
              </c:numCache>
            </c:numRef>
          </c:val>
          <c:extLst>
            <c:ext xmlns:c16="http://schemas.microsoft.com/office/drawing/2014/chart" uri="{C3380CC4-5D6E-409C-BE32-E72D297353CC}">
              <c16:uniqueId val="{0000000A-3472-4BA9-971B-0C5ED112FA54}"/>
            </c:ext>
          </c:extLst>
        </c:ser>
        <c:dLbls>
          <c:dLblPos val="outEnd"/>
          <c:showLegendKey val="0"/>
          <c:showVal val="1"/>
          <c:showCatName val="0"/>
          <c:showSerName val="0"/>
          <c:showPercent val="0"/>
          <c:showBubbleSize val="0"/>
        </c:dLbls>
        <c:gapWidth val="219"/>
        <c:overlap val="-27"/>
        <c:axId val="950998751"/>
        <c:axId val="948984271"/>
      </c:barChart>
      <c:catAx>
        <c:axId val="950998751"/>
        <c:scaling>
          <c:orientation val="minMax"/>
        </c:scaling>
        <c:delete val="1"/>
        <c:axPos val="b"/>
        <c:numFmt formatCode="General" sourceLinked="1"/>
        <c:majorTickMark val="none"/>
        <c:minorTickMark val="none"/>
        <c:tickLblPos val="nextTo"/>
        <c:crossAx val="948984271"/>
        <c:crosses val="autoZero"/>
        <c:auto val="1"/>
        <c:lblAlgn val="ctr"/>
        <c:lblOffset val="100"/>
        <c:noMultiLvlLbl val="0"/>
      </c:catAx>
      <c:valAx>
        <c:axId val="948984271"/>
        <c:scaling>
          <c:orientation val="minMax"/>
          <c:max val="40000"/>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950998751"/>
        <c:crosses val="autoZero"/>
        <c:crossBetween val="between"/>
      </c:valAx>
      <c:spPr>
        <a:noFill/>
        <a:ln>
          <a:noFill/>
        </a:ln>
        <a:effectLst/>
      </c:spPr>
    </c:plotArea>
    <c:legend>
      <c:legendPos val="b"/>
      <c:layout>
        <c:manualLayout>
          <c:xMode val="edge"/>
          <c:yMode val="edge"/>
          <c:x val="9.3843527711210017E-2"/>
          <c:y val="0.93141834763053011"/>
          <c:w val="0.85096019247594046"/>
          <c:h val="5.3032570836575275E-2"/>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solidFill>
            <a:schemeClr val="tx1"/>
          </a:solidFill>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3"/>
    </mc:Choice>
    <mc:Fallback>
      <c:style val="3"/>
    </mc:Fallback>
  </mc:AlternateContent>
  <c:chart>
    <c:autoTitleDeleted val="1"/>
    <c:plotArea>
      <c:layout>
        <c:manualLayout>
          <c:layoutTarget val="inner"/>
          <c:xMode val="edge"/>
          <c:yMode val="edge"/>
          <c:x val="7.9744855262657385E-2"/>
          <c:y val="3.5370315171831465E-2"/>
          <c:w val="0.90697012058275328"/>
          <c:h val="0.49762607638176809"/>
        </c:manualLayout>
      </c:layout>
      <c:barChart>
        <c:barDir val="col"/>
        <c:grouping val="clustered"/>
        <c:varyColors val="0"/>
        <c:ser>
          <c:idx val="0"/>
          <c:order val="0"/>
          <c:tx>
            <c:strRef>
              <c:f>Sheet1!$B$1</c:f>
              <c:strCache>
                <c:ptCount val="1"/>
                <c:pt idx="0">
                  <c:v>2025</c:v>
                </c:pt>
              </c:strCache>
            </c:strRef>
          </c:tx>
          <c:spPr>
            <a:solidFill>
              <a:schemeClr val="accent1">
                <a:shade val="41000"/>
              </a:schemeClr>
            </a:solidFill>
            <a:ln>
              <a:noFill/>
            </a:ln>
            <a:effectLst/>
          </c:spPr>
          <c:invertIfNegative val="0"/>
          <c:cat>
            <c:strRef>
              <c:f>Sheet1!$A$2:$A$4</c:f>
              <c:strCache>
                <c:ptCount val="3"/>
                <c:pt idx="0">
                  <c:v>Active Registered Voters</c:v>
                </c:pt>
                <c:pt idx="1">
                  <c:v>Inactive Registered Voters</c:v>
                </c:pt>
                <c:pt idx="2">
                  <c:v>Preregistered Voters</c:v>
                </c:pt>
              </c:strCache>
            </c:strRef>
          </c:cat>
          <c:val>
            <c:numRef>
              <c:f>Sheet1!$B$2:$B$4</c:f>
              <c:numCache>
                <c:formatCode>#,##0</c:formatCode>
                <c:ptCount val="3"/>
                <c:pt idx="0">
                  <c:v>3968352</c:v>
                </c:pt>
                <c:pt idx="1">
                  <c:v>511340</c:v>
                </c:pt>
                <c:pt idx="2">
                  <c:v>96426</c:v>
                </c:pt>
              </c:numCache>
            </c:numRef>
          </c:val>
          <c:extLst>
            <c:ext xmlns:c16="http://schemas.microsoft.com/office/drawing/2014/chart" uri="{C3380CC4-5D6E-409C-BE32-E72D297353CC}">
              <c16:uniqueId val="{00000000-2351-466A-9206-F34A83589A4C}"/>
            </c:ext>
          </c:extLst>
        </c:ser>
        <c:ser>
          <c:idx val="1"/>
          <c:order val="1"/>
          <c:tx>
            <c:strRef>
              <c:f>Sheet1!$C$1</c:f>
              <c:strCache>
                <c:ptCount val="1"/>
                <c:pt idx="0">
                  <c:v>2024</c:v>
                </c:pt>
              </c:strCache>
            </c:strRef>
          </c:tx>
          <c:spPr>
            <a:solidFill>
              <a:schemeClr val="accent1">
                <a:shade val="53000"/>
              </a:schemeClr>
            </a:solidFill>
            <a:ln>
              <a:noFill/>
            </a:ln>
            <a:effectLst/>
          </c:spPr>
          <c:invertIfNegative val="0"/>
          <c:cat>
            <c:strRef>
              <c:f>Sheet1!$A$2:$A$4</c:f>
              <c:strCache>
                <c:ptCount val="3"/>
                <c:pt idx="0">
                  <c:v>Active Registered Voters</c:v>
                </c:pt>
                <c:pt idx="1">
                  <c:v>Inactive Registered Voters</c:v>
                </c:pt>
                <c:pt idx="2">
                  <c:v>Preregistered Voters</c:v>
                </c:pt>
              </c:strCache>
            </c:strRef>
          </c:cat>
          <c:val>
            <c:numRef>
              <c:f>Sheet1!$C$2:$C$4</c:f>
              <c:numCache>
                <c:formatCode>#,##0</c:formatCode>
                <c:ptCount val="3"/>
                <c:pt idx="0">
                  <c:v>3833811</c:v>
                </c:pt>
                <c:pt idx="1">
                  <c:v>621476</c:v>
                </c:pt>
                <c:pt idx="2">
                  <c:v>65620</c:v>
                </c:pt>
              </c:numCache>
            </c:numRef>
          </c:val>
          <c:extLst>
            <c:ext xmlns:c16="http://schemas.microsoft.com/office/drawing/2014/chart" uri="{C3380CC4-5D6E-409C-BE32-E72D297353CC}">
              <c16:uniqueId val="{00000001-2351-466A-9206-F34A83589A4C}"/>
            </c:ext>
          </c:extLst>
        </c:ser>
        <c:ser>
          <c:idx val="2"/>
          <c:order val="2"/>
          <c:tx>
            <c:strRef>
              <c:f>Sheet1!$D$1</c:f>
              <c:strCache>
                <c:ptCount val="1"/>
                <c:pt idx="0">
                  <c:v>2023</c:v>
                </c:pt>
              </c:strCache>
            </c:strRef>
          </c:tx>
          <c:spPr>
            <a:solidFill>
              <a:schemeClr val="accent1">
                <a:shade val="65000"/>
              </a:schemeClr>
            </a:solidFill>
            <a:ln>
              <a:noFill/>
            </a:ln>
            <a:effectLst/>
          </c:spPr>
          <c:invertIfNegative val="0"/>
          <c:cat>
            <c:strRef>
              <c:f>Sheet1!$A$2:$A$4</c:f>
              <c:strCache>
                <c:ptCount val="3"/>
                <c:pt idx="0">
                  <c:v>Active Registered Voters</c:v>
                </c:pt>
                <c:pt idx="1">
                  <c:v>Inactive Registered Voters</c:v>
                </c:pt>
                <c:pt idx="2">
                  <c:v>Preregistered Voters</c:v>
                </c:pt>
              </c:strCache>
            </c:strRef>
          </c:cat>
          <c:val>
            <c:numRef>
              <c:f>Sheet1!$D$2:$D$4</c:f>
              <c:numCache>
                <c:formatCode>#,##0</c:formatCode>
                <c:ptCount val="3"/>
                <c:pt idx="0">
                  <c:v>3810616</c:v>
                </c:pt>
                <c:pt idx="1">
                  <c:v>549769</c:v>
                </c:pt>
                <c:pt idx="2">
                  <c:v>66750</c:v>
                </c:pt>
              </c:numCache>
            </c:numRef>
          </c:val>
          <c:extLst>
            <c:ext xmlns:c16="http://schemas.microsoft.com/office/drawing/2014/chart" uri="{C3380CC4-5D6E-409C-BE32-E72D297353CC}">
              <c16:uniqueId val="{00000002-2351-466A-9206-F34A83589A4C}"/>
            </c:ext>
          </c:extLst>
        </c:ser>
        <c:ser>
          <c:idx val="3"/>
          <c:order val="3"/>
          <c:tx>
            <c:strRef>
              <c:f>Sheet1!$E$1</c:f>
              <c:strCache>
                <c:ptCount val="1"/>
                <c:pt idx="0">
                  <c:v>2022</c:v>
                </c:pt>
              </c:strCache>
            </c:strRef>
          </c:tx>
          <c:spPr>
            <a:solidFill>
              <a:schemeClr val="accent1">
                <a:shade val="76000"/>
              </a:schemeClr>
            </a:solidFill>
            <a:ln>
              <a:noFill/>
            </a:ln>
            <a:effectLst/>
          </c:spPr>
          <c:invertIfNegative val="0"/>
          <c:cat>
            <c:strRef>
              <c:f>Sheet1!$A$2:$A$4</c:f>
              <c:strCache>
                <c:ptCount val="3"/>
                <c:pt idx="0">
                  <c:v>Active Registered Voters</c:v>
                </c:pt>
                <c:pt idx="1">
                  <c:v>Inactive Registered Voters</c:v>
                </c:pt>
                <c:pt idx="2">
                  <c:v>Preregistered Voters</c:v>
                </c:pt>
              </c:strCache>
            </c:strRef>
          </c:cat>
          <c:val>
            <c:numRef>
              <c:f>Sheet1!$E$2:$E$4</c:f>
              <c:numCache>
                <c:formatCode>#,##0</c:formatCode>
                <c:ptCount val="3"/>
                <c:pt idx="0">
                  <c:v>3839814</c:v>
                </c:pt>
                <c:pt idx="1">
                  <c:v>534344</c:v>
                </c:pt>
                <c:pt idx="2">
                  <c:v>66374</c:v>
                </c:pt>
              </c:numCache>
            </c:numRef>
          </c:val>
          <c:extLst>
            <c:ext xmlns:c16="http://schemas.microsoft.com/office/drawing/2014/chart" uri="{C3380CC4-5D6E-409C-BE32-E72D297353CC}">
              <c16:uniqueId val="{00000003-2351-466A-9206-F34A83589A4C}"/>
            </c:ext>
          </c:extLst>
        </c:ser>
        <c:ser>
          <c:idx val="4"/>
          <c:order val="4"/>
          <c:tx>
            <c:strRef>
              <c:f>Sheet1!$F$1</c:f>
              <c:strCache>
                <c:ptCount val="1"/>
                <c:pt idx="0">
                  <c:v>2021</c:v>
                </c:pt>
              </c:strCache>
            </c:strRef>
          </c:tx>
          <c:spPr>
            <a:solidFill>
              <a:schemeClr val="accent1">
                <a:shade val="88000"/>
              </a:schemeClr>
            </a:solidFill>
            <a:ln>
              <a:noFill/>
            </a:ln>
            <a:effectLst/>
          </c:spPr>
          <c:invertIfNegative val="0"/>
          <c:cat>
            <c:strRef>
              <c:f>Sheet1!$A$2:$A$4</c:f>
              <c:strCache>
                <c:ptCount val="3"/>
                <c:pt idx="0">
                  <c:v>Active Registered Voters</c:v>
                </c:pt>
                <c:pt idx="1">
                  <c:v>Inactive Registered Voters</c:v>
                </c:pt>
                <c:pt idx="2">
                  <c:v>Preregistered Voters</c:v>
                </c:pt>
              </c:strCache>
            </c:strRef>
          </c:cat>
          <c:val>
            <c:numRef>
              <c:f>Sheet1!$F$2:$F$4</c:f>
              <c:numCache>
                <c:formatCode>#,##0</c:formatCode>
                <c:ptCount val="3"/>
                <c:pt idx="0">
                  <c:v>3709640</c:v>
                </c:pt>
                <c:pt idx="1">
                  <c:v>469302</c:v>
                </c:pt>
                <c:pt idx="2">
                  <c:v>62288</c:v>
                </c:pt>
              </c:numCache>
            </c:numRef>
          </c:val>
          <c:extLst>
            <c:ext xmlns:c16="http://schemas.microsoft.com/office/drawing/2014/chart" uri="{C3380CC4-5D6E-409C-BE32-E72D297353CC}">
              <c16:uniqueId val="{00000004-2351-466A-9206-F34A83589A4C}"/>
            </c:ext>
          </c:extLst>
        </c:ser>
        <c:ser>
          <c:idx val="5"/>
          <c:order val="5"/>
          <c:tx>
            <c:strRef>
              <c:f>Sheet1!$G$1</c:f>
              <c:strCache>
                <c:ptCount val="1"/>
                <c:pt idx="0">
                  <c:v>2020</c:v>
                </c:pt>
              </c:strCache>
            </c:strRef>
          </c:tx>
          <c:spPr>
            <a:solidFill>
              <a:schemeClr val="accent1"/>
            </a:solidFill>
            <a:ln>
              <a:noFill/>
            </a:ln>
            <a:effectLst/>
          </c:spPr>
          <c:invertIfNegative val="0"/>
          <c:cat>
            <c:strRef>
              <c:f>Sheet1!$A$2:$A$4</c:f>
              <c:strCache>
                <c:ptCount val="3"/>
                <c:pt idx="0">
                  <c:v>Active Registered Voters</c:v>
                </c:pt>
                <c:pt idx="1">
                  <c:v>Inactive Registered Voters</c:v>
                </c:pt>
                <c:pt idx="2">
                  <c:v>Preregistered Voters</c:v>
                </c:pt>
              </c:strCache>
            </c:strRef>
          </c:cat>
          <c:val>
            <c:numRef>
              <c:f>Sheet1!$G$2:$G$4</c:f>
              <c:numCache>
                <c:formatCode>#,##0</c:formatCode>
                <c:ptCount val="3"/>
                <c:pt idx="0">
                  <c:v>3757834</c:v>
                </c:pt>
                <c:pt idx="1">
                  <c:v>456548</c:v>
                </c:pt>
                <c:pt idx="2">
                  <c:v>49609</c:v>
                </c:pt>
              </c:numCache>
            </c:numRef>
          </c:val>
          <c:extLst>
            <c:ext xmlns:c16="http://schemas.microsoft.com/office/drawing/2014/chart" uri="{C3380CC4-5D6E-409C-BE32-E72D297353CC}">
              <c16:uniqueId val="{00000005-2351-466A-9206-F34A83589A4C}"/>
            </c:ext>
          </c:extLst>
        </c:ser>
        <c:ser>
          <c:idx val="6"/>
          <c:order val="6"/>
          <c:tx>
            <c:strRef>
              <c:f>Sheet1!$H$1</c:f>
              <c:strCache>
                <c:ptCount val="1"/>
                <c:pt idx="0">
                  <c:v>2019</c:v>
                </c:pt>
              </c:strCache>
            </c:strRef>
          </c:tx>
          <c:spPr>
            <a:solidFill>
              <a:schemeClr val="accent1">
                <a:tint val="89000"/>
              </a:schemeClr>
            </a:solidFill>
            <a:ln>
              <a:noFill/>
            </a:ln>
            <a:effectLst/>
          </c:spPr>
          <c:invertIfNegative val="0"/>
          <c:cat>
            <c:strRef>
              <c:f>Sheet1!$A$2:$A$4</c:f>
              <c:strCache>
                <c:ptCount val="3"/>
                <c:pt idx="0">
                  <c:v>Active Registered Voters</c:v>
                </c:pt>
                <c:pt idx="1">
                  <c:v>Inactive Registered Voters</c:v>
                </c:pt>
                <c:pt idx="2">
                  <c:v>Preregistered Voters</c:v>
                </c:pt>
              </c:strCache>
            </c:strRef>
          </c:cat>
          <c:val>
            <c:numRef>
              <c:f>Sheet1!$H$2:$H$4</c:f>
              <c:numCache>
                <c:formatCode>#,##0</c:formatCode>
                <c:ptCount val="3"/>
                <c:pt idx="0">
                  <c:v>3381672</c:v>
                </c:pt>
                <c:pt idx="1">
                  <c:v>505136</c:v>
                </c:pt>
                <c:pt idx="2">
                  <c:v>45986</c:v>
                </c:pt>
              </c:numCache>
            </c:numRef>
          </c:val>
          <c:extLst>
            <c:ext xmlns:c16="http://schemas.microsoft.com/office/drawing/2014/chart" uri="{C3380CC4-5D6E-409C-BE32-E72D297353CC}">
              <c16:uniqueId val="{00000006-2351-466A-9206-F34A83589A4C}"/>
            </c:ext>
          </c:extLst>
        </c:ser>
        <c:ser>
          <c:idx val="7"/>
          <c:order val="7"/>
          <c:tx>
            <c:strRef>
              <c:f>Sheet1!$I$1</c:f>
              <c:strCache>
                <c:ptCount val="1"/>
                <c:pt idx="0">
                  <c:v>2018</c:v>
                </c:pt>
              </c:strCache>
            </c:strRef>
          </c:tx>
          <c:spPr>
            <a:solidFill>
              <a:schemeClr val="accent1">
                <a:tint val="77000"/>
              </a:schemeClr>
            </a:solidFill>
            <a:ln>
              <a:noFill/>
            </a:ln>
            <a:effectLst/>
          </c:spPr>
          <c:invertIfNegative val="0"/>
          <c:cat>
            <c:strRef>
              <c:f>Sheet1!$A$2:$A$4</c:f>
              <c:strCache>
                <c:ptCount val="3"/>
                <c:pt idx="0">
                  <c:v>Active Registered Voters</c:v>
                </c:pt>
                <c:pt idx="1">
                  <c:v>Inactive Registered Voters</c:v>
                </c:pt>
                <c:pt idx="2">
                  <c:v>Preregistered Voters</c:v>
                </c:pt>
              </c:strCache>
            </c:strRef>
          </c:cat>
          <c:val>
            <c:numRef>
              <c:f>Sheet1!$I$2:$I$4</c:f>
              <c:numCache>
                <c:formatCode>#,##0</c:formatCode>
                <c:ptCount val="3"/>
                <c:pt idx="0">
                  <c:v>3354273</c:v>
                </c:pt>
                <c:pt idx="1">
                  <c:v>601438</c:v>
                </c:pt>
                <c:pt idx="2">
                  <c:v>44054</c:v>
                </c:pt>
              </c:numCache>
            </c:numRef>
          </c:val>
          <c:extLst>
            <c:ext xmlns:c16="http://schemas.microsoft.com/office/drawing/2014/chart" uri="{C3380CC4-5D6E-409C-BE32-E72D297353CC}">
              <c16:uniqueId val="{00000007-2351-466A-9206-F34A83589A4C}"/>
            </c:ext>
          </c:extLst>
        </c:ser>
        <c:ser>
          <c:idx val="8"/>
          <c:order val="8"/>
          <c:tx>
            <c:strRef>
              <c:f>Sheet1!$J$1</c:f>
              <c:strCache>
                <c:ptCount val="1"/>
                <c:pt idx="0">
                  <c:v>2017</c:v>
                </c:pt>
              </c:strCache>
            </c:strRef>
          </c:tx>
          <c:spPr>
            <a:solidFill>
              <a:schemeClr val="accent1">
                <a:tint val="65000"/>
              </a:schemeClr>
            </a:solidFill>
            <a:ln>
              <a:noFill/>
            </a:ln>
            <a:effectLst/>
          </c:spPr>
          <c:invertIfNegative val="0"/>
          <c:cat>
            <c:strRef>
              <c:f>Sheet1!$A$2:$A$4</c:f>
              <c:strCache>
                <c:ptCount val="3"/>
                <c:pt idx="0">
                  <c:v>Active Registered Voters</c:v>
                </c:pt>
                <c:pt idx="1">
                  <c:v>Inactive Registered Voters</c:v>
                </c:pt>
                <c:pt idx="2">
                  <c:v>Preregistered Voters</c:v>
                </c:pt>
              </c:strCache>
            </c:strRef>
          </c:cat>
          <c:val>
            <c:numRef>
              <c:f>Sheet1!$J$2:$J$4</c:f>
              <c:numCache>
                <c:formatCode>#,##0</c:formatCode>
                <c:ptCount val="3"/>
                <c:pt idx="0">
                  <c:v>3176367</c:v>
                </c:pt>
                <c:pt idx="1">
                  <c:v>567416</c:v>
                </c:pt>
                <c:pt idx="2">
                  <c:v>35575</c:v>
                </c:pt>
              </c:numCache>
            </c:numRef>
          </c:val>
          <c:extLst>
            <c:ext xmlns:c16="http://schemas.microsoft.com/office/drawing/2014/chart" uri="{C3380CC4-5D6E-409C-BE32-E72D297353CC}">
              <c16:uniqueId val="{00000008-2351-466A-9206-F34A83589A4C}"/>
            </c:ext>
          </c:extLst>
        </c:ser>
        <c:ser>
          <c:idx val="9"/>
          <c:order val="9"/>
          <c:tx>
            <c:strRef>
              <c:f>Sheet1!$K$1</c:f>
              <c:strCache>
                <c:ptCount val="1"/>
                <c:pt idx="0">
                  <c:v>2016</c:v>
                </c:pt>
              </c:strCache>
            </c:strRef>
          </c:tx>
          <c:spPr>
            <a:solidFill>
              <a:schemeClr val="accent1">
                <a:tint val="54000"/>
              </a:schemeClr>
            </a:solidFill>
            <a:ln>
              <a:noFill/>
            </a:ln>
            <a:effectLst/>
          </c:spPr>
          <c:invertIfNegative val="0"/>
          <c:cat>
            <c:strRef>
              <c:f>Sheet1!$A$2:$A$4</c:f>
              <c:strCache>
                <c:ptCount val="3"/>
                <c:pt idx="0">
                  <c:v>Active Registered Voters</c:v>
                </c:pt>
                <c:pt idx="1">
                  <c:v>Inactive Registered Voters</c:v>
                </c:pt>
                <c:pt idx="2">
                  <c:v>Preregistered Voters</c:v>
                </c:pt>
              </c:strCache>
            </c:strRef>
          </c:cat>
          <c:val>
            <c:numRef>
              <c:f>Sheet1!$K$2:$K$4</c:f>
              <c:numCache>
                <c:formatCode>#,##0</c:formatCode>
                <c:ptCount val="3"/>
                <c:pt idx="0">
                  <c:v>3292062</c:v>
                </c:pt>
                <c:pt idx="1">
                  <c:v>550676</c:v>
                </c:pt>
                <c:pt idx="2">
                  <c:v>29375</c:v>
                </c:pt>
              </c:numCache>
            </c:numRef>
          </c:val>
          <c:extLst>
            <c:ext xmlns:c16="http://schemas.microsoft.com/office/drawing/2014/chart" uri="{C3380CC4-5D6E-409C-BE32-E72D297353CC}">
              <c16:uniqueId val="{00000009-2351-466A-9206-F34A83589A4C}"/>
            </c:ext>
          </c:extLst>
        </c:ser>
        <c:ser>
          <c:idx val="10"/>
          <c:order val="10"/>
          <c:tx>
            <c:strRef>
              <c:f>Sheet1!$L$1</c:f>
              <c:strCache>
                <c:ptCount val="1"/>
                <c:pt idx="0">
                  <c:v>2015</c:v>
                </c:pt>
              </c:strCache>
            </c:strRef>
          </c:tx>
          <c:spPr>
            <a:solidFill>
              <a:schemeClr val="accent1">
                <a:tint val="42000"/>
              </a:schemeClr>
            </a:solidFill>
            <a:ln>
              <a:noFill/>
            </a:ln>
            <a:effectLst/>
          </c:spPr>
          <c:invertIfNegative val="0"/>
          <c:cat>
            <c:strRef>
              <c:f>Sheet1!$A$2:$A$4</c:f>
              <c:strCache>
                <c:ptCount val="3"/>
                <c:pt idx="0">
                  <c:v>Active Registered Voters</c:v>
                </c:pt>
                <c:pt idx="1">
                  <c:v>Inactive Registered Voters</c:v>
                </c:pt>
                <c:pt idx="2">
                  <c:v>Preregistered Voters</c:v>
                </c:pt>
              </c:strCache>
            </c:strRef>
          </c:cat>
          <c:val>
            <c:numRef>
              <c:f>Sheet1!$L$2:$L$4</c:f>
              <c:numCache>
                <c:formatCode>#,##0</c:formatCode>
                <c:ptCount val="3"/>
                <c:pt idx="0">
                  <c:v>2833321</c:v>
                </c:pt>
                <c:pt idx="1">
                  <c:v>685264</c:v>
                </c:pt>
                <c:pt idx="2">
                  <c:v>20255</c:v>
                </c:pt>
              </c:numCache>
            </c:numRef>
          </c:val>
          <c:extLst>
            <c:ext xmlns:c16="http://schemas.microsoft.com/office/drawing/2014/chart" uri="{C3380CC4-5D6E-409C-BE32-E72D297353CC}">
              <c16:uniqueId val="{0000000A-2351-466A-9206-F34A83589A4C}"/>
            </c:ext>
          </c:extLst>
        </c:ser>
        <c:dLbls>
          <c:showLegendKey val="0"/>
          <c:showVal val="0"/>
          <c:showCatName val="0"/>
          <c:showSerName val="0"/>
          <c:showPercent val="0"/>
          <c:showBubbleSize val="0"/>
        </c:dLbls>
        <c:gapWidth val="219"/>
        <c:overlap val="-27"/>
        <c:axId val="626207263"/>
        <c:axId val="368592687"/>
      </c:barChart>
      <c:catAx>
        <c:axId val="62620726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68592687"/>
        <c:crosses val="autoZero"/>
        <c:auto val="1"/>
        <c:lblAlgn val="ctr"/>
        <c:lblOffset val="100"/>
        <c:noMultiLvlLbl val="0"/>
      </c:catAx>
      <c:valAx>
        <c:axId val="368592687"/>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626207263"/>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1197" b="0" i="0" u="none" strike="noStrike" kern="1200" baseline="0">
                <a:solidFill>
                  <a:schemeClr val="tx1"/>
                </a:solidFill>
                <a:latin typeface="+mn-lt"/>
                <a:ea typeface="+mn-ea"/>
                <a:cs typeface="+mn-cs"/>
              </a:defRPr>
            </a:pPr>
            <a:endParaRPr lang="en-US"/>
          </a:p>
        </c:txPr>
      </c:dTable>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hart>
    <c:autoTitleDeleted val="1"/>
    <c:plotArea>
      <c:layout/>
      <c:barChart>
        <c:barDir val="col"/>
        <c:grouping val="clustered"/>
        <c:varyColors val="0"/>
        <c:ser>
          <c:idx val="0"/>
          <c:order val="0"/>
          <c:tx>
            <c:strRef>
              <c:f>Sheet1!$B$1</c:f>
              <c:strCache>
                <c:ptCount val="1"/>
                <c:pt idx="0">
                  <c:v>2025</c:v>
                </c:pt>
              </c:strCache>
            </c:strRef>
          </c:tx>
          <c:spPr>
            <a:solidFill>
              <a:schemeClr val="accent5">
                <a:shade val="47000"/>
              </a:schemeClr>
            </a:solidFill>
            <a:ln>
              <a:noFill/>
            </a:ln>
            <a:effectLst/>
          </c:spPr>
          <c:invertIfNegative val="0"/>
          <c:dLbls>
            <c:numFmt formatCode="0.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Democrats</c:v>
                </c:pt>
                <c:pt idx="1">
                  <c:v>Republicans</c:v>
                </c:pt>
                <c:pt idx="2">
                  <c:v>Unaffiliated</c:v>
                </c:pt>
                <c:pt idx="3">
                  <c:v>Other</c:v>
                </c:pt>
              </c:strCache>
            </c:strRef>
          </c:cat>
          <c:val>
            <c:numRef>
              <c:f>Sheet1!$B$2:$B$5</c:f>
              <c:numCache>
                <c:formatCode>0.0%</c:formatCode>
                <c:ptCount val="4"/>
                <c:pt idx="0">
                  <c:v>0.24194262473126785</c:v>
                </c:pt>
                <c:pt idx="1">
                  <c:v>0.22000219399936802</c:v>
                </c:pt>
                <c:pt idx="2">
                  <c:v>0.51319327866982456</c:v>
                </c:pt>
                <c:pt idx="3">
                  <c:v>2.4861902599539611E-2</c:v>
                </c:pt>
              </c:numCache>
            </c:numRef>
          </c:val>
          <c:extLst>
            <c:ext xmlns:c16="http://schemas.microsoft.com/office/drawing/2014/chart" uri="{C3380CC4-5D6E-409C-BE32-E72D297353CC}">
              <c16:uniqueId val="{00000000-A072-465C-BF00-744D0FF0D338}"/>
            </c:ext>
          </c:extLst>
        </c:ser>
        <c:ser>
          <c:idx val="1"/>
          <c:order val="1"/>
          <c:tx>
            <c:strRef>
              <c:f>Sheet1!$C$1</c:f>
              <c:strCache>
                <c:ptCount val="1"/>
                <c:pt idx="0">
                  <c:v>2024</c:v>
                </c:pt>
              </c:strCache>
            </c:strRef>
          </c:tx>
          <c:spPr>
            <a:solidFill>
              <a:schemeClr val="accent5">
                <a:shade val="65000"/>
              </a:schemeClr>
            </a:solidFill>
            <a:ln>
              <a:noFill/>
            </a:ln>
            <a:effectLst/>
          </c:spPr>
          <c:invertIfNegative val="0"/>
          <c:dLbls>
            <c:numFmt formatCode="0.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Democrats</c:v>
                </c:pt>
                <c:pt idx="1">
                  <c:v>Republicans</c:v>
                </c:pt>
                <c:pt idx="2">
                  <c:v>Unaffiliated</c:v>
                </c:pt>
                <c:pt idx="3">
                  <c:v>Other</c:v>
                </c:pt>
              </c:strCache>
            </c:strRef>
          </c:cat>
          <c:val>
            <c:numRef>
              <c:f>Sheet1!$C$2:$C$5</c:f>
              <c:numCache>
                <c:formatCode>0.0%</c:formatCode>
                <c:ptCount val="4"/>
                <c:pt idx="0">
                  <c:v>0.26</c:v>
                </c:pt>
                <c:pt idx="1">
                  <c:v>0.23400000000000001</c:v>
                </c:pt>
                <c:pt idx="2">
                  <c:v>0.48599999999999999</c:v>
                </c:pt>
                <c:pt idx="3">
                  <c:v>0.02</c:v>
                </c:pt>
              </c:numCache>
            </c:numRef>
          </c:val>
          <c:extLst>
            <c:ext xmlns:c16="http://schemas.microsoft.com/office/drawing/2014/chart" uri="{C3380CC4-5D6E-409C-BE32-E72D297353CC}">
              <c16:uniqueId val="{00000001-A072-465C-BF00-744D0FF0D338}"/>
            </c:ext>
          </c:extLst>
        </c:ser>
        <c:ser>
          <c:idx val="2"/>
          <c:order val="2"/>
          <c:tx>
            <c:strRef>
              <c:f>Sheet1!$D$1</c:f>
              <c:strCache>
                <c:ptCount val="1"/>
                <c:pt idx="0">
                  <c:v>2023</c:v>
                </c:pt>
              </c:strCache>
            </c:strRef>
          </c:tx>
          <c:spPr>
            <a:solidFill>
              <a:schemeClr val="accent5">
                <a:shade val="82000"/>
              </a:schemeClr>
            </a:solidFill>
            <a:ln>
              <a:noFill/>
            </a:ln>
            <a:effectLst/>
          </c:spPr>
          <c:invertIfNegative val="0"/>
          <c:dLbls>
            <c:numFmt formatCode="0.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Democrats</c:v>
                </c:pt>
                <c:pt idx="1">
                  <c:v>Republicans</c:v>
                </c:pt>
                <c:pt idx="2">
                  <c:v>Unaffiliated</c:v>
                </c:pt>
                <c:pt idx="3">
                  <c:v>Other</c:v>
                </c:pt>
              </c:strCache>
            </c:strRef>
          </c:cat>
          <c:val>
            <c:numRef>
              <c:f>Sheet1!$D$2:$D$5</c:f>
              <c:numCache>
                <c:formatCode>0.00%</c:formatCode>
                <c:ptCount val="4"/>
                <c:pt idx="0">
                  <c:v>0.26800000000000002</c:v>
                </c:pt>
                <c:pt idx="1">
                  <c:v>0.23699999999999999</c:v>
                </c:pt>
                <c:pt idx="2">
                  <c:v>0.47699999999999998</c:v>
                </c:pt>
                <c:pt idx="3">
                  <c:v>1.7999999999999999E-2</c:v>
                </c:pt>
              </c:numCache>
            </c:numRef>
          </c:val>
          <c:extLst>
            <c:ext xmlns:c16="http://schemas.microsoft.com/office/drawing/2014/chart" uri="{C3380CC4-5D6E-409C-BE32-E72D297353CC}">
              <c16:uniqueId val="{00000002-A072-465C-BF00-744D0FF0D338}"/>
            </c:ext>
          </c:extLst>
        </c:ser>
        <c:ser>
          <c:idx val="3"/>
          <c:order val="3"/>
          <c:tx>
            <c:strRef>
              <c:f>Sheet1!$E$1</c:f>
              <c:strCache>
                <c:ptCount val="1"/>
                <c:pt idx="0">
                  <c:v>2022</c:v>
                </c:pt>
              </c:strCache>
            </c:strRef>
          </c:tx>
          <c:spPr>
            <a:solidFill>
              <a:schemeClr val="accent5"/>
            </a:solidFill>
            <a:ln>
              <a:noFill/>
            </a:ln>
            <a:effectLst/>
          </c:spPr>
          <c:invertIfNegative val="0"/>
          <c:dLbls>
            <c:numFmt formatCode="0.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Democrats</c:v>
                </c:pt>
                <c:pt idx="1">
                  <c:v>Republicans</c:v>
                </c:pt>
                <c:pt idx="2">
                  <c:v>Unaffiliated</c:v>
                </c:pt>
                <c:pt idx="3">
                  <c:v>Other</c:v>
                </c:pt>
              </c:strCache>
            </c:strRef>
          </c:cat>
          <c:val>
            <c:numRef>
              <c:f>Sheet1!$E$2:$E$5</c:f>
              <c:numCache>
                <c:formatCode>0.00%</c:formatCode>
                <c:ptCount val="4"/>
                <c:pt idx="0">
                  <c:v>0.27900000000000003</c:v>
                </c:pt>
                <c:pt idx="1">
                  <c:v>0.246</c:v>
                </c:pt>
                <c:pt idx="2">
                  <c:v>0.45600000000000002</c:v>
                </c:pt>
                <c:pt idx="3">
                  <c:v>1.7999999999999999E-2</c:v>
                </c:pt>
              </c:numCache>
            </c:numRef>
          </c:val>
          <c:extLst>
            <c:ext xmlns:c16="http://schemas.microsoft.com/office/drawing/2014/chart" uri="{C3380CC4-5D6E-409C-BE32-E72D297353CC}">
              <c16:uniqueId val="{00000003-A072-465C-BF00-744D0FF0D338}"/>
            </c:ext>
          </c:extLst>
        </c:ser>
        <c:ser>
          <c:idx val="4"/>
          <c:order val="4"/>
          <c:tx>
            <c:strRef>
              <c:f>Sheet1!$F$1</c:f>
              <c:strCache>
                <c:ptCount val="1"/>
                <c:pt idx="0">
                  <c:v>2020</c:v>
                </c:pt>
              </c:strCache>
            </c:strRef>
          </c:tx>
          <c:spPr>
            <a:solidFill>
              <a:schemeClr val="accent5">
                <a:tint val="83000"/>
              </a:schemeClr>
            </a:solidFill>
            <a:ln>
              <a:noFill/>
            </a:ln>
            <a:effectLst/>
          </c:spPr>
          <c:invertIfNegative val="0"/>
          <c:dLbls>
            <c:numFmt formatCode="0.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Democrats</c:v>
                </c:pt>
                <c:pt idx="1">
                  <c:v>Republicans</c:v>
                </c:pt>
                <c:pt idx="2">
                  <c:v>Unaffiliated</c:v>
                </c:pt>
                <c:pt idx="3">
                  <c:v>Other</c:v>
                </c:pt>
              </c:strCache>
            </c:strRef>
          </c:cat>
          <c:val>
            <c:numRef>
              <c:f>Sheet1!$F$2:$F$5</c:f>
              <c:numCache>
                <c:formatCode>0.00%</c:formatCode>
                <c:ptCount val="4"/>
                <c:pt idx="0">
                  <c:v>0.31</c:v>
                </c:pt>
                <c:pt idx="1">
                  <c:v>0.28599999999999998</c:v>
                </c:pt>
                <c:pt idx="2">
                  <c:v>0.38800000000000001</c:v>
                </c:pt>
                <c:pt idx="3">
                  <c:v>1.0999999999999999E-2</c:v>
                </c:pt>
              </c:numCache>
            </c:numRef>
          </c:val>
          <c:extLst>
            <c:ext xmlns:c16="http://schemas.microsoft.com/office/drawing/2014/chart" uri="{C3380CC4-5D6E-409C-BE32-E72D297353CC}">
              <c16:uniqueId val="{00000004-A072-465C-BF00-744D0FF0D338}"/>
            </c:ext>
          </c:extLst>
        </c:ser>
        <c:ser>
          <c:idx val="5"/>
          <c:order val="5"/>
          <c:tx>
            <c:strRef>
              <c:f>Sheet1!$G$1</c:f>
              <c:strCache>
                <c:ptCount val="1"/>
                <c:pt idx="0">
                  <c:v>2018</c:v>
                </c:pt>
              </c:strCache>
            </c:strRef>
          </c:tx>
          <c:spPr>
            <a:solidFill>
              <a:schemeClr val="accent5">
                <a:tint val="65000"/>
              </a:schemeClr>
            </a:solidFill>
            <a:ln>
              <a:noFill/>
            </a:ln>
            <a:effectLst/>
          </c:spPr>
          <c:invertIfNegative val="0"/>
          <c:dLbls>
            <c:numFmt formatCode="0.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Democrats</c:v>
                </c:pt>
                <c:pt idx="1">
                  <c:v>Republicans</c:v>
                </c:pt>
                <c:pt idx="2">
                  <c:v>Unaffiliated</c:v>
                </c:pt>
                <c:pt idx="3">
                  <c:v>Other</c:v>
                </c:pt>
              </c:strCache>
            </c:strRef>
          </c:cat>
          <c:val>
            <c:numRef>
              <c:f>Sheet1!$G$2:$G$5</c:f>
              <c:numCache>
                <c:formatCode>0.00%</c:formatCode>
                <c:ptCount val="4"/>
                <c:pt idx="0">
                  <c:v>0.32900000000000001</c:v>
                </c:pt>
                <c:pt idx="1">
                  <c:v>0.315</c:v>
                </c:pt>
                <c:pt idx="2">
                  <c:v>0.34</c:v>
                </c:pt>
                <c:pt idx="3">
                  <c:v>1.4999999999999999E-2</c:v>
                </c:pt>
              </c:numCache>
            </c:numRef>
          </c:val>
          <c:extLst>
            <c:ext xmlns:c16="http://schemas.microsoft.com/office/drawing/2014/chart" uri="{C3380CC4-5D6E-409C-BE32-E72D297353CC}">
              <c16:uniqueId val="{00000005-A072-465C-BF00-744D0FF0D338}"/>
            </c:ext>
          </c:extLst>
        </c:ser>
        <c:ser>
          <c:idx val="6"/>
          <c:order val="6"/>
          <c:tx>
            <c:strRef>
              <c:f>Sheet1!$H$1</c:f>
              <c:strCache>
                <c:ptCount val="1"/>
                <c:pt idx="0">
                  <c:v>2016</c:v>
                </c:pt>
              </c:strCache>
            </c:strRef>
          </c:tx>
          <c:spPr>
            <a:solidFill>
              <a:schemeClr val="accent5">
                <a:tint val="48000"/>
              </a:schemeClr>
            </a:solidFill>
            <a:ln>
              <a:noFill/>
            </a:ln>
            <a:effectLst/>
          </c:spPr>
          <c:invertIfNegative val="0"/>
          <c:dLbls>
            <c:numFmt formatCode="0.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Democrats</c:v>
                </c:pt>
                <c:pt idx="1">
                  <c:v>Republicans</c:v>
                </c:pt>
                <c:pt idx="2">
                  <c:v>Unaffiliated</c:v>
                </c:pt>
                <c:pt idx="3">
                  <c:v>Other</c:v>
                </c:pt>
              </c:strCache>
            </c:strRef>
          </c:cat>
          <c:val>
            <c:numRef>
              <c:f>Sheet1!$H$2:$H$5</c:f>
              <c:numCache>
                <c:formatCode>0.00%</c:formatCode>
                <c:ptCount val="4"/>
                <c:pt idx="0">
                  <c:v>0.32800000000000001</c:v>
                </c:pt>
                <c:pt idx="1">
                  <c:v>0.33800000000000002</c:v>
                </c:pt>
                <c:pt idx="2">
                  <c:v>0.33200000000000002</c:v>
                </c:pt>
                <c:pt idx="3">
                  <c:v>1.2E-2</c:v>
                </c:pt>
              </c:numCache>
            </c:numRef>
          </c:val>
          <c:extLst>
            <c:ext xmlns:c16="http://schemas.microsoft.com/office/drawing/2014/chart" uri="{C3380CC4-5D6E-409C-BE32-E72D297353CC}">
              <c16:uniqueId val="{00000006-A072-465C-BF00-744D0FF0D338}"/>
            </c:ext>
          </c:extLst>
        </c:ser>
        <c:dLbls>
          <c:dLblPos val="outEnd"/>
          <c:showLegendKey val="0"/>
          <c:showVal val="1"/>
          <c:showCatName val="0"/>
          <c:showSerName val="0"/>
          <c:showPercent val="0"/>
          <c:showBubbleSize val="0"/>
        </c:dLbls>
        <c:gapWidth val="219"/>
        <c:overlap val="-27"/>
        <c:axId val="786319824"/>
        <c:axId val="791242480"/>
      </c:barChart>
      <c:catAx>
        <c:axId val="786319824"/>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791242480"/>
        <c:crosses val="autoZero"/>
        <c:auto val="1"/>
        <c:lblAlgn val="ctr"/>
        <c:lblOffset val="100"/>
        <c:noMultiLvlLbl val="0"/>
      </c:catAx>
      <c:valAx>
        <c:axId val="791242480"/>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86319824"/>
        <c:crosses val="autoZero"/>
        <c:crossBetween val="between"/>
      </c:valAx>
      <c:spPr>
        <a:noFill/>
        <a:ln>
          <a:noFill/>
        </a:ln>
        <a:effectLst/>
      </c:spPr>
    </c:plotArea>
    <c:legend>
      <c:legendPos val="b"/>
      <c:layout>
        <c:manualLayout>
          <c:xMode val="edge"/>
          <c:yMode val="edge"/>
          <c:x val="0.22278216997286712"/>
          <c:y val="0.95625472310845039"/>
          <c:w val="0.5252927408134308"/>
          <c:h val="4.3745276891549618E-2"/>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withinLinear" id="14">
  <a:schemeClr val="accent1"/>
</cs:colorStyle>
</file>

<file path=ppt/charts/colors5.xml><?xml version="1.0" encoding="utf-8"?>
<cs:colorStyle xmlns:cs="http://schemas.microsoft.com/office/drawing/2012/chartStyle" xmlns:a="http://schemas.openxmlformats.org/drawingml/2006/main" meth="withinLinear" id="14">
  <a:schemeClr val="accent1"/>
</cs:colorStyle>
</file>

<file path=ppt/charts/colors6.xml><?xml version="1.0" encoding="utf-8"?>
<cs:colorStyle xmlns:cs="http://schemas.microsoft.com/office/drawing/2012/chartStyle" xmlns:a="http://schemas.openxmlformats.org/drawingml/2006/main" meth="withinLinear" id="14">
  <a:schemeClr val="accent1"/>
</cs:colorStyle>
</file>

<file path=ppt/charts/colors7.xml><?xml version="1.0" encoding="utf-8"?>
<cs:colorStyle xmlns:cs="http://schemas.microsoft.com/office/drawing/2012/chartStyle" xmlns:a="http://schemas.openxmlformats.org/drawingml/2006/main" meth="withinLinear" id="18">
  <a:schemeClr val="accent5"/>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8BB1ACE-F093-4423-9B94-43E50D840D90}" type="datetimeFigureOut">
              <a:rPr lang="en-US" smtClean="0"/>
              <a:t>12/19/2025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DB2CD5C-1AAB-4305-9DF0-CA9D12B1E179}" type="slidenum">
              <a:rPr lang="en-US" smtClean="0"/>
              <a:t>‹#›</a:t>
            </a:fld>
            <a:endParaRPr lang="en-US"/>
          </a:p>
        </p:txBody>
      </p:sp>
    </p:spTree>
    <p:extLst>
      <p:ext uri="{BB962C8B-B14F-4D97-AF65-F5344CB8AC3E}">
        <p14:creationId xmlns:p14="http://schemas.microsoft.com/office/powerpoint/2010/main" val="38308599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1031"/>
          <p:cNvSpPr>
            <a:spLocks noGrp="1" noChangeArrowheads="1"/>
          </p:cNvSpPr>
          <p:nvPr>
            <p:ph type="sldNum" sz="quarter" idx="5"/>
          </p:nvPr>
        </p:nvSpPr>
        <p:spPr>
          <a:noFill/>
        </p:spPr>
        <p:txBody>
          <a:bodyPr/>
          <a:lstStyle>
            <a:lvl1pPr defTabSz="928688">
              <a:spcBef>
                <a:spcPct val="30000"/>
              </a:spcBef>
              <a:defRPr sz="1200">
                <a:solidFill>
                  <a:srgbClr val="333333"/>
                </a:solidFill>
                <a:latin typeface="Times" panose="02020603050405020304" pitchFamily="18" charset="0"/>
              </a:defRPr>
            </a:lvl1pPr>
            <a:lvl2pPr marL="739775" indent="-284163" defTabSz="928688">
              <a:spcBef>
                <a:spcPct val="30000"/>
              </a:spcBef>
              <a:defRPr sz="1200">
                <a:solidFill>
                  <a:srgbClr val="333333"/>
                </a:solidFill>
                <a:latin typeface="Times" panose="02020603050405020304" pitchFamily="18" charset="0"/>
              </a:defRPr>
            </a:lvl2pPr>
            <a:lvl3pPr marL="1139825" indent="-227013" defTabSz="928688">
              <a:spcBef>
                <a:spcPct val="30000"/>
              </a:spcBef>
              <a:defRPr sz="1200">
                <a:solidFill>
                  <a:srgbClr val="333333"/>
                </a:solidFill>
                <a:latin typeface="Times" panose="02020603050405020304" pitchFamily="18" charset="0"/>
              </a:defRPr>
            </a:lvl3pPr>
            <a:lvl4pPr marL="1595438" indent="-227013" defTabSz="928688">
              <a:spcBef>
                <a:spcPct val="30000"/>
              </a:spcBef>
              <a:defRPr sz="1200">
                <a:solidFill>
                  <a:srgbClr val="333333"/>
                </a:solidFill>
                <a:latin typeface="Times" panose="02020603050405020304" pitchFamily="18" charset="0"/>
              </a:defRPr>
            </a:lvl4pPr>
            <a:lvl5pPr marL="2051050" indent="-227013" defTabSz="928688">
              <a:spcBef>
                <a:spcPct val="30000"/>
              </a:spcBef>
              <a:defRPr sz="1200">
                <a:solidFill>
                  <a:srgbClr val="333333"/>
                </a:solidFill>
                <a:latin typeface="Times" panose="02020603050405020304" pitchFamily="18" charset="0"/>
              </a:defRPr>
            </a:lvl5pPr>
            <a:lvl6pPr marL="2508250" indent="-227013" defTabSz="928688" eaLnBrk="0" fontAlgn="base" hangingPunct="0">
              <a:spcBef>
                <a:spcPct val="30000"/>
              </a:spcBef>
              <a:spcAft>
                <a:spcPct val="0"/>
              </a:spcAft>
              <a:defRPr sz="1200">
                <a:solidFill>
                  <a:srgbClr val="333333"/>
                </a:solidFill>
                <a:latin typeface="Times" panose="02020603050405020304" pitchFamily="18" charset="0"/>
              </a:defRPr>
            </a:lvl6pPr>
            <a:lvl7pPr marL="2965450" indent="-227013" defTabSz="928688" eaLnBrk="0" fontAlgn="base" hangingPunct="0">
              <a:spcBef>
                <a:spcPct val="30000"/>
              </a:spcBef>
              <a:spcAft>
                <a:spcPct val="0"/>
              </a:spcAft>
              <a:defRPr sz="1200">
                <a:solidFill>
                  <a:srgbClr val="333333"/>
                </a:solidFill>
                <a:latin typeface="Times" panose="02020603050405020304" pitchFamily="18" charset="0"/>
              </a:defRPr>
            </a:lvl7pPr>
            <a:lvl8pPr marL="3422650" indent="-227013" defTabSz="928688" eaLnBrk="0" fontAlgn="base" hangingPunct="0">
              <a:spcBef>
                <a:spcPct val="30000"/>
              </a:spcBef>
              <a:spcAft>
                <a:spcPct val="0"/>
              </a:spcAft>
              <a:defRPr sz="1200">
                <a:solidFill>
                  <a:srgbClr val="333333"/>
                </a:solidFill>
                <a:latin typeface="Times" panose="02020603050405020304" pitchFamily="18" charset="0"/>
              </a:defRPr>
            </a:lvl8pPr>
            <a:lvl9pPr marL="3879850" indent="-227013" defTabSz="928688" eaLnBrk="0" fontAlgn="base" hangingPunct="0">
              <a:spcBef>
                <a:spcPct val="30000"/>
              </a:spcBef>
              <a:spcAft>
                <a:spcPct val="0"/>
              </a:spcAft>
              <a:defRPr sz="1200">
                <a:solidFill>
                  <a:srgbClr val="333333"/>
                </a:solidFill>
                <a:latin typeface="Times" panose="02020603050405020304" pitchFamily="18" charset="0"/>
              </a:defRPr>
            </a:lvl9pPr>
          </a:lstStyle>
          <a:p>
            <a:pPr marL="0" marR="0" lvl="0" indent="0" algn="r" defTabSz="928688" rtl="0" eaLnBrk="1" fontAlgn="auto" latinLnBrk="0" hangingPunct="1">
              <a:lnSpc>
                <a:spcPct val="100000"/>
              </a:lnSpc>
              <a:spcBef>
                <a:spcPct val="0"/>
              </a:spcBef>
              <a:spcAft>
                <a:spcPts val="0"/>
              </a:spcAft>
              <a:buClrTx/>
              <a:buSzTx/>
              <a:buFontTx/>
              <a:buNone/>
              <a:tabLst/>
              <a:defRPr/>
            </a:pPr>
            <a:fld id="{E7B57DF6-5261-4734-B40C-E8A9B1DC6381}"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mn-cs"/>
              </a:rPr>
              <a:pPr marL="0" marR="0" lvl="0" indent="0" algn="r" defTabSz="928688" rtl="0" eaLnBrk="1" fontAlgn="auto" latinLnBrk="0" hangingPunct="1">
                <a:lnSpc>
                  <a:spcPct val="100000"/>
                </a:lnSpc>
                <a:spcBef>
                  <a:spcPct val="0"/>
                </a:spcBef>
                <a:spcAft>
                  <a:spcPts val="0"/>
                </a:spcAft>
                <a:buClrTx/>
                <a:buSzTx/>
                <a:buFontTx/>
                <a:buNone/>
                <a:tabLst/>
                <a:defRPr/>
              </a:pPr>
              <a:t>1</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9219" name="Rectangle 2"/>
          <p:cNvSpPr>
            <a:spLocks noGrp="1" noRot="1" noChangeAspect="1" noChangeArrowheads="1" noTextEdit="1"/>
          </p:cNvSpPr>
          <p:nvPr>
            <p:ph type="sldImg"/>
          </p:nvPr>
        </p:nvSpPr>
        <p:spPr>
          <a:ln/>
        </p:spPr>
      </p:sp>
      <p:sp>
        <p:nvSpPr>
          <p:cNvPr id="9220" name="Rectangle 3"/>
          <p:cNvSpPr>
            <a:spLocks noGrp="1" noChangeArrowheads="1"/>
          </p:cNvSpPr>
          <p:nvPr>
            <p:ph type="body" idx="1"/>
          </p:nvPr>
        </p:nvSpPr>
        <p:spPr>
          <a:noFill/>
        </p:spPr>
        <p:txBody>
          <a:bodyPr/>
          <a:lstStyle/>
          <a:p>
            <a:pPr eaLnBrk="1" hangingPunct="1"/>
            <a:endParaRPr lang="en-US" altLang="en-US">
              <a:latin typeface="Tahoma" panose="020B0604030504040204" pitchFamily="34" charset="0"/>
            </a:endParaRPr>
          </a:p>
        </p:txBody>
      </p:sp>
      <p:sp>
        <p:nvSpPr>
          <p:cNvPr id="9221" name="Footer Placeholder 1"/>
          <p:cNvSpPr>
            <a:spLocks noGrp="1"/>
          </p:cNvSpPr>
          <p:nvPr>
            <p:ph type="ftr" sz="quarter" idx="4"/>
          </p:nvPr>
        </p:nvSpPr>
        <p:spPr>
          <a:noFill/>
        </p:spPr>
        <p:txBody>
          <a:bodyPr/>
          <a:lstStyle>
            <a:lvl1pPr defTabSz="928688">
              <a:defRPr sz="2400">
                <a:solidFill>
                  <a:schemeClr val="tx1"/>
                </a:solidFill>
                <a:latin typeface="Arial" panose="020B0604020202020204" pitchFamily="34" charset="0"/>
              </a:defRPr>
            </a:lvl1pPr>
            <a:lvl2pPr marL="742950" indent="-285750" defTabSz="928688">
              <a:defRPr sz="2400">
                <a:solidFill>
                  <a:schemeClr val="tx1"/>
                </a:solidFill>
                <a:latin typeface="Arial" panose="020B0604020202020204" pitchFamily="34" charset="0"/>
              </a:defRPr>
            </a:lvl2pPr>
            <a:lvl3pPr marL="1143000" indent="-228600" defTabSz="928688">
              <a:defRPr sz="2400">
                <a:solidFill>
                  <a:schemeClr val="tx1"/>
                </a:solidFill>
                <a:latin typeface="Arial" panose="020B0604020202020204" pitchFamily="34" charset="0"/>
              </a:defRPr>
            </a:lvl3pPr>
            <a:lvl4pPr marL="1600200" indent="-228600" defTabSz="928688">
              <a:defRPr sz="2400">
                <a:solidFill>
                  <a:schemeClr val="tx1"/>
                </a:solidFill>
                <a:latin typeface="Arial" panose="020B0604020202020204" pitchFamily="34" charset="0"/>
              </a:defRPr>
            </a:lvl4pPr>
            <a:lvl5pPr marL="2057400" indent="-228600" defTabSz="928688">
              <a:defRPr sz="2400">
                <a:solidFill>
                  <a:schemeClr val="tx1"/>
                </a:solidFill>
                <a:latin typeface="Arial" panose="020B0604020202020204" pitchFamily="34" charset="0"/>
              </a:defRPr>
            </a:lvl5pPr>
            <a:lvl6pPr marL="2514600" indent="-228600" defTabSz="928688" eaLnBrk="0" fontAlgn="base" hangingPunct="0">
              <a:spcBef>
                <a:spcPct val="0"/>
              </a:spcBef>
              <a:spcAft>
                <a:spcPct val="0"/>
              </a:spcAft>
              <a:defRPr sz="2400">
                <a:solidFill>
                  <a:schemeClr val="tx1"/>
                </a:solidFill>
                <a:latin typeface="Arial" panose="020B0604020202020204" pitchFamily="34" charset="0"/>
              </a:defRPr>
            </a:lvl6pPr>
            <a:lvl7pPr marL="2971800" indent="-228600" defTabSz="928688" eaLnBrk="0" fontAlgn="base" hangingPunct="0">
              <a:spcBef>
                <a:spcPct val="0"/>
              </a:spcBef>
              <a:spcAft>
                <a:spcPct val="0"/>
              </a:spcAft>
              <a:defRPr sz="2400">
                <a:solidFill>
                  <a:schemeClr val="tx1"/>
                </a:solidFill>
                <a:latin typeface="Arial" panose="020B0604020202020204" pitchFamily="34" charset="0"/>
              </a:defRPr>
            </a:lvl7pPr>
            <a:lvl8pPr marL="3429000" indent="-228600" defTabSz="928688" eaLnBrk="0" fontAlgn="base" hangingPunct="0">
              <a:spcBef>
                <a:spcPct val="0"/>
              </a:spcBef>
              <a:spcAft>
                <a:spcPct val="0"/>
              </a:spcAft>
              <a:defRPr sz="2400">
                <a:solidFill>
                  <a:schemeClr val="tx1"/>
                </a:solidFill>
                <a:latin typeface="Arial" panose="020B0604020202020204" pitchFamily="34" charset="0"/>
              </a:defRPr>
            </a:lvl8pPr>
            <a:lvl9pPr marL="3886200" indent="-228600" defTabSz="928688" eaLnBrk="0" fontAlgn="base" hangingPunct="0">
              <a:spcBef>
                <a:spcPct val="0"/>
              </a:spcBef>
              <a:spcAft>
                <a:spcPct val="0"/>
              </a:spcAft>
              <a:defRPr sz="2400">
                <a:solidFill>
                  <a:schemeClr val="tx1"/>
                </a:solidFill>
                <a:latin typeface="Arial" panose="020B0604020202020204" pitchFamily="34" charset="0"/>
              </a:defRPr>
            </a:lvl9pPr>
          </a:lstStyle>
          <a:p>
            <a:pPr marL="0" marR="0" lvl="0" indent="0" algn="l" defTabSz="928688" rtl="0" eaLnBrk="1" fontAlgn="auto" latinLnBrk="0" hangingPunct="1">
              <a:lnSpc>
                <a:spcPct val="100000"/>
              </a:lnSpc>
              <a:spcBef>
                <a:spcPts val="0"/>
              </a:spcBef>
              <a:spcAft>
                <a:spcPts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rPr>
              <a:t>ERIC - Electronic Registration Information Center</a:t>
            </a:r>
          </a:p>
        </p:txBody>
      </p:sp>
    </p:spTree>
    <p:extLst>
      <p:ext uri="{BB962C8B-B14F-4D97-AF65-F5344CB8AC3E}">
        <p14:creationId xmlns:p14="http://schemas.microsoft.com/office/powerpoint/2010/main" val="167934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DB2CD5C-1AAB-4305-9DF0-CA9D12B1E179}" type="slidenum">
              <a:rPr lang="en-US" smtClean="0"/>
              <a:t>4</a:t>
            </a:fld>
            <a:endParaRPr lang="en-US"/>
          </a:p>
        </p:txBody>
      </p:sp>
    </p:spTree>
    <p:extLst>
      <p:ext uri="{BB962C8B-B14F-4D97-AF65-F5344CB8AC3E}">
        <p14:creationId xmlns:p14="http://schemas.microsoft.com/office/powerpoint/2010/main" val="19829453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DB2CD5C-1AAB-4305-9DF0-CA9D12B1E179}" type="slidenum">
              <a:rPr lang="en-US" smtClean="0"/>
              <a:t>21</a:t>
            </a:fld>
            <a:endParaRPr lang="en-US"/>
          </a:p>
        </p:txBody>
      </p:sp>
    </p:spTree>
    <p:extLst>
      <p:ext uri="{BB962C8B-B14F-4D97-AF65-F5344CB8AC3E}">
        <p14:creationId xmlns:p14="http://schemas.microsoft.com/office/powerpoint/2010/main" val="30154323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DB2CD5C-1AAB-4305-9DF0-CA9D12B1E179}" type="slidenum">
              <a:rPr lang="en-US" smtClean="0"/>
              <a:t>22</a:t>
            </a:fld>
            <a:endParaRPr lang="en-US"/>
          </a:p>
        </p:txBody>
      </p:sp>
    </p:spTree>
    <p:extLst>
      <p:ext uri="{BB962C8B-B14F-4D97-AF65-F5344CB8AC3E}">
        <p14:creationId xmlns:p14="http://schemas.microsoft.com/office/powerpoint/2010/main" val="26349273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DB2CD5C-1AAB-4305-9DF0-CA9D12B1E179}" type="slidenum">
              <a:rPr lang="en-US" smtClean="0"/>
              <a:t>23</a:t>
            </a:fld>
            <a:endParaRPr lang="en-US"/>
          </a:p>
        </p:txBody>
      </p:sp>
    </p:spTree>
    <p:extLst>
      <p:ext uri="{BB962C8B-B14F-4D97-AF65-F5344CB8AC3E}">
        <p14:creationId xmlns:p14="http://schemas.microsoft.com/office/powerpoint/2010/main" val="12424151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12FAE6-FB89-480F-BEDB-04F6FFB24F4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1ADB3B7-8F08-465A-A6E2-075B65ACD8E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A7F137C-0E71-4B3F-8459-3FEE5D28BD3D}"/>
              </a:ext>
            </a:extLst>
          </p:cNvPr>
          <p:cNvSpPr>
            <a:spLocks noGrp="1"/>
          </p:cNvSpPr>
          <p:nvPr>
            <p:ph type="dt" sz="half" idx="10"/>
          </p:nvPr>
        </p:nvSpPr>
        <p:spPr/>
        <p:txBody>
          <a:bodyPr/>
          <a:lstStyle/>
          <a:p>
            <a:fld id="{FD57F129-1CEC-40FA-AA5A-25F7F1445841}" type="datetimeFigureOut">
              <a:rPr lang="en-US" smtClean="0"/>
              <a:t>12/19/2025</a:t>
            </a:fld>
            <a:endParaRPr lang="en-US"/>
          </a:p>
        </p:txBody>
      </p:sp>
      <p:sp>
        <p:nvSpPr>
          <p:cNvPr id="5" name="Footer Placeholder 4">
            <a:extLst>
              <a:ext uri="{FF2B5EF4-FFF2-40B4-BE49-F238E27FC236}">
                <a16:creationId xmlns:a16="http://schemas.microsoft.com/office/drawing/2014/main" id="{FCC4ADBF-70D7-425B-8FA3-65A730DED98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3ECC607-293A-48C8-BA8B-27A695A5B29C}"/>
              </a:ext>
            </a:extLst>
          </p:cNvPr>
          <p:cNvSpPr>
            <a:spLocks noGrp="1"/>
          </p:cNvSpPr>
          <p:nvPr>
            <p:ph type="sldNum" sz="quarter" idx="12"/>
          </p:nvPr>
        </p:nvSpPr>
        <p:spPr/>
        <p:txBody>
          <a:bodyPr/>
          <a:lstStyle/>
          <a:p>
            <a:fld id="{F4FB9337-E624-42A4-B98A-FD5CD202EE4A}" type="slidenum">
              <a:rPr lang="en-US" smtClean="0"/>
              <a:t>‹#›</a:t>
            </a:fld>
            <a:endParaRPr lang="en-US"/>
          </a:p>
        </p:txBody>
      </p:sp>
    </p:spTree>
    <p:extLst>
      <p:ext uri="{BB962C8B-B14F-4D97-AF65-F5344CB8AC3E}">
        <p14:creationId xmlns:p14="http://schemas.microsoft.com/office/powerpoint/2010/main" val="14516272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0CB5D5-826E-4D12-9217-101B9BB2B67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9F6C910-A08A-46A1-A60B-9D50C8EE6DC3}"/>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96879AA-E4DC-4D70-AA98-9F01EEE89349}"/>
              </a:ext>
            </a:extLst>
          </p:cNvPr>
          <p:cNvSpPr>
            <a:spLocks noGrp="1"/>
          </p:cNvSpPr>
          <p:nvPr>
            <p:ph type="dt" sz="half" idx="10"/>
          </p:nvPr>
        </p:nvSpPr>
        <p:spPr/>
        <p:txBody>
          <a:bodyPr/>
          <a:lstStyle/>
          <a:p>
            <a:fld id="{FD57F129-1CEC-40FA-AA5A-25F7F1445841}" type="datetimeFigureOut">
              <a:rPr lang="en-US" smtClean="0"/>
              <a:t>12/19/2025</a:t>
            </a:fld>
            <a:endParaRPr lang="en-US"/>
          </a:p>
        </p:txBody>
      </p:sp>
      <p:sp>
        <p:nvSpPr>
          <p:cNvPr id="5" name="Footer Placeholder 4">
            <a:extLst>
              <a:ext uri="{FF2B5EF4-FFF2-40B4-BE49-F238E27FC236}">
                <a16:creationId xmlns:a16="http://schemas.microsoft.com/office/drawing/2014/main" id="{C57FCE7A-D2D8-42DA-AE78-1B2DF40B6E1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89FFA23-1A0D-48B0-AD23-A2460EBD34EA}"/>
              </a:ext>
            </a:extLst>
          </p:cNvPr>
          <p:cNvSpPr>
            <a:spLocks noGrp="1"/>
          </p:cNvSpPr>
          <p:nvPr>
            <p:ph type="sldNum" sz="quarter" idx="12"/>
          </p:nvPr>
        </p:nvSpPr>
        <p:spPr/>
        <p:txBody>
          <a:bodyPr/>
          <a:lstStyle/>
          <a:p>
            <a:fld id="{F4FB9337-E624-42A4-B98A-FD5CD202EE4A}" type="slidenum">
              <a:rPr lang="en-US" smtClean="0"/>
              <a:t>‹#›</a:t>
            </a:fld>
            <a:endParaRPr lang="en-US"/>
          </a:p>
        </p:txBody>
      </p:sp>
    </p:spTree>
    <p:extLst>
      <p:ext uri="{BB962C8B-B14F-4D97-AF65-F5344CB8AC3E}">
        <p14:creationId xmlns:p14="http://schemas.microsoft.com/office/powerpoint/2010/main" val="32358894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C64E737-7773-4C69-AF27-A7B22A34AB5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EF7EC4F-8C41-4F03-AF0A-616D3C35CA99}"/>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E845007-9EFB-449E-A433-C2FB840C61E4}"/>
              </a:ext>
            </a:extLst>
          </p:cNvPr>
          <p:cNvSpPr>
            <a:spLocks noGrp="1"/>
          </p:cNvSpPr>
          <p:nvPr>
            <p:ph type="dt" sz="half" idx="10"/>
          </p:nvPr>
        </p:nvSpPr>
        <p:spPr/>
        <p:txBody>
          <a:bodyPr/>
          <a:lstStyle/>
          <a:p>
            <a:fld id="{FD57F129-1CEC-40FA-AA5A-25F7F1445841}" type="datetimeFigureOut">
              <a:rPr lang="en-US" smtClean="0"/>
              <a:t>12/19/2025</a:t>
            </a:fld>
            <a:endParaRPr lang="en-US"/>
          </a:p>
        </p:txBody>
      </p:sp>
      <p:sp>
        <p:nvSpPr>
          <p:cNvPr id="5" name="Footer Placeholder 4">
            <a:extLst>
              <a:ext uri="{FF2B5EF4-FFF2-40B4-BE49-F238E27FC236}">
                <a16:creationId xmlns:a16="http://schemas.microsoft.com/office/drawing/2014/main" id="{96A870E0-728D-4FF8-BE20-21642C00B25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D9C773A-476B-48BF-BAA9-B2593947B64D}"/>
              </a:ext>
            </a:extLst>
          </p:cNvPr>
          <p:cNvSpPr>
            <a:spLocks noGrp="1"/>
          </p:cNvSpPr>
          <p:nvPr>
            <p:ph type="sldNum" sz="quarter" idx="12"/>
          </p:nvPr>
        </p:nvSpPr>
        <p:spPr/>
        <p:txBody>
          <a:bodyPr/>
          <a:lstStyle/>
          <a:p>
            <a:fld id="{F4FB9337-E624-42A4-B98A-FD5CD202EE4A}" type="slidenum">
              <a:rPr lang="en-US" smtClean="0"/>
              <a:t>‹#›</a:t>
            </a:fld>
            <a:endParaRPr lang="en-US"/>
          </a:p>
        </p:txBody>
      </p:sp>
    </p:spTree>
    <p:extLst>
      <p:ext uri="{BB962C8B-B14F-4D97-AF65-F5344CB8AC3E}">
        <p14:creationId xmlns:p14="http://schemas.microsoft.com/office/powerpoint/2010/main" val="4251287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2C8F59-E825-4859-B5CC-923128EA759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D2A7E66-84C4-4238-AE10-4719807B3204}"/>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5D66BA6-A451-432F-BAEA-56C141960164}"/>
              </a:ext>
            </a:extLst>
          </p:cNvPr>
          <p:cNvSpPr>
            <a:spLocks noGrp="1"/>
          </p:cNvSpPr>
          <p:nvPr>
            <p:ph type="dt" sz="half" idx="10"/>
          </p:nvPr>
        </p:nvSpPr>
        <p:spPr/>
        <p:txBody>
          <a:bodyPr/>
          <a:lstStyle/>
          <a:p>
            <a:fld id="{FD57F129-1CEC-40FA-AA5A-25F7F1445841}" type="datetimeFigureOut">
              <a:rPr lang="en-US" smtClean="0"/>
              <a:t>12/19/2025</a:t>
            </a:fld>
            <a:endParaRPr lang="en-US"/>
          </a:p>
        </p:txBody>
      </p:sp>
      <p:sp>
        <p:nvSpPr>
          <p:cNvPr id="5" name="Footer Placeholder 4">
            <a:extLst>
              <a:ext uri="{FF2B5EF4-FFF2-40B4-BE49-F238E27FC236}">
                <a16:creationId xmlns:a16="http://schemas.microsoft.com/office/drawing/2014/main" id="{FA0B43C1-6C02-43BF-B048-71DD555BDD5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783F772-5FE9-42F7-9217-F007CD5DF282}"/>
              </a:ext>
            </a:extLst>
          </p:cNvPr>
          <p:cNvSpPr>
            <a:spLocks noGrp="1"/>
          </p:cNvSpPr>
          <p:nvPr>
            <p:ph type="sldNum" sz="quarter" idx="12"/>
          </p:nvPr>
        </p:nvSpPr>
        <p:spPr/>
        <p:txBody>
          <a:bodyPr/>
          <a:lstStyle/>
          <a:p>
            <a:fld id="{F4FB9337-E624-42A4-B98A-FD5CD202EE4A}" type="slidenum">
              <a:rPr lang="en-US" smtClean="0"/>
              <a:t>‹#›</a:t>
            </a:fld>
            <a:endParaRPr lang="en-US"/>
          </a:p>
        </p:txBody>
      </p:sp>
    </p:spTree>
    <p:extLst>
      <p:ext uri="{BB962C8B-B14F-4D97-AF65-F5344CB8AC3E}">
        <p14:creationId xmlns:p14="http://schemas.microsoft.com/office/powerpoint/2010/main" val="19939111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C2F6BD-9895-49C6-9AD6-F184D661980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5773656-CD65-4C0B-8D01-9BDC2FD8440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2F087CFE-F0AC-4BDD-88DB-4C41C79E7DCF}"/>
              </a:ext>
            </a:extLst>
          </p:cNvPr>
          <p:cNvSpPr>
            <a:spLocks noGrp="1"/>
          </p:cNvSpPr>
          <p:nvPr>
            <p:ph type="dt" sz="half" idx="10"/>
          </p:nvPr>
        </p:nvSpPr>
        <p:spPr/>
        <p:txBody>
          <a:bodyPr/>
          <a:lstStyle/>
          <a:p>
            <a:fld id="{FD57F129-1CEC-40FA-AA5A-25F7F1445841}" type="datetimeFigureOut">
              <a:rPr lang="en-US" smtClean="0"/>
              <a:t>12/19/2025</a:t>
            </a:fld>
            <a:endParaRPr lang="en-US"/>
          </a:p>
        </p:txBody>
      </p:sp>
      <p:sp>
        <p:nvSpPr>
          <p:cNvPr id="5" name="Footer Placeholder 4">
            <a:extLst>
              <a:ext uri="{FF2B5EF4-FFF2-40B4-BE49-F238E27FC236}">
                <a16:creationId xmlns:a16="http://schemas.microsoft.com/office/drawing/2014/main" id="{EFFBEA61-317F-4178-BB0E-4F7BCEBDBF3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1D3B1DF-F564-4669-BCB6-CDB9B5BF024E}"/>
              </a:ext>
            </a:extLst>
          </p:cNvPr>
          <p:cNvSpPr>
            <a:spLocks noGrp="1"/>
          </p:cNvSpPr>
          <p:nvPr>
            <p:ph type="sldNum" sz="quarter" idx="12"/>
          </p:nvPr>
        </p:nvSpPr>
        <p:spPr/>
        <p:txBody>
          <a:bodyPr/>
          <a:lstStyle/>
          <a:p>
            <a:fld id="{F4FB9337-E624-42A4-B98A-FD5CD202EE4A}" type="slidenum">
              <a:rPr lang="en-US" smtClean="0"/>
              <a:t>‹#›</a:t>
            </a:fld>
            <a:endParaRPr lang="en-US"/>
          </a:p>
        </p:txBody>
      </p:sp>
    </p:spTree>
    <p:extLst>
      <p:ext uri="{BB962C8B-B14F-4D97-AF65-F5344CB8AC3E}">
        <p14:creationId xmlns:p14="http://schemas.microsoft.com/office/powerpoint/2010/main" val="28163159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371BE3-72BC-44D4-A0F4-DD258F50807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4BC9DFE-1759-4E08-BEC3-7D2A1E93B763}"/>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2E715BB-4411-4F9A-98EC-16997E2BCCD8}"/>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DA800B3-ECB5-4506-834C-F9AD21CE7E30}"/>
              </a:ext>
            </a:extLst>
          </p:cNvPr>
          <p:cNvSpPr>
            <a:spLocks noGrp="1"/>
          </p:cNvSpPr>
          <p:nvPr>
            <p:ph type="dt" sz="half" idx="10"/>
          </p:nvPr>
        </p:nvSpPr>
        <p:spPr/>
        <p:txBody>
          <a:bodyPr/>
          <a:lstStyle/>
          <a:p>
            <a:fld id="{FD57F129-1CEC-40FA-AA5A-25F7F1445841}" type="datetimeFigureOut">
              <a:rPr lang="en-US" smtClean="0"/>
              <a:t>12/19/2025</a:t>
            </a:fld>
            <a:endParaRPr lang="en-US"/>
          </a:p>
        </p:txBody>
      </p:sp>
      <p:sp>
        <p:nvSpPr>
          <p:cNvPr id="6" name="Footer Placeholder 5">
            <a:extLst>
              <a:ext uri="{FF2B5EF4-FFF2-40B4-BE49-F238E27FC236}">
                <a16:creationId xmlns:a16="http://schemas.microsoft.com/office/drawing/2014/main" id="{A431E2B0-3FA7-4D1E-9C3D-05E457AB43F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88A7AAE-2829-4DC7-89D7-B26EF1BEBF02}"/>
              </a:ext>
            </a:extLst>
          </p:cNvPr>
          <p:cNvSpPr>
            <a:spLocks noGrp="1"/>
          </p:cNvSpPr>
          <p:nvPr>
            <p:ph type="sldNum" sz="quarter" idx="12"/>
          </p:nvPr>
        </p:nvSpPr>
        <p:spPr/>
        <p:txBody>
          <a:bodyPr/>
          <a:lstStyle/>
          <a:p>
            <a:fld id="{F4FB9337-E624-42A4-B98A-FD5CD202EE4A}" type="slidenum">
              <a:rPr lang="en-US" smtClean="0"/>
              <a:t>‹#›</a:t>
            </a:fld>
            <a:endParaRPr lang="en-US"/>
          </a:p>
        </p:txBody>
      </p:sp>
    </p:spTree>
    <p:extLst>
      <p:ext uri="{BB962C8B-B14F-4D97-AF65-F5344CB8AC3E}">
        <p14:creationId xmlns:p14="http://schemas.microsoft.com/office/powerpoint/2010/main" val="19871287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8623B9-1981-4A69-85E6-488A7B02FC3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2372D17-46C3-487B-8702-232386EFAA6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9AFDEEF8-CC35-452D-A0DF-FA4319796F25}"/>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290748C-600C-4382-B448-6D149503CD2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76D7AEF8-4578-482F-9383-C703B1E73951}"/>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886EAD6-D488-4C8F-A2A7-E244F79AE575}"/>
              </a:ext>
            </a:extLst>
          </p:cNvPr>
          <p:cNvSpPr>
            <a:spLocks noGrp="1"/>
          </p:cNvSpPr>
          <p:nvPr>
            <p:ph type="dt" sz="half" idx="10"/>
          </p:nvPr>
        </p:nvSpPr>
        <p:spPr/>
        <p:txBody>
          <a:bodyPr/>
          <a:lstStyle/>
          <a:p>
            <a:fld id="{FD57F129-1CEC-40FA-AA5A-25F7F1445841}" type="datetimeFigureOut">
              <a:rPr lang="en-US" smtClean="0"/>
              <a:t>12/19/2025</a:t>
            </a:fld>
            <a:endParaRPr lang="en-US"/>
          </a:p>
        </p:txBody>
      </p:sp>
      <p:sp>
        <p:nvSpPr>
          <p:cNvPr id="8" name="Footer Placeholder 7">
            <a:extLst>
              <a:ext uri="{FF2B5EF4-FFF2-40B4-BE49-F238E27FC236}">
                <a16:creationId xmlns:a16="http://schemas.microsoft.com/office/drawing/2014/main" id="{76297302-6FDD-4479-8158-56DD871D300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B059E83-A7FF-4FB2-8E1B-2D2E79E3ABB1}"/>
              </a:ext>
            </a:extLst>
          </p:cNvPr>
          <p:cNvSpPr>
            <a:spLocks noGrp="1"/>
          </p:cNvSpPr>
          <p:nvPr>
            <p:ph type="sldNum" sz="quarter" idx="12"/>
          </p:nvPr>
        </p:nvSpPr>
        <p:spPr/>
        <p:txBody>
          <a:bodyPr/>
          <a:lstStyle/>
          <a:p>
            <a:fld id="{F4FB9337-E624-42A4-B98A-FD5CD202EE4A}" type="slidenum">
              <a:rPr lang="en-US" smtClean="0"/>
              <a:t>‹#›</a:t>
            </a:fld>
            <a:endParaRPr lang="en-US"/>
          </a:p>
        </p:txBody>
      </p:sp>
    </p:spTree>
    <p:extLst>
      <p:ext uri="{BB962C8B-B14F-4D97-AF65-F5344CB8AC3E}">
        <p14:creationId xmlns:p14="http://schemas.microsoft.com/office/powerpoint/2010/main" val="32561056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5D4AB6-E93B-4454-B404-8012E142786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740B09C-DA62-4600-B4E7-9F80A608163B}"/>
              </a:ext>
            </a:extLst>
          </p:cNvPr>
          <p:cNvSpPr>
            <a:spLocks noGrp="1"/>
          </p:cNvSpPr>
          <p:nvPr>
            <p:ph type="dt" sz="half" idx="10"/>
          </p:nvPr>
        </p:nvSpPr>
        <p:spPr/>
        <p:txBody>
          <a:bodyPr/>
          <a:lstStyle/>
          <a:p>
            <a:fld id="{FD57F129-1CEC-40FA-AA5A-25F7F1445841}" type="datetimeFigureOut">
              <a:rPr lang="en-US" smtClean="0"/>
              <a:t>12/19/2025</a:t>
            </a:fld>
            <a:endParaRPr lang="en-US"/>
          </a:p>
        </p:txBody>
      </p:sp>
      <p:sp>
        <p:nvSpPr>
          <p:cNvPr id="4" name="Footer Placeholder 3">
            <a:extLst>
              <a:ext uri="{FF2B5EF4-FFF2-40B4-BE49-F238E27FC236}">
                <a16:creationId xmlns:a16="http://schemas.microsoft.com/office/drawing/2014/main" id="{B5EAF639-DD2C-4048-8315-1495D0F71CF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B8DDA88-5157-41CC-9AFC-107CA537A472}"/>
              </a:ext>
            </a:extLst>
          </p:cNvPr>
          <p:cNvSpPr>
            <a:spLocks noGrp="1"/>
          </p:cNvSpPr>
          <p:nvPr>
            <p:ph type="sldNum" sz="quarter" idx="12"/>
          </p:nvPr>
        </p:nvSpPr>
        <p:spPr/>
        <p:txBody>
          <a:bodyPr/>
          <a:lstStyle/>
          <a:p>
            <a:fld id="{F4FB9337-E624-42A4-B98A-FD5CD202EE4A}" type="slidenum">
              <a:rPr lang="en-US" smtClean="0"/>
              <a:t>‹#›</a:t>
            </a:fld>
            <a:endParaRPr lang="en-US"/>
          </a:p>
        </p:txBody>
      </p:sp>
    </p:spTree>
    <p:extLst>
      <p:ext uri="{BB962C8B-B14F-4D97-AF65-F5344CB8AC3E}">
        <p14:creationId xmlns:p14="http://schemas.microsoft.com/office/powerpoint/2010/main" val="30767490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0679B54-EB8E-420E-8571-51DA16C9DED4}"/>
              </a:ext>
            </a:extLst>
          </p:cNvPr>
          <p:cNvSpPr>
            <a:spLocks noGrp="1"/>
          </p:cNvSpPr>
          <p:nvPr>
            <p:ph type="dt" sz="half" idx="10"/>
          </p:nvPr>
        </p:nvSpPr>
        <p:spPr/>
        <p:txBody>
          <a:bodyPr/>
          <a:lstStyle/>
          <a:p>
            <a:fld id="{FD57F129-1CEC-40FA-AA5A-25F7F1445841}" type="datetimeFigureOut">
              <a:rPr lang="en-US" smtClean="0"/>
              <a:t>12/19/2025</a:t>
            </a:fld>
            <a:endParaRPr lang="en-US"/>
          </a:p>
        </p:txBody>
      </p:sp>
      <p:sp>
        <p:nvSpPr>
          <p:cNvPr id="3" name="Footer Placeholder 2">
            <a:extLst>
              <a:ext uri="{FF2B5EF4-FFF2-40B4-BE49-F238E27FC236}">
                <a16:creationId xmlns:a16="http://schemas.microsoft.com/office/drawing/2014/main" id="{9E9D2FA6-FF5E-44CD-8C44-019DA51F2BA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484CEC4-3C39-47CA-89D5-E9FDEB3B03C9}"/>
              </a:ext>
            </a:extLst>
          </p:cNvPr>
          <p:cNvSpPr>
            <a:spLocks noGrp="1"/>
          </p:cNvSpPr>
          <p:nvPr>
            <p:ph type="sldNum" sz="quarter" idx="12"/>
          </p:nvPr>
        </p:nvSpPr>
        <p:spPr/>
        <p:txBody>
          <a:bodyPr/>
          <a:lstStyle/>
          <a:p>
            <a:fld id="{F4FB9337-E624-42A4-B98A-FD5CD202EE4A}" type="slidenum">
              <a:rPr lang="en-US" smtClean="0"/>
              <a:t>‹#›</a:t>
            </a:fld>
            <a:endParaRPr lang="en-US"/>
          </a:p>
        </p:txBody>
      </p:sp>
    </p:spTree>
    <p:extLst>
      <p:ext uri="{BB962C8B-B14F-4D97-AF65-F5344CB8AC3E}">
        <p14:creationId xmlns:p14="http://schemas.microsoft.com/office/powerpoint/2010/main" val="18706587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FCEEE5-7DF2-4971-A9BF-672CFE7413B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12FD0B9-4EEC-40AF-BA57-085BD388451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3068C45-E6B7-4145-B23D-6C2B79FD1C4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145635E6-6781-43CD-9BA3-7A273BE475D7}"/>
              </a:ext>
            </a:extLst>
          </p:cNvPr>
          <p:cNvSpPr>
            <a:spLocks noGrp="1"/>
          </p:cNvSpPr>
          <p:nvPr>
            <p:ph type="dt" sz="half" idx="10"/>
          </p:nvPr>
        </p:nvSpPr>
        <p:spPr/>
        <p:txBody>
          <a:bodyPr/>
          <a:lstStyle/>
          <a:p>
            <a:fld id="{FD57F129-1CEC-40FA-AA5A-25F7F1445841}" type="datetimeFigureOut">
              <a:rPr lang="en-US" smtClean="0"/>
              <a:t>12/19/2025</a:t>
            </a:fld>
            <a:endParaRPr lang="en-US"/>
          </a:p>
        </p:txBody>
      </p:sp>
      <p:sp>
        <p:nvSpPr>
          <p:cNvPr id="6" name="Footer Placeholder 5">
            <a:extLst>
              <a:ext uri="{FF2B5EF4-FFF2-40B4-BE49-F238E27FC236}">
                <a16:creationId xmlns:a16="http://schemas.microsoft.com/office/drawing/2014/main" id="{558D1048-EB31-4F68-8D3E-B4EE3A7BCDD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BBC3D15-C60F-4EBF-B6EE-B032153EABD9}"/>
              </a:ext>
            </a:extLst>
          </p:cNvPr>
          <p:cNvSpPr>
            <a:spLocks noGrp="1"/>
          </p:cNvSpPr>
          <p:nvPr>
            <p:ph type="sldNum" sz="quarter" idx="12"/>
          </p:nvPr>
        </p:nvSpPr>
        <p:spPr/>
        <p:txBody>
          <a:bodyPr/>
          <a:lstStyle/>
          <a:p>
            <a:fld id="{F4FB9337-E624-42A4-B98A-FD5CD202EE4A}" type="slidenum">
              <a:rPr lang="en-US" smtClean="0"/>
              <a:t>‹#›</a:t>
            </a:fld>
            <a:endParaRPr lang="en-US"/>
          </a:p>
        </p:txBody>
      </p:sp>
    </p:spTree>
    <p:extLst>
      <p:ext uri="{BB962C8B-B14F-4D97-AF65-F5344CB8AC3E}">
        <p14:creationId xmlns:p14="http://schemas.microsoft.com/office/powerpoint/2010/main" val="10349249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D088EF-0C99-4A2A-83EA-2AC498713DF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192A666-7DF7-4F1F-8AF2-24E734CABA6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57C20CC-8296-4B82-B14E-CEDBD3A73DC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4A2A8C1-4E6B-4291-9B41-3D91B08DF0C7}"/>
              </a:ext>
            </a:extLst>
          </p:cNvPr>
          <p:cNvSpPr>
            <a:spLocks noGrp="1"/>
          </p:cNvSpPr>
          <p:nvPr>
            <p:ph type="dt" sz="half" idx="10"/>
          </p:nvPr>
        </p:nvSpPr>
        <p:spPr/>
        <p:txBody>
          <a:bodyPr/>
          <a:lstStyle/>
          <a:p>
            <a:fld id="{FD57F129-1CEC-40FA-AA5A-25F7F1445841}" type="datetimeFigureOut">
              <a:rPr lang="en-US" smtClean="0"/>
              <a:t>12/19/2025</a:t>
            </a:fld>
            <a:endParaRPr lang="en-US"/>
          </a:p>
        </p:txBody>
      </p:sp>
      <p:sp>
        <p:nvSpPr>
          <p:cNvPr id="6" name="Footer Placeholder 5">
            <a:extLst>
              <a:ext uri="{FF2B5EF4-FFF2-40B4-BE49-F238E27FC236}">
                <a16:creationId xmlns:a16="http://schemas.microsoft.com/office/drawing/2014/main" id="{D966069A-CD7E-4F08-B9DD-050EFC8163D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EC1A938-0300-46FA-9BED-113E7CBBCA41}"/>
              </a:ext>
            </a:extLst>
          </p:cNvPr>
          <p:cNvSpPr>
            <a:spLocks noGrp="1"/>
          </p:cNvSpPr>
          <p:nvPr>
            <p:ph type="sldNum" sz="quarter" idx="12"/>
          </p:nvPr>
        </p:nvSpPr>
        <p:spPr/>
        <p:txBody>
          <a:bodyPr/>
          <a:lstStyle/>
          <a:p>
            <a:fld id="{F4FB9337-E624-42A4-B98A-FD5CD202EE4A}" type="slidenum">
              <a:rPr lang="en-US" smtClean="0"/>
              <a:t>‹#›</a:t>
            </a:fld>
            <a:endParaRPr lang="en-US"/>
          </a:p>
        </p:txBody>
      </p:sp>
    </p:spTree>
    <p:extLst>
      <p:ext uri="{BB962C8B-B14F-4D97-AF65-F5344CB8AC3E}">
        <p14:creationId xmlns:p14="http://schemas.microsoft.com/office/powerpoint/2010/main" val="22946207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2F304B8-DE0C-4071-B5D4-300312398E7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4F3A6FD-7122-4A32-8BEF-6989F7BE08A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37E05D8-DAA5-479A-8B96-13FDCC5E859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D57F129-1CEC-40FA-AA5A-25F7F1445841}" type="datetimeFigureOut">
              <a:rPr lang="en-US" smtClean="0"/>
              <a:t>12/19/2025</a:t>
            </a:fld>
            <a:endParaRPr lang="en-US"/>
          </a:p>
        </p:txBody>
      </p:sp>
      <p:sp>
        <p:nvSpPr>
          <p:cNvPr id="5" name="Footer Placeholder 4">
            <a:extLst>
              <a:ext uri="{FF2B5EF4-FFF2-40B4-BE49-F238E27FC236}">
                <a16:creationId xmlns:a16="http://schemas.microsoft.com/office/drawing/2014/main" id="{FBA5BF00-27FE-445C-A689-BBBCA0E9B29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BE828DB-B425-4E7F-947A-4BBAD6EC379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4FB9337-E624-42A4-B98A-FD5CD202EE4A}" type="slidenum">
              <a:rPr lang="en-US" smtClean="0"/>
              <a:t>‹#›</a:t>
            </a:fld>
            <a:endParaRPr lang="en-US"/>
          </a:p>
        </p:txBody>
      </p:sp>
    </p:spTree>
    <p:extLst>
      <p:ext uri="{BB962C8B-B14F-4D97-AF65-F5344CB8AC3E}">
        <p14:creationId xmlns:p14="http://schemas.microsoft.com/office/powerpoint/2010/main" val="312380399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72000">
              <a:schemeClr val="accent1">
                <a:lumMod val="5000"/>
                <a:lumOff val="95000"/>
              </a:schemeClr>
            </a:gs>
            <a:gs pos="100000">
              <a:schemeClr val="accent1">
                <a:lumMod val="45000"/>
                <a:lumOff val="55000"/>
              </a:schemeClr>
            </a:gs>
            <a:gs pos="100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ctrTitle"/>
          </p:nvPr>
        </p:nvSpPr>
        <p:spPr>
          <a:xfrm>
            <a:off x="2209800" y="2033045"/>
            <a:ext cx="7772400" cy="1076325"/>
          </a:xfrm>
          <a:solidFill>
            <a:srgbClr val="235889"/>
          </a:solidFill>
        </p:spPr>
        <p:txBody>
          <a:bodyPr/>
          <a:lstStyle/>
          <a:p>
            <a:pPr eaLnBrk="1" hangingPunct="1"/>
            <a:r>
              <a:rPr lang="en-US" altLang="en-US" sz="3600" b="1" dirty="0">
                <a:solidFill>
                  <a:schemeClr val="bg1"/>
                </a:solidFill>
              </a:rPr>
              <a:t>Colorado Department of State</a:t>
            </a:r>
            <a:br>
              <a:rPr lang="en-US" altLang="en-US" dirty="0">
                <a:solidFill>
                  <a:schemeClr val="bg1"/>
                </a:solidFill>
              </a:rPr>
            </a:br>
            <a:r>
              <a:rPr lang="en-US" altLang="en-US" sz="2800" dirty="0">
                <a:solidFill>
                  <a:schemeClr val="bg1"/>
                </a:solidFill>
              </a:rPr>
              <a:t>Hilary Rudy, </a:t>
            </a:r>
            <a:r>
              <a:rPr lang="en-US" altLang="en-US" sz="2000" dirty="0">
                <a:solidFill>
                  <a:schemeClr val="bg1"/>
                </a:solidFill>
              </a:rPr>
              <a:t>Deputy State Election Director</a:t>
            </a:r>
          </a:p>
        </p:txBody>
      </p:sp>
      <p:sp>
        <p:nvSpPr>
          <p:cNvPr id="8195" name="Rectangle 3"/>
          <p:cNvSpPr>
            <a:spLocks noGrp="1" noChangeArrowheads="1"/>
          </p:cNvSpPr>
          <p:nvPr>
            <p:ph type="subTitle" idx="1"/>
          </p:nvPr>
        </p:nvSpPr>
        <p:spPr>
          <a:xfrm>
            <a:off x="2327186" y="3608567"/>
            <a:ext cx="7365304" cy="1073150"/>
          </a:xfrm>
          <a:ln>
            <a:solidFill>
              <a:srgbClr val="339966"/>
            </a:solidFill>
            <a:miter lim="800000"/>
            <a:headEnd/>
            <a:tailEnd/>
          </a:ln>
          <a:extLst>
            <a:ext uri="{909E8E84-426E-40DD-AFC4-6F175D3DCCD1}">
              <a14:hiddenFill xmlns:a14="http://schemas.microsoft.com/office/drawing/2010/main">
                <a:solidFill>
                  <a:srgbClr val="990033"/>
                </a:solidFill>
              </a14:hiddenFill>
            </a:ext>
          </a:extLst>
        </p:spPr>
        <p:txBody>
          <a:bodyPr anchor="ctr" anchorCtr="1">
            <a:normAutofit/>
          </a:bodyPr>
          <a:lstStyle/>
          <a:p>
            <a:pPr eaLnBrk="1" hangingPunct="1"/>
            <a:r>
              <a:rPr lang="en-US" altLang="en-US" u="sng" dirty="0"/>
              <a:t>BEAC 2025 Coordinated Election</a:t>
            </a:r>
          </a:p>
          <a:p>
            <a:pPr eaLnBrk="1" hangingPunct="1"/>
            <a:r>
              <a:rPr lang="en-US" altLang="en-US" sz="1800" dirty="0"/>
              <a:t>December 19, 2025</a:t>
            </a:r>
          </a:p>
        </p:txBody>
      </p:sp>
    </p:spTree>
    <p:extLst>
      <p:ext uri="{BB962C8B-B14F-4D97-AF65-F5344CB8AC3E}">
        <p14:creationId xmlns:p14="http://schemas.microsoft.com/office/powerpoint/2010/main" val="20449193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72000">
              <a:schemeClr val="accent1">
                <a:lumMod val="5000"/>
                <a:lumOff val="95000"/>
              </a:schemeClr>
            </a:gs>
            <a:gs pos="100000">
              <a:schemeClr val="accent1">
                <a:lumMod val="45000"/>
                <a:lumOff val="55000"/>
              </a:schemeClr>
            </a:gs>
            <a:gs pos="100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632D0F-06C7-42BF-BF35-1933A8A46630}"/>
              </a:ext>
            </a:extLst>
          </p:cNvPr>
          <p:cNvSpPr>
            <a:spLocks noGrp="1"/>
          </p:cNvSpPr>
          <p:nvPr>
            <p:ph type="ctrTitle"/>
          </p:nvPr>
        </p:nvSpPr>
        <p:spPr>
          <a:xfrm>
            <a:off x="1524000" y="1122362"/>
            <a:ext cx="9144000" cy="2972117"/>
          </a:xfrm>
        </p:spPr>
        <p:txBody>
          <a:bodyPr/>
          <a:lstStyle/>
          <a:p>
            <a:r>
              <a:rPr lang="en-US" dirty="0"/>
              <a:t>Voter registration numbers over time</a:t>
            </a:r>
          </a:p>
        </p:txBody>
      </p:sp>
      <p:sp>
        <p:nvSpPr>
          <p:cNvPr id="4" name="Rectangle 2">
            <a:extLst>
              <a:ext uri="{FF2B5EF4-FFF2-40B4-BE49-F238E27FC236}">
                <a16:creationId xmlns:a16="http://schemas.microsoft.com/office/drawing/2014/main" id="{3BF207BE-F098-45B0-AF76-1C630D56C658}"/>
              </a:ext>
            </a:extLst>
          </p:cNvPr>
          <p:cNvSpPr txBox="1">
            <a:spLocks noChangeArrowheads="1"/>
          </p:cNvSpPr>
          <p:nvPr/>
        </p:nvSpPr>
        <p:spPr>
          <a:xfrm>
            <a:off x="0" y="0"/>
            <a:ext cx="12192000" cy="518159"/>
          </a:xfrm>
          <a:prstGeom prst="rect">
            <a:avLst/>
          </a:prstGeom>
          <a:solidFill>
            <a:srgbClr val="235889"/>
          </a:solidFill>
        </p:spPr>
        <p:txBody>
          <a:bodyPr vert="horz" lIns="91440" tIns="45720" rIns="91440" bIns="45720" rtlCol="0" anchor="b">
            <a:normAutofit fontScale="3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ts val="1800"/>
              </a:spcBef>
              <a:spcAft>
                <a:spcPts val="0"/>
              </a:spcAft>
              <a:buClrTx/>
              <a:buSzTx/>
              <a:buFontTx/>
              <a:buNone/>
              <a:tabLst/>
              <a:defRPr/>
            </a:pPr>
            <a:r>
              <a:rPr kumimoji="0" lang="en-US" altLang="en-US" sz="9800" b="1" i="0" u="none" strike="noStrike" kern="1200" cap="none" spc="0" normalizeH="0" baseline="0" noProof="0" dirty="0">
                <a:ln>
                  <a:noFill/>
                </a:ln>
                <a:solidFill>
                  <a:prstClr val="white"/>
                </a:solidFill>
                <a:effectLst/>
                <a:uLnTx/>
                <a:uFillTx/>
                <a:latin typeface="Calibri Light" panose="020F0302020204030204"/>
                <a:ea typeface="+mj-ea"/>
                <a:cs typeface="+mj-cs"/>
              </a:rPr>
              <a:t>Colorado Department of State</a:t>
            </a:r>
            <a:endParaRPr kumimoji="0" lang="en-US" altLang="en-US" sz="2000" b="0" i="0" u="none" strike="noStrike" kern="1200" cap="none" spc="0" normalizeH="0" baseline="0" noProof="0" dirty="0">
              <a:ln>
                <a:noFill/>
              </a:ln>
              <a:solidFill>
                <a:prstClr val="white"/>
              </a:solidFill>
              <a:effectLst/>
              <a:uLnTx/>
              <a:uFillTx/>
              <a:latin typeface="Calibri Light" panose="020F0302020204030204"/>
              <a:ea typeface="+mj-ea"/>
              <a:cs typeface="+mj-cs"/>
            </a:endParaRPr>
          </a:p>
        </p:txBody>
      </p:sp>
    </p:spTree>
    <p:extLst>
      <p:ext uri="{BB962C8B-B14F-4D97-AF65-F5344CB8AC3E}">
        <p14:creationId xmlns:p14="http://schemas.microsoft.com/office/powerpoint/2010/main" val="14529169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72000">
              <a:schemeClr val="accent1">
                <a:lumMod val="5000"/>
                <a:lumOff val="95000"/>
              </a:schemeClr>
            </a:gs>
            <a:gs pos="100000">
              <a:schemeClr val="accent1">
                <a:lumMod val="45000"/>
                <a:lumOff val="55000"/>
              </a:schemeClr>
            </a:gs>
            <a:gs pos="100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ABAEBD-9872-40CC-8D7C-61E5D22F307E}"/>
              </a:ext>
            </a:extLst>
          </p:cNvPr>
          <p:cNvSpPr>
            <a:spLocks noGrp="1"/>
          </p:cNvSpPr>
          <p:nvPr>
            <p:ph type="title"/>
          </p:nvPr>
        </p:nvSpPr>
        <p:spPr>
          <a:xfrm>
            <a:off x="838200" y="129309"/>
            <a:ext cx="10515600" cy="785091"/>
          </a:xfrm>
        </p:spPr>
        <p:txBody>
          <a:bodyPr>
            <a:normAutofit/>
          </a:bodyPr>
          <a:lstStyle/>
          <a:p>
            <a:r>
              <a:rPr lang="en-US" dirty="0"/>
              <a:t>Registered voters 2015-2025</a:t>
            </a:r>
          </a:p>
        </p:txBody>
      </p:sp>
      <p:sp>
        <p:nvSpPr>
          <p:cNvPr id="7" name="TextBox 6">
            <a:extLst>
              <a:ext uri="{FF2B5EF4-FFF2-40B4-BE49-F238E27FC236}">
                <a16:creationId xmlns:a16="http://schemas.microsoft.com/office/drawing/2014/main" id="{B5DE995D-CC24-42D2-A0BD-AFC84D961336}"/>
              </a:ext>
            </a:extLst>
          </p:cNvPr>
          <p:cNvSpPr txBox="1"/>
          <p:nvPr/>
        </p:nvSpPr>
        <p:spPr>
          <a:xfrm>
            <a:off x="773545" y="6458782"/>
            <a:ext cx="2856978"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alibri" panose="020F0502020204030204"/>
                <a:ea typeface="+mn-ea"/>
                <a:cs typeface="+mn-cs"/>
              </a:rPr>
              <a:t>Note: As of December 1</a:t>
            </a:r>
            <a:r>
              <a:rPr kumimoji="0" lang="en-US" sz="1400" b="1" i="0" u="none" strike="noStrike" kern="1200" cap="none" spc="0" normalizeH="0" baseline="30000" noProof="0" dirty="0">
                <a:ln>
                  <a:noFill/>
                </a:ln>
                <a:solidFill>
                  <a:prstClr val="black"/>
                </a:solidFill>
                <a:effectLst/>
                <a:uLnTx/>
                <a:uFillTx/>
                <a:latin typeface="Calibri" panose="020F0502020204030204"/>
                <a:ea typeface="+mn-ea"/>
                <a:cs typeface="+mn-cs"/>
              </a:rPr>
              <a:t>st</a:t>
            </a:r>
            <a:r>
              <a:rPr kumimoji="0" lang="en-US" sz="1400" b="1" i="0" u="none" strike="noStrike" kern="1200" cap="none" spc="0" normalizeH="0" baseline="0" noProof="0" dirty="0">
                <a:ln>
                  <a:noFill/>
                </a:ln>
                <a:solidFill>
                  <a:prstClr val="black"/>
                </a:solidFill>
                <a:effectLst/>
                <a:uLnTx/>
                <a:uFillTx/>
                <a:latin typeface="Calibri" panose="020F0502020204030204"/>
                <a:ea typeface="+mn-ea"/>
                <a:cs typeface="+mn-cs"/>
              </a:rPr>
              <a:t> each year</a:t>
            </a:r>
          </a:p>
        </p:txBody>
      </p:sp>
      <p:graphicFrame>
        <p:nvGraphicFramePr>
          <p:cNvPr id="5" name="Content Placeholder 5" descr="Graph of registered voters from 2014-2024.">
            <a:extLst>
              <a:ext uri="{FF2B5EF4-FFF2-40B4-BE49-F238E27FC236}">
                <a16:creationId xmlns:a16="http://schemas.microsoft.com/office/drawing/2014/main" id="{D9D477E1-A3E8-4116-CCE3-A8A1BE2C637F}"/>
              </a:ext>
            </a:extLst>
          </p:cNvPr>
          <p:cNvGraphicFramePr>
            <a:graphicFrameLocks noGrp="1"/>
          </p:cNvGraphicFramePr>
          <p:nvPr>
            <p:ph idx="1"/>
            <p:extLst>
              <p:ext uri="{D42A27DB-BD31-4B8C-83A1-F6EECF244321}">
                <p14:modId xmlns:p14="http://schemas.microsoft.com/office/powerpoint/2010/main" val="2848180175"/>
              </p:ext>
            </p:extLst>
          </p:nvPr>
        </p:nvGraphicFramePr>
        <p:xfrm>
          <a:off x="679450" y="1308100"/>
          <a:ext cx="10833100" cy="486886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6860944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a:gsLst>
            <a:gs pos="72000">
              <a:schemeClr val="accent1">
                <a:lumMod val="5000"/>
                <a:lumOff val="95000"/>
              </a:schemeClr>
            </a:gs>
            <a:gs pos="100000">
              <a:schemeClr val="accent1">
                <a:lumMod val="45000"/>
                <a:lumOff val="55000"/>
              </a:schemeClr>
            </a:gs>
            <a:gs pos="100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descr="Graph of Colorado Voter Registration By Party 2014-2024.">
            <a:extLst>
              <a:ext uri="{FF2B5EF4-FFF2-40B4-BE49-F238E27FC236}">
                <a16:creationId xmlns:a16="http://schemas.microsoft.com/office/drawing/2014/main" id="{F08A51A8-FDCA-41A3-8095-62F760847712}"/>
              </a:ext>
            </a:extLst>
          </p:cNvPr>
          <p:cNvSpPr>
            <a:spLocks noGrp="1"/>
          </p:cNvSpPr>
          <p:nvPr>
            <p:ph type="title"/>
          </p:nvPr>
        </p:nvSpPr>
        <p:spPr/>
        <p:txBody>
          <a:bodyPr>
            <a:normAutofit/>
          </a:bodyPr>
          <a:lstStyle/>
          <a:p>
            <a:r>
              <a:rPr lang="en-US" dirty="0"/>
              <a:t>Voter registration by party </a:t>
            </a:r>
            <a:br>
              <a:rPr lang="en-US" dirty="0"/>
            </a:br>
            <a:r>
              <a:rPr lang="en-US" dirty="0"/>
              <a:t>2015-2025</a:t>
            </a:r>
          </a:p>
        </p:txBody>
      </p:sp>
      <p:graphicFrame>
        <p:nvGraphicFramePr>
          <p:cNvPr id="5" name="Content Placeholder 6" descr="Colorado Voter Registration By Party &#10;2014-2024.">
            <a:extLst>
              <a:ext uri="{FF2B5EF4-FFF2-40B4-BE49-F238E27FC236}">
                <a16:creationId xmlns:a16="http://schemas.microsoft.com/office/drawing/2014/main" id="{28AF503A-C806-9C72-1717-FAB42759AD32}"/>
              </a:ext>
            </a:extLst>
          </p:cNvPr>
          <p:cNvGraphicFramePr>
            <a:graphicFrameLocks noGrp="1"/>
          </p:cNvGraphicFramePr>
          <p:nvPr>
            <p:ph idx="1"/>
            <p:extLst>
              <p:ext uri="{D42A27DB-BD31-4B8C-83A1-F6EECF244321}">
                <p14:modId xmlns:p14="http://schemas.microsoft.com/office/powerpoint/2010/main" val="1653892125"/>
              </p:ext>
            </p:extLst>
          </p:nvPr>
        </p:nvGraphicFramePr>
        <p:xfrm>
          <a:off x="698500" y="1690688"/>
          <a:ext cx="10795000" cy="448627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6337977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72000">
              <a:schemeClr val="accent1">
                <a:lumMod val="5000"/>
                <a:lumOff val="95000"/>
              </a:schemeClr>
            </a:gs>
            <a:gs pos="100000">
              <a:schemeClr val="accent1">
                <a:lumMod val="45000"/>
                <a:lumOff val="55000"/>
              </a:schemeClr>
            </a:gs>
            <a:gs pos="100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632D0F-06C7-42BF-BF35-1933A8A46630}"/>
              </a:ext>
            </a:extLst>
          </p:cNvPr>
          <p:cNvSpPr>
            <a:spLocks noGrp="1"/>
          </p:cNvSpPr>
          <p:nvPr>
            <p:ph type="ctrTitle"/>
          </p:nvPr>
        </p:nvSpPr>
        <p:spPr>
          <a:xfrm>
            <a:off x="1524000" y="1122363"/>
            <a:ext cx="9144000" cy="2707516"/>
          </a:xfrm>
        </p:spPr>
        <p:txBody>
          <a:bodyPr/>
          <a:lstStyle/>
          <a:p>
            <a:r>
              <a:rPr lang="en-US" dirty="0"/>
              <a:t>2025 Coordinated Election </a:t>
            </a:r>
          </a:p>
        </p:txBody>
      </p:sp>
      <p:sp>
        <p:nvSpPr>
          <p:cNvPr id="4" name="Rectangle 2">
            <a:extLst>
              <a:ext uri="{FF2B5EF4-FFF2-40B4-BE49-F238E27FC236}">
                <a16:creationId xmlns:a16="http://schemas.microsoft.com/office/drawing/2014/main" id="{3BF207BE-F098-45B0-AF76-1C630D56C658}"/>
              </a:ext>
            </a:extLst>
          </p:cNvPr>
          <p:cNvSpPr txBox="1">
            <a:spLocks noChangeArrowheads="1"/>
          </p:cNvSpPr>
          <p:nvPr/>
        </p:nvSpPr>
        <p:spPr>
          <a:xfrm>
            <a:off x="0" y="0"/>
            <a:ext cx="12192000" cy="518159"/>
          </a:xfrm>
          <a:prstGeom prst="rect">
            <a:avLst/>
          </a:prstGeom>
          <a:solidFill>
            <a:srgbClr val="235889"/>
          </a:solidFill>
        </p:spPr>
        <p:txBody>
          <a:bodyPr vert="horz" lIns="91440" tIns="45720" rIns="91440" bIns="45720" rtlCol="0" anchor="b">
            <a:normAutofit fontScale="3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ts val="1800"/>
              </a:spcBef>
              <a:spcAft>
                <a:spcPts val="0"/>
              </a:spcAft>
              <a:buClrTx/>
              <a:buSzTx/>
              <a:buFontTx/>
              <a:buNone/>
              <a:tabLst/>
              <a:defRPr/>
            </a:pPr>
            <a:r>
              <a:rPr kumimoji="0" lang="en-US" altLang="en-US" sz="9800" b="1" i="0" u="none" strike="noStrike" kern="1200" cap="none" spc="0" normalizeH="0" baseline="0" noProof="0" dirty="0">
                <a:ln>
                  <a:noFill/>
                </a:ln>
                <a:solidFill>
                  <a:prstClr val="white"/>
                </a:solidFill>
                <a:effectLst/>
                <a:uLnTx/>
                <a:uFillTx/>
                <a:latin typeface="Calibri Light" panose="020F0302020204030204"/>
                <a:ea typeface="+mj-ea"/>
                <a:cs typeface="+mj-cs"/>
              </a:rPr>
              <a:t>Colorado Department of State</a:t>
            </a:r>
            <a:endParaRPr kumimoji="0" lang="en-US" altLang="en-US" sz="2000" b="0" i="0" u="none" strike="noStrike" kern="1200" cap="none" spc="0" normalizeH="0" baseline="0" noProof="0" dirty="0">
              <a:ln>
                <a:noFill/>
              </a:ln>
              <a:solidFill>
                <a:prstClr val="white"/>
              </a:solidFill>
              <a:effectLst/>
              <a:uLnTx/>
              <a:uFillTx/>
              <a:latin typeface="Calibri Light" panose="020F0302020204030204"/>
              <a:ea typeface="+mj-ea"/>
              <a:cs typeface="+mj-cs"/>
            </a:endParaRPr>
          </a:p>
        </p:txBody>
      </p:sp>
    </p:spTree>
    <p:extLst>
      <p:ext uri="{BB962C8B-B14F-4D97-AF65-F5344CB8AC3E}">
        <p14:creationId xmlns:p14="http://schemas.microsoft.com/office/powerpoint/2010/main" val="34226091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gradFill>
          <a:gsLst>
            <a:gs pos="72000">
              <a:schemeClr val="accent1">
                <a:lumMod val="5000"/>
                <a:lumOff val="95000"/>
              </a:schemeClr>
            </a:gs>
            <a:gs pos="100000">
              <a:schemeClr val="accent1">
                <a:lumMod val="45000"/>
                <a:lumOff val="55000"/>
              </a:schemeClr>
            </a:gs>
            <a:gs pos="100000">
              <a:schemeClr val="accent1">
                <a:lumMod val="45000"/>
                <a:lumOff val="55000"/>
              </a:schemeClr>
            </a:gs>
            <a:gs pos="97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descr="2024 State Primary Election &#10;Active Voter Count"/>
          <p:cNvSpPr>
            <a:spLocks noGrp="1"/>
          </p:cNvSpPr>
          <p:nvPr>
            <p:ph type="title"/>
          </p:nvPr>
        </p:nvSpPr>
        <p:spPr>
          <a:xfrm>
            <a:off x="942703" y="365125"/>
            <a:ext cx="10515600" cy="1293858"/>
          </a:xfrm>
        </p:spPr>
        <p:txBody>
          <a:bodyPr>
            <a:normAutofit fontScale="90000"/>
          </a:bodyPr>
          <a:lstStyle/>
          <a:p>
            <a:r>
              <a:rPr lang="en-US" dirty="0"/>
              <a:t>2025 Coordinated Election </a:t>
            </a:r>
            <a:br>
              <a:rPr lang="en-US" dirty="0"/>
            </a:br>
            <a:r>
              <a:rPr lang="en-US" dirty="0"/>
              <a:t>Active voter count</a:t>
            </a:r>
          </a:p>
        </p:txBody>
      </p:sp>
      <p:graphicFrame>
        <p:nvGraphicFramePr>
          <p:cNvPr id="7" name="Table 6">
            <a:extLst>
              <a:ext uri="{FF2B5EF4-FFF2-40B4-BE49-F238E27FC236}">
                <a16:creationId xmlns:a16="http://schemas.microsoft.com/office/drawing/2014/main" id="{96D92A9F-DF62-5D42-0CBB-68F3345CC962}"/>
              </a:ext>
            </a:extLst>
          </p:cNvPr>
          <p:cNvGraphicFramePr>
            <a:graphicFrameLocks noGrp="1"/>
          </p:cNvGraphicFramePr>
          <p:nvPr>
            <p:extLst>
              <p:ext uri="{D42A27DB-BD31-4B8C-83A1-F6EECF244321}">
                <p14:modId xmlns:p14="http://schemas.microsoft.com/office/powerpoint/2010/main" val="1830747045"/>
              </p:ext>
            </p:extLst>
          </p:nvPr>
        </p:nvGraphicFramePr>
        <p:xfrm>
          <a:off x="442126" y="2632668"/>
          <a:ext cx="11324493" cy="1416820"/>
        </p:xfrm>
        <a:graphic>
          <a:graphicData uri="http://schemas.openxmlformats.org/drawingml/2006/table">
            <a:tbl>
              <a:tblPr firstRow="1">
                <a:tableStyleId>{2D5ABB26-0587-4C30-8999-92F81FD0307C}</a:tableStyleId>
              </a:tblPr>
              <a:tblGrid>
                <a:gridCol w="1071866">
                  <a:extLst>
                    <a:ext uri="{9D8B030D-6E8A-4147-A177-3AD203B41FA5}">
                      <a16:colId xmlns:a16="http://schemas.microsoft.com/office/drawing/2014/main" val="1559715651"/>
                    </a:ext>
                  </a:extLst>
                </a:gridCol>
                <a:gridCol w="850502">
                  <a:extLst>
                    <a:ext uri="{9D8B030D-6E8A-4147-A177-3AD203B41FA5}">
                      <a16:colId xmlns:a16="http://schemas.microsoft.com/office/drawing/2014/main" val="2943430349"/>
                    </a:ext>
                  </a:extLst>
                </a:gridCol>
                <a:gridCol w="850502">
                  <a:extLst>
                    <a:ext uri="{9D8B030D-6E8A-4147-A177-3AD203B41FA5}">
                      <a16:colId xmlns:a16="http://schemas.microsoft.com/office/drawing/2014/main" val="348266043"/>
                    </a:ext>
                  </a:extLst>
                </a:gridCol>
                <a:gridCol w="850502">
                  <a:extLst>
                    <a:ext uri="{9D8B030D-6E8A-4147-A177-3AD203B41FA5}">
                      <a16:colId xmlns:a16="http://schemas.microsoft.com/office/drawing/2014/main" val="2964976485"/>
                    </a:ext>
                  </a:extLst>
                </a:gridCol>
                <a:gridCol w="850502">
                  <a:extLst>
                    <a:ext uri="{9D8B030D-6E8A-4147-A177-3AD203B41FA5}">
                      <a16:colId xmlns:a16="http://schemas.microsoft.com/office/drawing/2014/main" val="1391154948"/>
                    </a:ext>
                  </a:extLst>
                </a:gridCol>
                <a:gridCol w="850502">
                  <a:extLst>
                    <a:ext uri="{9D8B030D-6E8A-4147-A177-3AD203B41FA5}">
                      <a16:colId xmlns:a16="http://schemas.microsoft.com/office/drawing/2014/main" val="803715519"/>
                    </a:ext>
                  </a:extLst>
                </a:gridCol>
                <a:gridCol w="850502">
                  <a:extLst>
                    <a:ext uri="{9D8B030D-6E8A-4147-A177-3AD203B41FA5}">
                      <a16:colId xmlns:a16="http://schemas.microsoft.com/office/drawing/2014/main" val="3608055805"/>
                    </a:ext>
                  </a:extLst>
                </a:gridCol>
                <a:gridCol w="850502">
                  <a:extLst>
                    <a:ext uri="{9D8B030D-6E8A-4147-A177-3AD203B41FA5}">
                      <a16:colId xmlns:a16="http://schemas.microsoft.com/office/drawing/2014/main" val="2243013436"/>
                    </a:ext>
                  </a:extLst>
                </a:gridCol>
                <a:gridCol w="850502">
                  <a:extLst>
                    <a:ext uri="{9D8B030D-6E8A-4147-A177-3AD203B41FA5}">
                      <a16:colId xmlns:a16="http://schemas.microsoft.com/office/drawing/2014/main" val="2707514878"/>
                    </a:ext>
                  </a:extLst>
                </a:gridCol>
                <a:gridCol w="850502">
                  <a:extLst>
                    <a:ext uri="{9D8B030D-6E8A-4147-A177-3AD203B41FA5}">
                      <a16:colId xmlns:a16="http://schemas.microsoft.com/office/drawing/2014/main" val="2314234859"/>
                    </a:ext>
                  </a:extLst>
                </a:gridCol>
                <a:gridCol w="850502">
                  <a:extLst>
                    <a:ext uri="{9D8B030D-6E8A-4147-A177-3AD203B41FA5}">
                      <a16:colId xmlns:a16="http://schemas.microsoft.com/office/drawing/2014/main" val="4041870840"/>
                    </a:ext>
                  </a:extLst>
                </a:gridCol>
                <a:gridCol w="850502">
                  <a:extLst>
                    <a:ext uri="{9D8B030D-6E8A-4147-A177-3AD203B41FA5}">
                      <a16:colId xmlns:a16="http://schemas.microsoft.com/office/drawing/2014/main" val="3843116952"/>
                    </a:ext>
                  </a:extLst>
                </a:gridCol>
                <a:gridCol w="897105">
                  <a:extLst>
                    <a:ext uri="{9D8B030D-6E8A-4147-A177-3AD203B41FA5}">
                      <a16:colId xmlns:a16="http://schemas.microsoft.com/office/drawing/2014/main" val="2940692311"/>
                    </a:ext>
                  </a:extLst>
                </a:gridCol>
              </a:tblGrid>
              <a:tr h="354205">
                <a:tc>
                  <a:txBody>
                    <a:bodyPr/>
                    <a:lstStyle/>
                    <a:p>
                      <a:pPr algn="l" fontAlgn="b">
                        <a:buNone/>
                      </a:pPr>
                      <a:r>
                        <a:rPr lang="en-US" sz="1400" b="1" u="none" strike="noStrike" dirty="0">
                          <a:effectLst/>
                        </a:rPr>
                        <a:t>Voter Status</a:t>
                      </a:r>
                      <a:endParaRPr lang="en-US" sz="1400" b="1" i="0" u="none" strike="noStrike" dirty="0">
                        <a:solidFill>
                          <a:srgbClr val="000000"/>
                        </a:solidFill>
                        <a:effectLst/>
                        <a:latin typeface="Calibri" panose="020F0502020204030204" pitchFamily="34" charset="0"/>
                      </a:endParaRPr>
                    </a:p>
                  </a:txBody>
                  <a:tcPr marL="6491" marR="6491" marT="649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l" fontAlgn="b">
                        <a:buNone/>
                      </a:pPr>
                      <a:r>
                        <a:rPr lang="en-US" sz="1400" b="1" u="none" strike="noStrike" dirty="0">
                          <a:effectLst/>
                        </a:rPr>
                        <a:t>ACN</a:t>
                      </a:r>
                      <a:endParaRPr lang="en-US" sz="1400" b="1" i="0" u="none" strike="noStrike" dirty="0">
                        <a:solidFill>
                          <a:srgbClr val="000000"/>
                        </a:solidFill>
                        <a:effectLst/>
                        <a:latin typeface="Calibri" panose="020F0502020204030204" pitchFamily="34" charset="0"/>
                      </a:endParaRPr>
                    </a:p>
                  </a:txBody>
                  <a:tcPr marL="6491" marR="6491" marT="649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l" fontAlgn="b">
                        <a:buNone/>
                      </a:pPr>
                      <a:r>
                        <a:rPr lang="en-US" sz="1400" b="1" u="none" strike="noStrike" dirty="0">
                          <a:effectLst/>
                        </a:rPr>
                        <a:t>APV</a:t>
                      </a:r>
                      <a:endParaRPr lang="en-US" sz="1400" b="1" i="0" u="none" strike="noStrike" dirty="0">
                        <a:solidFill>
                          <a:srgbClr val="000000"/>
                        </a:solidFill>
                        <a:effectLst/>
                        <a:latin typeface="Calibri" panose="020F0502020204030204" pitchFamily="34" charset="0"/>
                      </a:endParaRPr>
                    </a:p>
                  </a:txBody>
                  <a:tcPr marL="6491" marR="6491" marT="649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l" fontAlgn="b">
                        <a:buNone/>
                      </a:pPr>
                      <a:r>
                        <a:rPr lang="en-US" sz="1400" b="1" u="none" strike="noStrike" dirty="0">
                          <a:effectLst/>
                        </a:rPr>
                        <a:t>CTR</a:t>
                      </a:r>
                      <a:endParaRPr lang="en-US" sz="1400" b="1" i="0" u="none" strike="noStrike" dirty="0">
                        <a:solidFill>
                          <a:srgbClr val="000000"/>
                        </a:solidFill>
                        <a:effectLst/>
                        <a:latin typeface="Calibri" panose="020F0502020204030204" pitchFamily="34" charset="0"/>
                      </a:endParaRPr>
                    </a:p>
                  </a:txBody>
                  <a:tcPr marL="6491" marR="6491" marT="649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l" fontAlgn="b">
                        <a:buNone/>
                      </a:pPr>
                      <a:r>
                        <a:rPr lang="en-US" sz="1400" b="1" u="none" strike="noStrike" dirty="0">
                          <a:effectLst/>
                        </a:rPr>
                        <a:t>DEM</a:t>
                      </a:r>
                      <a:endParaRPr lang="en-US" sz="1400" b="1" i="0" u="none" strike="noStrike" dirty="0">
                        <a:solidFill>
                          <a:srgbClr val="000000"/>
                        </a:solidFill>
                        <a:effectLst/>
                        <a:latin typeface="Calibri" panose="020F0502020204030204" pitchFamily="34" charset="0"/>
                      </a:endParaRPr>
                    </a:p>
                  </a:txBody>
                  <a:tcPr marL="6491" marR="6491" marT="649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l" fontAlgn="b">
                        <a:buNone/>
                      </a:pPr>
                      <a:r>
                        <a:rPr lang="en-US" sz="1400" b="1" u="none" strike="noStrike" dirty="0">
                          <a:effectLst/>
                        </a:rPr>
                        <a:t>FWD</a:t>
                      </a:r>
                      <a:endParaRPr lang="en-US" sz="1400" b="1" i="0" u="none" strike="noStrike" dirty="0">
                        <a:solidFill>
                          <a:srgbClr val="000000"/>
                        </a:solidFill>
                        <a:effectLst/>
                        <a:latin typeface="Calibri" panose="020F0502020204030204" pitchFamily="34" charset="0"/>
                      </a:endParaRPr>
                    </a:p>
                  </a:txBody>
                  <a:tcPr marL="6491" marR="6491" marT="649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l" fontAlgn="b">
                        <a:buNone/>
                      </a:pPr>
                      <a:r>
                        <a:rPr lang="en-US" sz="1400" b="1" u="none" strike="noStrike" dirty="0">
                          <a:effectLst/>
                        </a:rPr>
                        <a:t>GRN</a:t>
                      </a:r>
                      <a:endParaRPr lang="en-US" sz="1400" b="1" i="0" u="none" strike="noStrike" dirty="0">
                        <a:solidFill>
                          <a:srgbClr val="000000"/>
                        </a:solidFill>
                        <a:effectLst/>
                        <a:latin typeface="Calibri" panose="020F0502020204030204" pitchFamily="34" charset="0"/>
                      </a:endParaRPr>
                    </a:p>
                  </a:txBody>
                  <a:tcPr marL="6491" marR="6491" marT="649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l" fontAlgn="b">
                        <a:buNone/>
                      </a:pPr>
                      <a:r>
                        <a:rPr lang="en-US" sz="1400" b="1" u="none" strike="noStrike" dirty="0">
                          <a:effectLst/>
                        </a:rPr>
                        <a:t>LBR</a:t>
                      </a:r>
                      <a:endParaRPr lang="en-US" sz="1400" b="1" i="0" u="none" strike="noStrike" dirty="0">
                        <a:solidFill>
                          <a:srgbClr val="000000"/>
                        </a:solidFill>
                        <a:effectLst/>
                        <a:latin typeface="Calibri" panose="020F0502020204030204" pitchFamily="34" charset="0"/>
                      </a:endParaRPr>
                    </a:p>
                  </a:txBody>
                  <a:tcPr marL="6491" marR="6491" marT="649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l" fontAlgn="b">
                        <a:buNone/>
                      </a:pPr>
                      <a:r>
                        <a:rPr lang="en-US" sz="1400" b="1" u="none" strike="noStrike" dirty="0">
                          <a:effectLst/>
                        </a:rPr>
                        <a:t>NOL</a:t>
                      </a:r>
                      <a:endParaRPr lang="en-US" sz="1400" b="1" i="0" u="none" strike="noStrike" dirty="0">
                        <a:solidFill>
                          <a:srgbClr val="000000"/>
                        </a:solidFill>
                        <a:effectLst/>
                        <a:latin typeface="Calibri" panose="020F0502020204030204" pitchFamily="34" charset="0"/>
                      </a:endParaRPr>
                    </a:p>
                  </a:txBody>
                  <a:tcPr marL="6491" marR="6491" marT="649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l" fontAlgn="b">
                        <a:buNone/>
                      </a:pPr>
                      <a:r>
                        <a:rPr lang="en-US" sz="1400" b="1" u="none" strike="noStrike" dirty="0">
                          <a:effectLst/>
                        </a:rPr>
                        <a:t>REP</a:t>
                      </a:r>
                      <a:endParaRPr lang="en-US" sz="1400" b="1" i="0" u="none" strike="noStrike" dirty="0">
                        <a:solidFill>
                          <a:srgbClr val="000000"/>
                        </a:solidFill>
                        <a:effectLst/>
                        <a:latin typeface="Calibri" panose="020F0502020204030204" pitchFamily="34" charset="0"/>
                      </a:endParaRPr>
                    </a:p>
                  </a:txBody>
                  <a:tcPr marL="6491" marR="6491" marT="649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l" fontAlgn="b">
                        <a:buNone/>
                      </a:pPr>
                      <a:r>
                        <a:rPr lang="en-US" sz="1400" b="1" u="none" strike="noStrike" dirty="0">
                          <a:effectLst/>
                        </a:rPr>
                        <a:t>UAF</a:t>
                      </a:r>
                      <a:endParaRPr lang="en-US" sz="1400" b="1" i="0" u="none" strike="noStrike" dirty="0">
                        <a:solidFill>
                          <a:srgbClr val="000000"/>
                        </a:solidFill>
                        <a:effectLst/>
                        <a:latin typeface="Calibri" panose="020F0502020204030204" pitchFamily="34" charset="0"/>
                      </a:endParaRPr>
                    </a:p>
                  </a:txBody>
                  <a:tcPr marL="6491" marR="6491" marT="649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l" fontAlgn="b">
                        <a:buNone/>
                      </a:pPr>
                      <a:r>
                        <a:rPr lang="en-US" sz="1400" b="1" u="none" strike="noStrike" dirty="0">
                          <a:effectLst/>
                        </a:rPr>
                        <a:t>UNI</a:t>
                      </a:r>
                      <a:endParaRPr lang="en-US" sz="1400" b="1" i="0" u="none" strike="noStrike" dirty="0">
                        <a:solidFill>
                          <a:srgbClr val="000000"/>
                        </a:solidFill>
                        <a:effectLst/>
                        <a:latin typeface="Calibri" panose="020F0502020204030204" pitchFamily="34" charset="0"/>
                      </a:endParaRPr>
                    </a:p>
                  </a:txBody>
                  <a:tcPr marL="6491" marR="6491" marT="649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l" fontAlgn="b">
                        <a:buNone/>
                      </a:pPr>
                      <a:r>
                        <a:rPr lang="en-US" sz="1400" b="1" u="none" strike="noStrike" dirty="0">
                          <a:effectLst/>
                        </a:rPr>
                        <a:t>Grand Total</a:t>
                      </a:r>
                      <a:endParaRPr lang="en-US" sz="1400" b="1" i="0" u="none" strike="noStrike" dirty="0">
                        <a:solidFill>
                          <a:srgbClr val="000000"/>
                        </a:solidFill>
                        <a:effectLst/>
                        <a:latin typeface="Calibri" panose="020F0502020204030204" pitchFamily="34" charset="0"/>
                      </a:endParaRPr>
                    </a:p>
                  </a:txBody>
                  <a:tcPr marL="6491" marR="6491" marT="649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697799898"/>
                  </a:ext>
                </a:extLst>
              </a:tr>
              <a:tr h="354205">
                <a:tc>
                  <a:txBody>
                    <a:bodyPr/>
                    <a:lstStyle/>
                    <a:p>
                      <a:pPr algn="l" fontAlgn="b">
                        <a:buNone/>
                      </a:pPr>
                      <a:r>
                        <a:rPr lang="en-US" sz="1400" u="none" strike="noStrike" dirty="0">
                          <a:effectLst/>
                        </a:rPr>
                        <a:t>Active</a:t>
                      </a:r>
                      <a:endParaRPr lang="en-US" sz="1400" b="0" i="0" u="none" strike="noStrike" dirty="0">
                        <a:solidFill>
                          <a:srgbClr val="000000"/>
                        </a:solidFill>
                        <a:effectLst/>
                        <a:latin typeface="Calibri" panose="020F0502020204030204" pitchFamily="34" charset="0"/>
                      </a:endParaRPr>
                    </a:p>
                  </a:txBody>
                  <a:tcPr marL="6491" marR="6491" marT="649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buNone/>
                      </a:pPr>
                      <a:r>
                        <a:rPr lang="en-US" sz="1400" u="none" strike="noStrike">
                          <a:effectLst/>
                        </a:rPr>
                        <a:t>11,849</a:t>
                      </a:r>
                      <a:endParaRPr lang="en-US" sz="1400" b="0" i="0" u="none" strike="noStrike">
                        <a:solidFill>
                          <a:srgbClr val="000000"/>
                        </a:solidFill>
                        <a:effectLst/>
                        <a:latin typeface="Calibri" panose="020F0502020204030204" pitchFamily="34" charset="0"/>
                      </a:endParaRPr>
                    </a:p>
                  </a:txBody>
                  <a:tcPr marL="6491" marR="6491" marT="649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buNone/>
                      </a:pPr>
                      <a:r>
                        <a:rPr lang="en-US" sz="1400" u="none" strike="noStrike">
                          <a:effectLst/>
                        </a:rPr>
                        <a:t>5,174</a:t>
                      </a:r>
                      <a:endParaRPr lang="en-US" sz="1400" b="0" i="0" u="none" strike="noStrike">
                        <a:solidFill>
                          <a:srgbClr val="000000"/>
                        </a:solidFill>
                        <a:effectLst/>
                        <a:latin typeface="Calibri" panose="020F0502020204030204" pitchFamily="34" charset="0"/>
                      </a:endParaRPr>
                    </a:p>
                  </a:txBody>
                  <a:tcPr marL="6491" marR="6491" marT="649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buNone/>
                      </a:pPr>
                      <a:r>
                        <a:rPr lang="en-US" sz="1400" u="none" strike="noStrike" dirty="0">
                          <a:effectLst/>
                        </a:rPr>
                        <a:t>3,955</a:t>
                      </a:r>
                      <a:endParaRPr lang="en-US" sz="1400" b="0" i="0" u="none" strike="noStrike" dirty="0">
                        <a:solidFill>
                          <a:srgbClr val="000000"/>
                        </a:solidFill>
                        <a:effectLst/>
                        <a:latin typeface="Calibri" panose="020F0502020204030204" pitchFamily="34" charset="0"/>
                      </a:endParaRPr>
                    </a:p>
                  </a:txBody>
                  <a:tcPr marL="6491" marR="6491" marT="649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buNone/>
                      </a:pPr>
                      <a:r>
                        <a:rPr lang="en-US" sz="1400" u="none" strike="noStrike">
                          <a:effectLst/>
                        </a:rPr>
                        <a:t>1,033,002</a:t>
                      </a:r>
                      <a:endParaRPr lang="en-US" sz="1400" b="0" i="0" u="none" strike="noStrike">
                        <a:solidFill>
                          <a:srgbClr val="000000"/>
                        </a:solidFill>
                        <a:effectLst/>
                        <a:latin typeface="Calibri" panose="020F0502020204030204" pitchFamily="34" charset="0"/>
                      </a:endParaRPr>
                    </a:p>
                  </a:txBody>
                  <a:tcPr marL="6491" marR="6491" marT="649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buNone/>
                      </a:pPr>
                      <a:r>
                        <a:rPr lang="en-US" sz="1400" u="none" strike="noStrike">
                          <a:effectLst/>
                        </a:rPr>
                        <a:t>417</a:t>
                      </a:r>
                      <a:endParaRPr lang="en-US" sz="1400" b="0" i="0" u="none" strike="noStrike">
                        <a:solidFill>
                          <a:srgbClr val="000000"/>
                        </a:solidFill>
                        <a:effectLst/>
                        <a:latin typeface="Calibri" panose="020F0502020204030204" pitchFamily="34" charset="0"/>
                      </a:endParaRPr>
                    </a:p>
                  </a:txBody>
                  <a:tcPr marL="6491" marR="6491" marT="649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buNone/>
                      </a:pPr>
                      <a:r>
                        <a:rPr lang="en-US" sz="1400" u="none" strike="noStrike">
                          <a:effectLst/>
                        </a:rPr>
                        <a:t>8,667</a:t>
                      </a:r>
                      <a:endParaRPr lang="en-US" sz="1400" b="0" i="0" u="none" strike="noStrike">
                        <a:solidFill>
                          <a:srgbClr val="000000"/>
                        </a:solidFill>
                        <a:effectLst/>
                        <a:latin typeface="Calibri" panose="020F0502020204030204" pitchFamily="34" charset="0"/>
                      </a:endParaRPr>
                    </a:p>
                  </a:txBody>
                  <a:tcPr marL="6491" marR="6491" marT="649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buNone/>
                      </a:pPr>
                      <a:r>
                        <a:rPr lang="en-US" sz="1400" u="none" strike="noStrike" dirty="0">
                          <a:effectLst/>
                        </a:rPr>
                        <a:t>37,036</a:t>
                      </a:r>
                      <a:endParaRPr lang="en-US" sz="1400" b="0" i="0" u="none" strike="noStrike" dirty="0">
                        <a:solidFill>
                          <a:srgbClr val="000000"/>
                        </a:solidFill>
                        <a:effectLst/>
                        <a:latin typeface="Calibri" panose="020F0502020204030204" pitchFamily="34" charset="0"/>
                      </a:endParaRPr>
                    </a:p>
                  </a:txBody>
                  <a:tcPr marL="6491" marR="6491" marT="649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buNone/>
                      </a:pPr>
                      <a:r>
                        <a:rPr lang="en-US" sz="1400" u="none" strike="noStrike" dirty="0">
                          <a:effectLst/>
                        </a:rPr>
                        <a:t>29,989</a:t>
                      </a:r>
                      <a:endParaRPr lang="en-US" sz="1400" b="0" i="0" u="none" strike="noStrike" dirty="0">
                        <a:solidFill>
                          <a:srgbClr val="000000"/>
                        </a:solidFill>
                        <a:effectLst/>
                        <a:latin typeface="Calibri" panose="020F0502020204030204" pitchFamily="34" charset="0"/>
                      </a:endParaRPr>
                    </a:p>
                  </a:txBody>
                  <a:tcPr marL="6491" marR="6491" marT="649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buNone/>
                      </a:pPr>
                      <a:r>
                        <a:rPr lang="en-US" sz="1400" u="none" strike="noStrike" dirty="0">
                          <a:effectLst/>
                        </a:rPr>
                        <a:t>935,954</a:t>
                      </a:r>
                      <a:endParaRPr lang="en-US" sz="1400" b="0" i="0" u="none" strike="noStrike" dirty="0">
                        <a:solidFill>
                          <a:srgbClr val="000000"/>
                        </a:solidFill>
                        <a:effectLst/>
                        <a:latin typeface="Calibri" panose="020F0502020204030204" pitchFamily="34" charset="0"/>
                      </a:endParaRPr>
                    </a:p>
                  </a:txBody>
                  <a:tcPr marL="6491" marR="6491" marT="649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buNone/>
                      </a:pPr>
                      <a:r>
                        <a:rPr lang="en-US" sz="1400" u="none" strike="noStrike" dirty="0">
                          <a:effectLst/>
                        </a:rPr>
                        <a:t>2,066,477</a:t>
                      </a:r>
                      <a:endParaRPr lang="en-US" sz="1400" b="0" i="0" u="none" strike="noStrike" dirty="0">
                        <a:solidFill>
                          <a:srgbClr val="000000"/>
                        </a:solidFill>
                        <a:effectLst/>
                        <a:latin typeface="Calibri" panose="020F0502020204030204" pitchFamily="34" charset="0"/>
                      </a:endParaRPr>
                    </a:p>
                  </a:txBody>
                  <a:tcPr marL="6491" marR="6491" marT="649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buNone/>
                      </a:pPr>
                      <a:r>
                        <a:rPr lang="en-US" sz="1400" u="none" strike="noStrike" dirty="0">
                          <a:effectLst/>
                        </a:rPr>
                        <a:t>3,185</a:t>
                      </a:r>
                      <a:endParaRPr lang="en-US" sz="1400" b="0" i="0" u="none" strike="noStrike" dirty="0">
                        <a:solidFill>
                          <a:srgbClr val="000000"/>
                        </a:solidFill>
                        <a:effectLst/>
                        <a:latin typeface="Calibri" panose="020F0502020204030204" pitchFamily="34" charset="0"/>
                      </a:endParaRPr>
                    </a:p>
                  </a:txBody>
                  <a:tcPr marL="6491" marR="6491" marT="649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buNone/>
                      </a:pPr>
                      <a:r>
                        <a:rPr lang="en-US" sz="1400" u="none" strike="noStrike" dirty="0">
                          <a:effectLst/>
                        </a:rPr>
                        <a:t>4,135,705</a:t>
                      </a:r>
                      <a:endParaRPr lang="en-US" sz="1400" b="0" i="0" u="none" strike="noStrike" dirty="0">
                        <a:solidFill>
                          <a:srgbClr val="000000"/>
                        </a:solidFill>
                        <a:effectLst/>
                        <a:latin typeface="Calibri" panose="020F0502020204030204" pitchFamily="34" charset="0"/>
                      </a:endParaRPr>
                    </a:p>
                  </a:txBody>
                  <a:tcPr marL="6491" marR="6491" marT="649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4629648"/>
                  </a:ext>
                </a:extLst>
              </a:tr>
              <a:tr h="354205">
                <a:tc>
                  <a:txBody>
                    <a:bodyPr/>
                    <a:lstStyle/>
                    <a:p>
                      <a:pPr algn="l" fontAlgn="b">
                        <a:buNone/>
                      </a:pPr>
                      <a:r>
                        <a:rPr lang="en-US" sz="1400" u="none" strike="noStrike" dirty="0">
                          <a:effectLst/>
                        </a:rPr>
                        <a:t>Inactive</a:t>
                      </a:r>
                      <a:endParaRPr lang="en-US" sz="1400" b="0" i="0" u="none" strike="noStrike" dirty="0">
                        <a:solidFill>
                          <a:srgbClr val="000000"/>
                        </a:solidFill>
                        <a:effectLst/>
                        <a:latin typeface="Calibri" panose="020F0502020204030204" pitchFamily="34" charset="0"/>
                      </a:endParaRPr>
                    </a:p>
                  </a:txBody>
                  <a:tcPr marL="6491" marR="6491" marT="649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buNone/>
                      </a:pPr>
                      <a:r>
                        <a:rPr lang="en-US" sz="1400" u="none" strike="noStrike">
                          <a:effectLst/>
                        </a:rPr>
                        <a:t>1,712</a:t>
                      </a:r>
                      <a:endParaRPr lang="en-US" sz="1400" b="0" i="0" u="none" strike="noStrike">
                        <a:solidFill>
                          <a:srgbClr val="000000"/>
                        </a:solidFill>
                        <a:effectLst/>
                        <a:latin typeface="Calibri" panose="020F0502020204030204" pitchFamily="34" charset="0"/>
                      </a:endParaRPr>
                    </a:p>
                  </a:txBody>
                  <a:tcPr marL="6491" marR="6491" marT="649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buNone/>
                      </a:pPr>
                      <a:r>
                        <a:rPr lang="en-US" sz="1400" u="none" strike="noStrike">
                          <a:effectLst/>
                        </a:rPr>
                        <a:t>618</a:t>
                      </a:r>
                      <a:endParaRPr lang="en-US" sz="1400" b="0" i="0" u="none" strike="noStrike">
                        <a:solidFill>
                          <a:srgbClr val="000000"/>
                        </a:solidFill>
                        <a:effectLst/>
                        <a:latin typeface="Calibri" panose="020F0502020204030204" pitchFamily="34" charset="0"/>
                      </a:endParaRPr>
                    </a:p>
                  </a:txBody>
                  <a:tcPr marL="6491" marR="6491" marT="649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buNone/>
                      </a:pPr>
                      <a:r>
                        <a:rPr lang="en-US" sz="1400" u="none" strike="noStrike">
                          <a:effectLst/>
                        </a:rPr>
                        <a:t>239</a:t>
                      </a:r>
                      <a:endParaRPr lang="en-US" sz="1400" b="0" i="0" u="none" strike="noStrike">
                        <a:solidFill>
                          <a:srgbClr val="000000"/>
                        </a:solidFill>
                        <a:effectLst/>
                        <a:latin typeface="Calibri" panose="020F0502020204030204" pitchFamily="34" charset="0"/>
                      </a:endParaRPr>
                    </a:p>
                  </a:txBody>
                  <a:tcPr marL="6491" marR="6491" marT="649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buNone/>
                      </a:pPr>
                      <a:r>
                        <a:rPr lang="en-US" sz="1400" u="none" strike="noStrike">
                          <a:effectLst/>
                        </a:rPr>
                        <a:t>69,214</a:t>
                      </a:r>
                      <a:endParaRPr lang="en-US" sz="1400" b="0" i="0" u="none" strike="noStrike">
                        <a:solidFill>
                          <a:srgbClr val="000000"/>
                        </a:solidFill>
                        <a:effectLst/>
                        <a:latin typeface="Calibri" panose="020F0502020204030204" pitchFamily="34" charset="0"/>
                      </a:endParaRPr>
                    </a:p>
                  </a:txBody>
                  <a:tcPr marL="6491" marR="6491" marT="649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buNone/>
                      </a:pPr>
                      <a:r>
                        <a:rPr lang="en-US" sz="1400" u="none" strike="noStrike">
                          <a:effectLst/>
                        </a:rPr>
                        <a:t>8</a:t>
                      </a:r>
                      <a:endParaRPr lang="en-US" sz="1400" b="0" i="0" u="none" strike="noStrike">
                        <a:solidFill>
                          <a:srgbClr val="000000"/>
                        </a:solidFill>
                        <a:effectLst/>
                        <a:latin typeface="Calibri" panose="020F0502020204030204" pitchFamily="34" charset="0"/>
                      </a:endParaRPr>
                    </a:p>
                  </a:txBody>
                  <a:tcPr marL="6491" marR="6491" marT="649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buNone/>
                      </a:pPr>
                      <a:r>
                        <a:rPr lang="en-US" sz="1400" u="none" strike="noStrike">
                          <a:effectLst/>
                        </a:rPr>
                        <a:t>1,202</a:t>
                      </a:r>
                      <a:endParaRPr lang="en-US" sz="1400" b="0" i="0" u="none" strike="noStrike">
                        <a:solidFill>
                          <a:srgbClr val="000000"/>
                        </a:solidFill>
                        <a:effectLst/>
                        <a:latin typeface="Calibri" panose="020F0502020204030204" pitchFamily="34" charset="0"/>
                      </a:endParaRPr>
                    </a:p>
                  </a:txBody>
                  <a:tcPr marL="6491" marR="6491" marT="649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buNone/>
                      </a:pPr>
                      <a:r>
                        <a:rPr lang="en-US" sz="1400" u="none" strike="noStrike">
                          <a:effectLst/>
                        </a:rPr>
                        <a:t>5,317</a:t>
                      </a:r>
                      <a:endParaRPr lang="en-US" sz="1400" b="0" i="0" u="none" strike="noStrike">
                        <a:solidFill>
                          <a:srgbClr val="000000"/>
                        </a:solidFill>
                        <a:effectLst/>
                        <a:latin typeface="Calibri" panose="020F0502020204030204" pitchFamily="34" charset="0"/>
                      </a:endParaRPr>
                    </a:p>
                  </a:txBody>
                  <a:tcPr marL="6491" marR="6491" marT="649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buNone/>
                      </a:pPr>
                      <a:r>
                        <a:rPr lang="en-US" sz="1400" u="none" strike="noStrike">
                          <a:effectLst/>
                        </a:rPr>
                        <a:t>1,354</a:t>
                      </a:r>
                      <a:endParaRPr lang="en-US" sz="1400" b="0" i="0" u="none" strike="noStrike">
                        <a:solidFill>
                          <a:srgbClr val="000000"/>
                        </a:solidFill>
                        <a:effectLst/>
                        <a:latin typeface="Calibri" panose="020F0502020204030204" pitchFamily="34" charset="0"/>
                      </a:endParaRPr>
                    </a:p>
                  </a:txBody>
                  <a:tcPr marL="6491" marR="6491" marT="649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buNone/>
                      </a:pPr>
                      <a:r>
                        <a:rPr lang="en-US" sz="1400" u="none" strike="noStrike">
                          <a:effectLst/>
                        </a:rPr>
                        <a:t>62,676</a:t>
                      </a:r>
                      <a:endParaRPr lang="en-US" sz="1400" b="0" i="0" u="none" strike="noStrike">
                        <a:solidFill>
                          <a:srgbClr val="000000"/>
                        </a:solidFill>
                        <a:effectLst/>
                        <a:latin typeface="Calibri" panose="020F0502020204030204" pitchFamily="34" charset="0"/>
                      </a:endParaRPr>
                    </a:p>
                  </a:txBody>
                  <a:tcPr marL="6491" marR="6491" marT="649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buNone/>
                      </a:pPr>
                      <a:r>
                        <a:rPr lang="en-US" sz="1400" u="none" strike="noStrike">
                          <a:effectLst/>
                        </a:rPr>
                        <a:t>197,662</a:t>
                      </a:r>
                      <a:endParaRPr lang="en-US" sz="1400" b="0" i="0" u="none" strike="noStrike">
                        <a:solidFill>
                          <a:srgbClr val="000000"/>
                        </a:solidFill>
                        <a:effectLst/>
                        <a:latin typeface="Calibri" panose="020F0502020204030204" pitchFamily="34" charset="0"/>
                      </a:endParaRPr>
                    </a:p>
                  </a:txBody>
                  <a:tcPr marL="6491" marR="6491" marT="649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buNone/>
                      </a:pPr>
                      <a:r>
                        <a:rPr lang="en-US" sz="1400" u="none" strike="noStrike">
                          <a:effectLst/>
                        </a:rPr>
                        <a:t>551</a:t>
                      </a:r>
                      <a:endParaRPr lang="en-US" sz="1400" b="0" i="0" u="none" strike="noStrike">
                        <a:solidFill>
                          <a:srgbClr val="000000"/>
                        </a:solidFill>
                        <a:effectLst/>
                        <a:latin typeface="Calibri" panose="020F0502020204030204" pitchFamily="34" charset="0"/>
                      </a:endParaRPr>
                    </a:p>
                  </a:txBody>
                  <a:tcPr marL="6491" marR="6491" marT="649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buNone/>
                      </a:pPr>
                      <a:r>
                        <a:rPr lang="en-US" sz="1400" u="none" strike="noStrike" dirty="0">
                          <a:effectLst/>
                        </a:rPr>
                        <a:t>340,553</a:t>
                      </a:r>
                      <a:endParaRPr lang="en-US" sz="1400" b="0" i="0" u="none" strike="noStrike" dirty="0">
                        <a:solidFill>
                          <a:srgbClr val="000000"/>
                        </a:solidFill>
                        <a:effectLst/>
                        <a:latin typeface="Calibri" panose="020F0502020204030204" pitchFamily="34" charset="0"/>
                      </a:endParaRPr>
                    </a:p>
                  </a:txBody>
                  <a:tcPr marL="6491" marR="6491" marT="649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53939955"/>
                  </a:ext>
                </a:extLst>
              </a:tr>
              <a:tr h="354205">
                <a:tc>
                  <a:txBody>
                    <a:bodyPr/>
                    <a:lstStyle/>
                    <a:p>
                      <a:pPr algn="l" fontAlgn="b">
                        <a:buNone/>
                      </a:pPr>
                      <a:r>
                        <a:rPr lang="en-US" sz="1400" b="1" u="none" strike="noStrike" dirty="0">
                          <a:effectLst/>
                        </a:rPr>
                        <a:t>Grand Total</a:t>
                      </a:r>
                      <a:endParaRPr lang="en-US" sz="1400" b="1" i="0" u="none" strike="noStrike" dirty="0">
                        <a:solidFill>
                          <a:srgbClr val="000000"/>
                        </a:solidFill>
                        <a:effectLst/>
                        <a:latin typeface="Calibri" panose="020F0502020204030204" pitchFamily="34" charset="0"/>
                      </a:endParaRPr>
                    </a:p>
                  </a:txBody>
                  <a:tcPr marL="6491" marR="6491" marT="649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l" fontAlgn="b">
                        <a:buNone/>
                      </a:pPr>
                      <a:r>
                        <a:rPr lang="en-US" sz="1400" b="1" u="none" strike="noStrike" dirty="0">
                          <a:effectLst/>
                        </a:rPr>
                        <a:t>13,561</a:t>
                      </a:r>
                      <a:endParaRPr lang="en-US" sz="1400" b="1" i="0" u="none" strike="noStrike" dirty="0">
                        <a:solidFill>
                          <a:srgbClr val="000000"/>
                        </a:solidFill>
                        <a:effectLst/>
                        <a:latin typeface="Calibri" panose="020F0502020204030204" pitchFamily="34" charset="0"/>
                      </a:endParaRPr>
                    </a:p>
                  </a:txBody>
                  <a:tcPr marL="6491" marR="6491" marT="649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l" fontAlgn="b">
                        <a:buNone/>
                      </a:pPr>
                      <a:r>
                        <a:rPr lang="en-US" sz="1400" b="1" u="none" strike="noStrike" dirty="0">
                          <a:effectLst/>
                        </a:rPr>
                        <a:t>5,792</a:t>
                      </a:r>
                      <a:endParaRPr lang="en-US" sz="1400" b="1" i="0" u="none" strike="noStrike" dirty="0">
                        <a:solidFill>
                          <a:srgbClr val="000000"/>
                        </a:solidFill>
                        <a:effectLst/>
                        <a:latin typeface="Calibri" panose="020F0502020204030204" pitchFamily="34" charset="0"/>
                      </a:endParaRPr>
                    </a:p>
                  </a:txBody>
                  <a:tcPr marL="6491" marR="6491" marT="649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l" fontAlgn="b">
                        <a:buNone/>
                      </a:pPr>
                      <a:r>
                        <a:rPr lang="en-US" sz="1400" b="1" u="none" strike="noStrike" dirty="0">
                          <a:effectLst/>
                        </a:rPr>
                        <a:t>4,194</a:t>
                      </a:r>
                      <a:endParaRPr lang="en-US" sz="1400" b="1" i="0" u="none" strike="noStrike" dirty="0">
                        <a:solidFill>
                          <a:srgbClr val="000000"/>
                        </a:solidFill>
                        <a:effectLst/>
                        <a:latin typeface="Calibri" panose="020F0502020204030204" pitchFamily="34" charset="0"/>
                      </a:endParaRPr>
                    </a:p>
                  </a:txBody>
                  <a:tcPr marL="6491" marR="6491" marT="649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l" fontAlgn="b">
                        <a:buNone/>
                      </a:pPr>
                      <a:r>
                        <a:rPr lang="en-US" sz="1400" b="1" u="none" strike="noStrike" dirty="0">
                          <a:effectLst/>
                        </a:rPr>
                        <a:t>1,102,216</a:t>
                      </a:r>
                      <a:endParaRPr lang="en-US" sz="1400" b="1" i="0" u="none" strike="noStrike" dirty="0">
                        <a:solidFill>
                          <a:srgbClr val="000000"/>
                        </a:solidFill>
                        <a:effectLst/>
                        <a:latin typeface="Calibri" panose="020F0502020204030204" pitchFamily="34" charset="0"/>
                      </a:endParaRPr>
                    </a:p>
                  </a:txBody>
                  <a:tcPr marL="6491" marR="6491" marT="649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l" fontAlgn="b">
                        <a:buNone/>
                      </a:pPr>
                      <a:r>
                        <a:rPr lang="en-US" sz="1400" b="1" u="none" strike="noStrike" dirty="0">
                          <a:effectLst/>
                        </a:rPr>
                        <a:t>425</a:t>
                      </a:r>
                      <a:endParaRPr lang="en-US" sz="1400" b="1" i="0" u="none" strike="noStrike" dirty="0">
                        <a:solidFill>
                          <a:srgbClr val="000000"/>
                        </a:solidFill>
                        <a:effectLst/>
                        <a:latin typeface="Calibri" panose="020F0502020204030204" pitchFamily="34" charset="0"/>
                      </a:endParaRPr>
                    </a:p>
                  </a:txBody>
                  <a:tcPr marL="6491" marR="6491" marT="649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l" fontAlgn="b">
                        <a:buNone/>
                      </a:pPr>
                      <a:r>
                        <a:rPr lang="en-US" sz="1400" b="1" u="none" strike="noStrike" dirty="0">
                          <a:effectLst/>
                        </a:rPr>
                        <a:t>9,869</a:t>
                      </a:r>
                      <a:endParaRPr lang="en-US" sz="1400" b="1" i="0" u="none" strike="noStrike" dirty="0">
                        <a:solidFill>
                          <a:srgbClr val="000000"/>
                        </a:solidFill>
                        <a:effectLst/>
                        <a:latin typeface="Calibri" panose="020F0502020204030204" pitchFamily="34" charset="0"/>
                      </a:endParaRPr>
                    </a:p>
                  </a:txBody>
                  <a:tcPr marL="6491" marR="6491" marT="649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l" fontAlgn="b">
                        <a:buNone/>
                      </a:pPr>
                      <a:r>
                        <a:rPr lang="en-US" sz="1400" b="1" u="none" strike="noStrike" dirty="0">
                          <a:effectLst/>
                        </a:rPr>
                        <a:t>42,353</a:t>
                      </a:r>
                      <a:endParaRPr lang="en-US" sz="1400" b="1" i="0" u="none" strike="noStrike" dirty="0">
                        <a:solidFill>
                          <a:srgbClr val="000000"/>
                        </a:solidFill>
                        <a:effectLst/>
                        <a:latin typeface="Calibri" panose="020F0502020204030204" pitchFamily="34" charset="0"/>
                      </a:endParaRPr>
                    </a:p>
                  </a:txBody>
                  <a:tcPr marL="6491" marR="6491" marT="649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l" fontAlgn="b">
                        <a:buNone/>
                      </a:pPr>
                      <a:r>
                        <a:rPr lang="en-US" sz="1400" b="1" u="none" strike="noStrike" dirty="0">
                          <a:effectLst/>
                        </a:rPr>
                        <a:t>31,343</a:t>
                      </a:r>
                      <a:endParaRPr lang="en-US" sz="1400" b="1" i="0" u="none" strike="noStrike" dirty="0">
                        <a:solidFill>
                          <a:srgbClr val="000000"/>
                        </a:solidFill>
                        <a:effectLst/>
                        <a:latin typeface="Calibri" panose="020F0502020204030204" pitchFamily="34" charset="0"/>
                      </a:endParaRPr>
                    </a:p>
                  </a:txBody>
                  <a:tcPr marL="6491" marR="6491" marT="649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l" fontAlgn="b">
                        <a:buNone/>
                      </a:pPr>
                      <a:r>
                        <a:rPr lang="en-US" sz="1400" b="1" u="none" strike="noStrike" dirty="0">
                          <a:effectLst/>
                        </a:rPr>
                        <a:t>998,630</a:t>
                      </a:r>
                      <a:endParaRPr lang="en-US" sz="1400" b="1" i="0" u="none" strike="noStrike" dirty="0">
                        <a:solidFill>
                          <a:srgbClr val="000000"/>
                        </a:solidFill>
                        <a:effectLst/>
                        <a:latin typeface="Calibri" panose="020F0502020204030204" pitchFamily="34" charset="0"/>
                      </a:endParaRPr>
                    </a:p>
                  </a:txBody>
                  <a:tcPr marL="6491" marR="6491" marT="649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l" fontAlgn="b">
                        <a:buNone/>
                      </a:pPr>
                      <a:r>
                        <a:rPr lang="en-US" sz="1400" b="1" u="none" strike="noStrike" dirty="0">
                          <a:effectLst/>
                        </a:rPr>
                        <a:t>2,264,139</a:t>
                      </a:r>
                      <a:endParaRPr lang="en-US" sz="1400" b="1" i="0" u="none" strike="noStrike" dirty="0">
                        <a:solidFill>
                          <a:srgbClr val="000000"/>
                        </a:solidFill>
                        <a:effectLst/>
                        <a:latin typeface="Calibri" panose="020F0502020204030204" pitchFamily="34" charset="0"/>
                      </a:endParaRPr>
                    </a:p>
                  </a:txBody>
                  <a:tcPr marL="6491" marR="6491" marT="649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l" fontAlgn="b">
                        <a:buNone/>
                      </a:pPr>
                      <a:r>
                        <a:rPr lang="en-US" sz="1400" b="1" u="none" strike="noStrike" dirty="0">
                          <a:effectLst/>
                        </a:rPr>
                        <a:t>3,736</a:t>
                      </a:r>
                      <a:endParaRPr lang="en-US" sz="1400" b="1" i="0" u="none" strike="noStrike" dirty="0">
                        <a:solidFill>
                          <a:srgbClr val="000000"/>
                        </a:solidFill>
                        <a:effectLst/>
                        <a:latin typeface="Calibri" panose="020F0502020204030204" pitchFamily="34" charset="0"/>
                      </a:endParaRPr>
                    </a:p>
                  </a:txBody>
                  <a:tcPr marL="6491" marR="6491" marT="649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l" fontAlgn="b">
                        <a:buNone/>
                      </a:pPr>
                      <a:r>
                        <a:rPr lang="en-US" sz="1400" b="1" u="none" strike="noStrike" dirty="0">
                          <a:effectLst/>
                        </a:rPr>
                        <a:t>4,476,258</a:t>
                      </a:r>
                      <a:endParaRPr lang="en-US" sz="1400" b="1" i="0" u="none" strike="noStrike" dirty="0">
                        <a:solidFill>
                          <a:srgbClr val="000000"/>
                        </a:solidFill>
                        <a:effectLst/>
                        <a:latin typeface="Calibri" panose="020F0502020204030204" pitchFamily="34" charset="0"/>
                      </a:endParaRPr>
                    </a:p>
                  </a:txBody>
                  <a:tcPr marL="6491" marR="6491" marT="649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175945542"/>
                  </a:ext>
                </a:extLst>
              </a:tr>
            </a:tbl>
          </a:graphicData>
        </a:graphic>
      </p:graphicFrame>
    </p:spTree>
    <p:extLst>
      <p:ext uri="{BB962C8B-B14F-4D97-AF65-F5344CB8AC3E}">
        <p14:creationId xmlns:p14="http://schemas.microsoft.com/office/powerpoint/2010/main" val="35362954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gradFill>
          <a:gsLst>
            <a:gs pos="72000">
              <a:schemeClr val="accent1">
                <a:lumMod val="5000"/>
                <a:lumOff val="95000"/>
              </a:schemeClr>
            </a:gs>
            <a:gs pos="100000">
              <a:schemeClr val="accent1">
                <a:lumMod val="45000"/>
                <a:lumOff val="55000"/>
              </a:schemeClr>
            </a:gs>
            <a:gs pos="100000">
              <a:schemeClr val="accent1">
                <a:lumMod val="45000"/>
                <a:lumOff val="55000"/>
              </a:schemeClr>
            </a:gs>
            <a:gs pos="97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descr="2024 State Primary Election &#10;Turnout Numbers"/>
          <p:cNvSpPr>
            <a:spLocks noGrp="1"/>
          </p:cNvSpPr>
          <p:nvPr>
            <p:ph type="title"/>
          </p:nvPr>
        </p:nvSpPr>
        <p:spPr>
          <a:xfrm>
            <a:off x="942703" y="365125"/>
            <a:ext cx="10515600" cy="1437171"/>
          </a:xfrm>
        </p:spPr>
        <p:txBody>
          <a:bodyPr>
            <a:normAutofit/>
          </a:bodyPr>
          <a:lstStyle/>
          <a:p>
            <a:r>
              <a:rPr lang="en-US" sz="4000" dirty="0"/>
              <a:t>2025 Coordinated Election </a:t>
            </a:r>
            <a:br>
              <a:rPr lang="en-US" sz="4000" dirty="0"/>
            </a:br>
            <a:r>
              <a:rPr lang="en-US" sz="4000" dirty="0"/>
              <a:t>Turnout numbers</a:t>
            </a:r>
          </a:p>
        </p:txBody>
      </p:sp>
      <p:graphicFrame>
        <p:nvGraphicFramePr>
          <p:cNvPr id="12" name="Table 11">
            <a:extLst>
              <a:ext uri="{FF2B5EF4-FFF2-40B4-BE49-F238E27FC236}">
                <a16:creationId xmlns:a16="http://schemas.microsoft.com/office/drawing/2014/main" id="{F26D12E2-A251-FE78-E1B9-E761B835BDE5}"/>
              </a:ext>
            </a:extLst>
          </p:cNvPr>
          <p:cNvGraphicFramePr>
            <a:graphicFrameLocks noGrp="1"/>
          </p:cNvGraphicFramePr>
          <p:nvPr>
            <p:extLst>
              <p:ext uri="{D42A27DB-BD31-4B8C-83A1-F6EECF244321}">
                <p14:modId xmlns:p14="http://schemas.microsoft.com/office/powerpoint/2010/main" val="1873667856"/>
              </p:ext>
            </p:extLst>
          </p:nvPr>
        </p:nvGraphicFramePr>
        <p:xfrm>
          <a:off x="1073332" y="2807669"/>
          <a:ext cx="10515600" cy="767455"/>
        </p:xfrm>
        <a:graphic>
          <a:graphicData uri="http://schemas.openxmlformats.org/drawingml/2006/table">
            <a:tbl>
              <a:tblPr firstRow="1"/>
              <a:tblGrid>
                <a:gridCol w="1918636">
                  <a:extLst>
                    <a:ext uri="{9D8B030D-6E8A-4147-A177-3AD203B41FA5}">
                      <a16:colId xmlns:a16="http://schemas.microsoft.com/office/drawing/2014/main" val="3525591861"/>
                    </a:ext>
                  </a:extLst>
                </a:gridCol>
                <a:gridCol w="688741">
                  <a:extLst>
                    <a:ext uri="{9D8B030D-6E8A-4147-A177-3AD203B41FA5}">
                      <a16:colId xmlns:a16="http://schemas.microsoft.com/office/drawing/2014/main" val="269550772"/>
                    </a:ext>
                  </a:extLst>
                </a:gridCol>
                <a:gridCol w="688741">
                  <a:extLst>
                    <a:ext uri="{9D8B030D-6E8A-4147-A177-3AD203B41FA5}">
                      <a16:colId xmlns:a16="http://schemas.microsoft.com/office/drawing/2014/main" val="1718738885"/>
                    </a:ext>
                  </a:extLst>
                </a:gridCol>
                <a:gridCol w="688741">
                  <a:extLst>
                    <a:ext uri="{9D8B030D-6E8A-4147-A177-3AD203B41FA5}">
                      <a16:colId xmlns:a16="http://schemas.microsoft.com/office/drawing/2014/main" val="2611597354"/>
                    </a:ext>
                  </a:extLst>
                </a:gridCol>
                <a:gridCol w="688741">
                  <a:extLst>
                    <a:ext uri="{9D8B030D-6E8A-4147-A177-3AD203B41FA5}">
                      <a16:colId xmlns:a16="http://schemas.microsoft.com/office/drawing/2014/main" val="4015735070"/>
                    </a:ext>
                  </a:extLst>
                </a:gridCol>
                <a:gridCol w="688741">
                  <a:extLst>
                    <a:ext uri="{9D8B030D-6E8A-4147-A177-3AD203B41FA5}">
                      <a16:colId xmlns:a16="http://schemas.microsoft.com/office/drawing/2014/main" val="3475579901"/>
                    </a:ext>
                  </a:extLst>
                </a:gridCol>
                <a:gridCol w="688741">
                  <a:extLst>
                    <a:ext uri="{9D8B030D-6E8A-4147-A177-3AD203B41FA5}">
                      <a16:colId xmlns:a16="http://schemas.microsoft.com/office/drawing/2014/main" val="2362475381"/>
                    </a:ext>
                  </a:extLst>
                </a:gridCol>
                <a:gridCol w="688741">
                  <a:extLst>
                    <a:ext uri="{9D8B030D-6E8A-4147-A177-3AD203B41FA5}">
                      <a16:colId xmlns:a16="http://schemas.microsoft.com/office/drawing/2014/main" val="2001711177"/>
                    </a:ext>
                  </a:extLst>
                </a:gridCol>
                <a:gridCol w="688741">
                  <a:extLst>
                    <a:ext uri="{9D8B030D-6E8A-4147-A177-3AD203B41FA5}">
                      <a16:colId xmlns:a16="http://schemas.microsoft.com/office/drawing/2014/main" val="58888524"/>
                    </a:ext>
                  </a:extLst>
                </a:gridCol>
                <a:gridCol w="750236">
                  <a:extLst>
                    <a:ext uri="{9D8B030D-6E8A-4147-A177-3AD203B41FA5}">
                      <a16:colId xmlns:a16="http://schemas.microsoft.com/office/drawing/2014/main" val="830174038"/>
                    </a:ext>
                  </a:extLst>
                </a:gridCol>
                <a:gridCol w="750236">
                  <a:extLst>
                    <a:ext uri="{9D8B030D-6E8A-4147-A177-3AD203B41FA5}">
                      <a16:colId xmlns:a16="http://schemas.microsoft.com/office/drawing/2014/main" val="2766538068"/>
                    </a:ext>
                  </a:extLst>
                </a:gridCol>
                <a:gridCol w="750236">
                  <a:extLst>
                    <a:ext uri="{9D8B030D-6E8A-4147-A177-3AD203B41FA5}">
                      <a16:colId xmlns:a16="http://schemas.microsoft.com/office/drawing/2014/main" val="3319542839"/>
                    </a:ext>
                  </a:extLst>
                </a:gridCol>
                <a:gridCol w="836328">
                  <a:extLst>
                    <a:ext uri="{9D8B030D-6E8A-4147-A177-3AD203B41FA5}">
                      <a16:colId xmlns:a16="http://schemas.microsoft.com/office/drawing/2014/main" val="1371408001"/>
                    </a:ext>
                  </a:extLst>
                </a:gridCol>
              </a:tblGrid>
              <a:tr h="383727">
                <a:tc>
                  <a:txBody>
                    <a:bodyPr/>
                    <a:lstStyle/>
                    <a:p>
                      <a:pPr algn="l" fontAlgn="b">
                        <a:buNone/>
                      </a:pPr>
                      <a:r>
                        <a:rPr lang="en-US" sz="1200" b="1" i="0" u="none" strike="noStrike">
                          <a:solidFill>
                            <a:srgbClr val="000000"/>
                          </a:solidFill>
                          <a:effectLst/>
                          <a:latin typeface="Calibri" panose="020F0502020204030204" pitchFamily="34" charset="0"/>
                        </a:rPr>
                        <a:t>All Accepted Ballot - </a:t>
                      </a:r>
                      <a:br>
                        <a:rPr lang="en-US" sz="1200" b="1" i="0" u="none" strike="noStrike">
                          <a:solidFill>
                            <a:srgbClr val="000000"/>
                          </a:solidFill>
                          <a:effectLst/>
                          <a:latin typeface="Calibri" panose="020F0502020204030204" pitchFamily="34" charset="0"/>
                        </a:rPr>
                      </a:br>
                      <a:r>
                        <a:rPr lang="en-US" sz="1200" b="1" i="0" u="none" strike="noStrike">
                          <a:solidFill>
                            <a:srgbClr val="000000"/>
                          </a:solidFill>
                          <a:effectLst/>
                          <a:latin typeface="Calibri" panose="020F0502020204030204" pitchFamily="34" charset="0"/>
                        </a:rPr>
                        <a:t>Mail and In-person combined</a:t>
                      </a:r>
                    </a:p>
                  </a:txBody>
                  <a:tcPr marL="7379" marR="7379" marT="7379"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9F8"/>
                    </a:solidFill>
                  </a:tcPr>
                </a:tc>
                <a:tc>
                  <a:txBody>
                    <a:bodyPr/>
                    <a:lstStyle/>
                    <a:p>
                      <a:pPr algn="l" fontAlgn="b">
                        <a:buNone/>
                      </a:pPr>
                      <a:r>
                        <a:rPr lang="en-US" sz="1200" b="1" i="0" u="none" strike="noStrike">
                          <a:solidFill>
                            <a:srgbClr val="000000"/>
                          </a:solidFill>
                          <a:effectLst/>
                          <a:latin typeface="Calibri" panose="020F0502020204030204" pitchFamily="34" charset="0"/>
                        </a:rPr>
                        <a:t> </a:t>
                      </a:r>
                    </a:p>
                  </a:txBody>
                  <a:tcPr marL="7379" marR="7379" marT="7379"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9F8"/>
                    </a:solidFill>
                  </a:tcPr>
                </a:tc>
                <a:tc>
                  <a:txBody>
                    <a:bodyPr/>
                    <a:lstStyle/>
                    <a:p>
                      <a:pPr algn="l" fontAlgn="b">
                        <a:buNone/>
                      </a:pPr>
                      <a:r>
                        <a:rPr lang="en-US" sz="1200" b="1" i="0" u="none" strike="noStrike">
                          <a:solidFill>
                            <a:srgbClr val="000000"/>
                          </a:solidFill>
                          <a:effectLst/>
                          <a:latin typeface="Calibri" panose="020F0502020204030204" pitchFamily="34" charset="0"/>
                        </a:rPr>
                        <a:t> </a:t>
                      </a:r>
                    </a:p>
                  </a:txBody>
                  <a:tcPr marL="7379" marR="7379" marT="7379"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9F8"/>
                    </a:solidFill>
                  </a:tcPr>
                </a:tc>
                <a:tc>
                  <a:txBody>
                    <a:bodyPr/>
                    <a:lstStyle/>
                    <a:p>
                      <a:pPr algn="l" fontAlgn="b">
                        <a:buNone/>
                      </a:pPr>
                      <a:r>
                        <a:rPr lang="en-US" sz="1200" b="1" i="0" u="none" strike="noStrike">
                          <a:solidFill>
                            <a:srgbClr val="000000"/>
                          </a:solidFill>
                          <a:effectLst/>
                          <a:latin typeface="Calibri" panose="020F0502020204030204" pitchFamily="34" charset="0"/>
                        </a:rPr>
                        <a:t> </a:t>
                      </a:r>
                    </a:p>
                  </a:txBody>
                  <a:tcPr marL="7379" marR="7379" marT="7379"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9F8"/>
                    </a:solidFill>
                  </a:tcPr>
                </a:tc>
                <a:tc>
                  <a:txBody>
                    <a:bodyPr/>
                    <a:lstStyle/>
                    <a:p>
                      <a:pPr algn="l" fontAlgn="b">
                        <a:buNone/>
                      </a:pPr>
                      <a:r>
                        <a:rPr lang="en-US" sz="1200" b="1" i="0" u="none" strike="noStrike">
                          <a:solidFill>
                            <a:srgbClr val="000000"/>
                          </a:solidFill>
                          <a:effectLst/>
                          <a:latin typeface="Calibri" panose="020F0502020204030204" pitchFamily="34" charset="0"/>
                        </a:rPr>
                        <a:t> </a:t>
                      </a:r>
                    </a:p>
                  </a:txBody>
                  <a:tcPr marL="7379" marR="7379" marT="7379"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9F8"/>
                    </a:solidFill>
                  </a:tcPr>
                </a:tc>
                <a:tc>
                  <a:txBody>
                    <a:bodyPr/>
                    <a:lstStyle/>
                    <a:p>
                      <a:pPr algn="l" fontAlgn="b">
                        <a:buNone/>
                      </a:pPr>
                      <a:r>
                        <a:rPr lang="en-US" sz="1200" b="1" i="0" u="none" strike="noStrike">
                          <a:solidFill>
                            <a:srgbClr val="000000"/>
                          </a:solidFill>
                          <a:effectLst/>
                          <a:latin typeface="Calibri" panose="020F0502020204030204" pitchFamily="34" charset="0"/>
                        </a:rPr>
                        <a:t> </a:t>
                      </a:r>
                    </a:p>
                  </a:txBody>
                  <a:tcPr marL="7379" marR="7379" marT="7379"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9F8"/>
                    </a:solidFill>
                  </a:tcPr>
                </a:tc>
                <a:tc>
                  <a:txBody>
                    <a:bodyPr/>
                    <a:lstStyle/>
                    <a:p>
                      <a:pPr algn="l" fontAlgn="b">
                        <a:buNone/>
                      </a:pPr>
                      <a:r>
                        <a:rPr lang="en-US" sz="1200" b="1" i="0" u="none" strike="noStrike">
                          <a:solidFill>
                            <a:srgbClr val="000000"/>
                          </a:solidFill>
                          <a:effectLst/>
                          <a:latin typeface="Calibri" panose="020F0502020204030204" pitchFamily="34" charset="0"/>
                        </a:rPr>
                        <a:t> </a:t>
                      </a:r>
                    </a:p>
                  </a:txBody>
                  <a:tcPr marL="7379" marR="7379" marT="7379"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9F8"/>
                    </a:solidFill>
                  </a:tcPr>
                </a:tc>
                <a:tc>
                  <a:txBody>
                    <a:bodyPr/>
                    <a:lstStyle/>
                    <a:p>
                      <a:pPr algn="l" fontAlgn="b">
                        <a:buNone/>
                      </a:pPr>
                      <a:r>
                        <a:rPr lang="en-US" sz="1200" b="1" i="0" u="none" strike="noStrike">
                          <a:solidFill>
                            <a:srgbClr val="000000"/>
                          </a:solidFill>
                          <a:effectLst/>
                          <a:latin typeface="Calibri" panose="020F0502020204030204" pitchFamily="34" charset="0"/>
                        </a:rPr>
                        <a:t> </a:t>
                      </a:r>
                    </a:p>
                  </a:txBody>
                  <a:tcPr marL="7379" marR="7379" marT="7379"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9F8"/>
                    </a:solidFill>
                  </a:tcPr>
                </a:tc>
                <a:tc>
                  <a:txBody>
                    <a:bodyPr/>
                    <a:lstStyle/>
                    <a:p>
                      <a:pPr algn="l" fontAlgn="b">
                        <a:buNone/>
                      </a:pPr>
                      <a:r>
                        <a:rPr lang="en-US" sz="1200" b="1" i="0" u="none" strike="noStrike">
                          <a:solidFill>
                            <a:srgbClr val="000000"/>
                          </a:solidFill>
                          <a:effectLst/>
                          <a:latin typeface="Calibri" panose="020F0502020204030204" pitchFamily="34" charset="0"/>
                        </a:rPr>
                        <a:t> </a:t>
                      </a:r>
                    </a:p>
                  </a:txBody>
                  <a:tcPr marL="7379" marR="7379" marT="7379"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9F8"/>
                    </a:solidFill>
                  </a:tcPr>
                </a:tc>
                <a:tc>
                  <a:txBody>
                    <a:bodyPr/>
                    <a:lstStyle/>
                    <a:p>
                      <a:pPr algn="l" fontAlgn="b">
                        <a:buNone/>
                      </a:pPr>
                      <a:r>
                        <a:rPr lang="en-US" sz="1200" b="1" i="0" u="none" strike="noStrike">
                          <a:solidFill>
                            <a:srgbClr val="000000"/>
                          </a:solidFill>
                          <a:effectLst/>
                          <a:latin typeface="Calibri" panose="020F0502020204030204" pitchFamily="34" charset="0"/>
                        </a:rPr>
                        <a:t> </a:t>
                      </a:r>
                    </a:p>
                  </a:txBody>
                  <a:tcPr marL="7379" marR="7379" marT="7379"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9F8"/>
                    </a:solidFill>
                  </a:tcPr>
                </a:tc>
                <a:tc>
                  <a:txBody>
                    <a:bodyPr/>
                    <a:lstStyle/>
                    <a:p>
                      <a:pPr algn="l" fontAlgn="b">
                        <a:buNone/>
                      </a:pPr>
                      <a:r>
                        <a:rPr lang="en-US" sz="1200" b="1" i="0" u="none" strike="noStrike">
                          <a:solidFill>
                            <a:srgbClr val="000000"/>
                          </a:solidFill>
                          <a:effectLst/>
                          <a:latin typeface="Calibri" panose="020F0502020204030204" pitchFamily="34" charset="0"/>
                        </a:rPr>
                        <a:t> </a:t>
                      </a:r>
                    </a:p>
                  </a:txBody>
                  <a:tcPr marL="7379" marR="7379" marT="7379"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9F8"/>
                    </a:solidFill>
                  </a:tcPr>
                </a:tc>
                <a:tc>
                  <a:txBody>
                    <a:bodyPr/>
                    <a:lstStyle/>
                    <a:p>
                      <a:pPr algn="l" fontAlgn="b">
                        <a:buNone/>
                      </a:pPr>
                      <a:r>
                        <a:rPr lang="en-US" sz="1200" b="1" i="0" u="none" strike="noStrike">
                          <a:solidFill>
                            <a:srgbClr val="000000"/>
                          </a:solidFill>
                          <a:effectLst/>
                          <a:latin typeface="Calibri" panose="020F0502020204030204" pitchFamily="34" charset="0"/>
                        </a:rPr>
                        <a:t> </a:t>
                      </a:r>
                    </a:p>
                  </a:txBody>
                  <a:tcPr marL="7379" marR="7379" marT="7379"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9F8"/>
                    </a:solidFill>
                  </a:tcPr>
                </a:tc>
                <a:tc>
                  <a:txBody>
                    <a:bodyPr/>
                    <a:lstStyle/>
                    <a:p>
                      <a:pPr algn="l" fontAlgn="b">
                        <a:buNone/>
                      </a:pPr>
                      <a:r>
                        <a:rPr lang="en-US" sz="1200" b="1" i="0" u="none" strike="noStrike">
                          <a:solidFill>
                            <a:srgbClr val="000000"/>
                          </a:solidFill>
                          <a:effectLst/>
                          <a:latin typeface="Calibri" panose="020F0502020204030204" pitchFamily="34" charset="0"/>
                        </a:rPr>
                        <a:t> </a:t>
                      </a:r>
                    </a:p>
                  </a:txBody>
                  <a:tcPr marL="7379" marR="7379" marT="7379"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9F8"/>
                    </a:solidFill>
                  </a:tcPr>
                </a:tc>
                <a:extLst>
                  <a:ext uri="{0D108BD9-81ED-4DB2-BD59-A6C34878D82A}">
                    <a16:rowId xmlns:a16="http://schemas.microsoft.com/office/drawing/2014/main" val="2547415596"/>
                  </a:ext>
                </a:extLst>
              </a:tr>
              <a:tr h="191864">
                <a:tc>
                  <a:txBody>
                    <a:bodyPr/>
                    <a:lstStyle/>
                    <a:p>
                      <a:pPr algn="l" fontAlgn="b">
                        <a:buNone/>
                      </a:pPr>
                      <a:r>
                        <a:rPr lang="en-US" sz="1200" b="1" i="0" u="none" strike="noStrike">
                          <a:solidFill>
                            <a:srgbClr val="000000"/>
                          </a:solidFill>
                          <a:effectLst/>
                          <a:latin typeface="Calibri" panose="020F0502020204030204" pitchFamily="34" charset="0"/>
                        </a:rPr>
                        <a:t>Active Voters</a:t>
                      </a:r>
                    </a:p>
                  </a:txBody>
                  <a:tcPr marL="7379" marR="7379" marT="73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200" b="1" i="0" u="none" strike="noStrike">
                          <a:solidFill>
                            <a:srgbClr val="000000"/>
                          </a:solidFill>
                          <a:effectLst/>
                          <a:latin typeface="Calibri" panose="020F0502020204030204" pitchFamily="34" charset="0"/>
                        </a:rPr>
                        <a:t>ACN</a:t>
                      </a:r>
                    </a:p>
                  </a:txBody>
                  <a:tcPr marL="7379" marR="7379" marT="73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200" b="1" i="0" u="none" strike="noStrike">
                          <a:solidFill>
                            <a:srgbClr val="000000"/>
                          </a:solidFill>
                          <a:effectLst/>
                          <a:latin typeface="Calibri" panose="020F0502020204030204" pitchFamily="34" charset="0"/>
                        </a:rPr>
                        <a:t>APV</a:t>
                      </a:r>
                    </a:p>
                  </a:txBody>
                  <a:tcPr marL="7379" marR="7379" marT="73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200" b="1" i="0" u="none" strike="noStrike">
                          <a:solidFill>
                            <a:srgbClr val="000000"/>
                          </a:solidFill>
                          <a:effectLst/>
                          <a:latin typeface="Calibri" panose="020F0502020204030204" pitchFamily="34" charset="0"/>
                        </a:rPr>
                        <a:t>CTR</a:t>
                      </a:r>
                    </a:p>
                  </a:txBody>
                  <a:tcPr marL="7379" marR="7379" marT="73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200" b="1" i="0" u="none" strike="noStrike">
                          <a:solidFill>
                            <a:srgbClr val="000000"/>
                          </a:solidFill>
                          <a:effectLst/>
                          <a:latin typeface="Calibri" panose="020F0502020204030204" pitchFamily="34" charset="0"/>
                        </a:rPr>
                        <a:t>DEM</a:t>
                      </a:r>
                    </a:p>
                  </a:txBody>
                  <a:tcPr marL="7379" marR="7379" marT="73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200" b="1" i="0" u="none" strike="noStrike">
                          <a:solidFill>
                            <a:srgbClr val="000000"/>
                          </a:solidFill>
                          <a:effectLst/>
                          <a:latin typeface="Calibri" panose="020F0502020204030204" pitchFamily="34" charset="0"/>
                        </a:rPr>
                        <a:t>FWD</a:t>
                      </a:r>
                    </a:p>
                  </a:txBody>
                  <a:tcPr marL="7379" marR="7379" marT="73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200" b="1" i="0" u="none" strike="noStrike">
                          <a:solidFill>
                            <a:srgbClr val="000000"/>
                          </a:solidFill>
                          <a:effectLst/>
                          <a:latin typeface="Calibri" panose="020F0502020204030204" pitchFamily="34" charset="0"/>
                        </a:rPr>
                        <a:t>GRN</a:t>
                      </a:r>
                    </a:p>
                  </a:txBody>
                  <a:tcPr marL="7379" marR="7379" marT="73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200" b="1" i="0" u="none" strike="noStrike">
                          <a:solidFill>
                            <a:srgbClr val="000000"/>
                          </a:solidFill>
                          <a:effectLst/>
                          <a:latin typeface="Calibri" panose="020F0502020204030204" pitchFamily="34" charset="0"/>
                        </a:rPr>
                        <a:t>LBR</a:t>
                      </a:r>
                    </a:p>
                  </a:txBody>
                  <a:tcPr marL="7379" marR="7379" marT="73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200" b="1" i="0" u="none" strike="noStrike">
                          <a:solidFill>
                            <a:srgbClr val="000000"/>
                          </a:solidFill>
                          <a:effectLst/>
                          <a:latin typeface="Calibri" panose="020F0502020204030204" pitchFamily="34" charset="0"/>
                        </a:rPr>
                        <a:t>NOL</a:t>
                      </a:r>
                    </a:p>
                  </a:txBody>
                  <a:tcPr marL="7379" marR="7379" marT="73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200" b="1" i="0" u="none" strike="noStrike">
                          <a:solidFill>
                            <a:srgbClr val="000000"/>
                          </a:solidFill>
                          <a:effectLst/>
                          <a:latin typeface="Calibri" panose="020F0502020204030204" pitchFamily="34" charset="0"/>
                        </a:rPr>
                        <a:t>REP</a:t>
                      </a:r>
                    </a:p>
                  </a:txBody>
                  <a:tcPr marL="7379" marR="7379" marT="73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200" b="1" i="0" u="none" strike="noStrike">
                          <a:solidFill>
                            <a:srgbClr val="000000"/>
                          </a:solidFill>
                          <a:effectLst/>
                          <a:latin typeface="Calibri" panose="020F0502020204030204" pitchFamily="34" charset="0"/>
                        </a:rPr>
                        <a:t>UAF</a:t>
                      </a:r>
                    </a:p>
                  </a:txBody>
                  <a:tcPr marL="7379" marR="7379" marT="73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200" b="1" i="0" u="none" strike="noStrike">
                          <a:solidFill>
                            <a:srgbClr val="000000"/>
                          </a:solidFill>
                          <a:effectLst/>
                          <a:latin typeface="Calibri" panose="020F0502020204030204" pitchFamily="34" charset="0"/>
                        </a:rPr>
                        <a:t>UNI</a:t>
                      </a:r>
                    </a:p>
                  </a:txBody>
                  <a:tcPr marL="7379" marR="7379" marT="73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200" b="1" i="0" u="none" strike="noStrike">
                          <a:solidFill>
                            <a:srgbClr val="000000"/>
                          </a:solidFill>
                          <a:effectLst/>
                          <a:latin typeface="Calibri" panose="020F0502020204030204" pitchFamily="34" charset="0"/>
                        </a:rPr>
                        <a:t>Grand Total</a:t>
                      </a:r>
                    </a:p>
                  </a:txBody>
                  <a:tcPr marL="7379" marR="7379" marT="73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82414123"/>
                  </a:ext>
                </a:extLst>
              </a:tr>
              <a:tr h="191864">
                <a:tc>
                  <a:txBody>
                    <a:bodyPr/>
                    <a:lstStyle/>
                    <a:p>
                      <a:pPr algn="r" fontAlgn="b">
                        <a:buNone/>
                      </a:pPr>
                      <a:r>
                        <a:rPr lang="en-US" sz="1200" b="0" i="0" u="none" strike="noStrike">
                          <a:solidFill>
                            <a:srgbClr val="000000"/>
                          </a:solidFill>
                          <a:effectLst/>
                          <a:latin typeface="Calibri" panose="020F0502020204030204" pitchFamily="34" charset="0"/>
                        </a:rPr>
                        <a:t>4,135,705</a:t>
                      </a:r>
                    </a:p>
                  </a:txBody>
                  <a:tcPr marL="7379" marR="7379" marT="73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9F8"/>
                    </a:solidFill>
                  </a:tcPr>
                </a:tc>
                <a:tc>
                  <a:txBody>
                    <a:bodyPr/>
                    <a:lstStyle/>
                    <a:p>
                      <a:pPr algn="r" fontAlgn="b">
                        <a:buNone/>
                      </a:pPr>
                      <a:r>
                        <a:rPr lang="en-US" sz="1200" b="0" i="0" u="none" strike="noStrike">
                          <a:solidFill>
                            <a:srgbClr val="000000"/>
                          </a:solidFill>
                          <a:effectLst/>
                          <a:latin typeface="Calibri" panose="020F0502020204030204" pitchFamily="34" charset="0"/>
                        </a:rPr>
                        <a:t>2,114</a:t>
                      </a:r>
                    </a:p>
                  </a:txBody>
                  <a:tcPr marL="7379" marR="7379" marT="73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9F8"/>
                    </a:solidFill>
                  </a:tcPr>
                </a:tc>
                <a:tc>
                  <a:txBody>
                    <a:bodyPr/>
                    <a:lstStyle/>
                    <a:p>
                      <a:pPr algn="r" fontAlgn="b">
                        <a:buNone/>
                      </a:pPr>
                      <a:r>
                        <a:rPr lang="en-US" sz="1200" b="0" i="0" u="none" strike="noStrike">
                          <a:solidFill>
                            <a:srgbClr val="000000"/>
                          </a:solidFill>
                          <a:effectLst/>
                          <a:latin typeface="Calibri" panose="020F0502020204030204" pitchFamily="34" charset="0"/>
                        </a:rPr>
                        <a:t>550</a:t>
                      </a:r>
                    </a:p>
                  </a:txBody>
                  <a:tcPr marL="7379" marR="7379" marT="73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9F8"/>
                    </a:solidFill>
                  </a:tcPr>
                </a:tc>
                <a:tc>
                  <a:txBody>
                    <a:bodyPr/>
                    <a:lstStyle/>
                    <a:p>
                      <a:pPr algn="r" fontAlgn="b">
                        <a:buNone/>
                      </a:pPr>
                      <a:r>
                        <a:rPr lang="en-US" sz="1200" b="0" i="0" u="none" strike="noStrike">
                          <a:solidFill>
                            <a:srgbClr val="000000"/>
                          </a:solidFill>
                          <a:effectLst/>
                          <a:latin typeface="Calibri" panose="020F0502020204030204" pitchFamily="34" charset="0"/>
                        </a:rPr>
                        <a:t>815</a:t>
                      </a:r>
                    </a:p>
                  </a:txBody>
                  <a:tcPr marL="7379" marR="7379" marT="73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9F8"/>
                    </a:solidFill>
                  </a:tcPr>
                </a:tc>
                <a:tc>
                  <a:txBody>
                    <a:bodyPr/>
                    <a:lstStyle/>
                    <a:p>
                      <a:pPr algn="r" fontAlgn="b">
                        <a:buNone/>
                      </a:pPr>
                      <a:r>
                        <a:rPr lang="en-US" sz="1200" b="0" i="0" u="none" strike="noStrike">
                          <a:solidFill>
                            <a:srgbClr val="000000"/>
                          </a:solidFill>
                          <a:effectLst/>
                          <a:latin typeface="Calibri" panose="020F0502020204030204" pitchFamily="34" charset="0"/>
                        </a:rPr>
                        <a:t>518,655</a:t>
                      </a:r>
                    </a:p>
                  </a:txBody>
                  <a:tcPr marL="7379" marR="7379" marT="73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9F8"/>
                    </a:solidFill>
                  </a:tcPr>
                </a:tc>
                <a:tc>
                  <a:txBody>
                    <a:bodyPr/>
                    <a:lstStyle/>
                    <a:p>
                      <a:pPr algn="r" fontAlgn="b">
                        <a:buNone/>
                      </a:pPr>
                      <a:r>
                        <a:rPr lang="en-US" sz="1200" b="0" i="0" u="none" strike="noStrike">
                          <a:solidFill>
                            <a:srgbClr val="000000"/>
                          </a:solidFill>
                          <a:effectLst/>
                          <a:latin typeface="Calibri" panose="020F0502020204030204" pitchFamily="34" charset="0"/>
                        </a:rPr>
                        <a:t>208</a:t>
                      </a:r>
                    </a:p>
                  </a:txBody>
                  <a:tcPr marL="7379" marR="7379" marT="73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9F8"/>
                    </a:solidFill>
                  </a:tcPr>
                </a:tc>
                <a:tc>
                  <a:txBody>
                    <a:bodyPr/>
                    <a:lstStyle/>
                    <a:p>
                      <a:pPr algn="r" fontAlgn="b">
                        <a:buNone/>
                      </a:pPr>
                      <a:r>
                        <a:rPr lang="en-US" sz="1200" b="0" i="0" u="none" strike="noStrike">
                          <a:solidFill>
                            <a:srgbClr val="000000"/>
                          </a:solidFill>
                          <a:effectLst/>
                          <a:latin typeface="Calibri" panose="020F0502020204030204" pitchFamily="34" charset="0"/>
                        </a:rPr>
                        <a:t>2,554</a:t>
                      </a:r>
                    </a:p>
                  </a:txBody>
                  <a:tcPr marL="7379" marR="7379" marT="73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9F8"/>
                    </a:solidFill>
                  </a:tcPr>
                </a:tc>
                <a:tc>
                  <a:txBody>
                    <a:bodyPr/>
                    <a:lstStyle/>
                    <a:p>
                      <a:pPr algn="r" fontAlgn="b">
                        <a:buNone/>
                      </a:pPr>
                      <a:r>
                        <a:rPr lang="en-US" sz="1200" b="0" i="0" u="none" strike="noStrike">
                          <a:solidFill>
                            <a:srgbClr val="000000"/>
                          </a:solidFill>
                          <a:effectLst/>
                          <a:latin typeface="Calibri" panose="020F0502020204030204" pitchFamily="34" charset="0"/>
                        </a:rPr>
                        <a:t>10,264</a:t>
                      </a:r>
                    </a:p>
                  </a:txBody>
                  <a:tcPr marL="7379" marR="7379" marT="73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9F8"/>
                    </a:solidFill>
                  </a:tcPr>
                </a:tc>
                <a:tc>
                  <a:txBody>
                    <a:bodyPr/>
                    <a:lstStyle/>
                    <a:p>
                      <a:pPr algn="r" fontAlgn="b">
                        <a:buNone/>
                      </a:pPr>
                      <a:r>
                        <a:rPr lang="en-US" sz="1200" b="0" i="0" u="none" strike="noStrike">
                          <a:solidFill>
                            <a:srgbClr val="000000"/>
                          </a:solidFill>
                          <a:effectLst/>
                          <a:latin typeface="Calibri" panose="020F0502020204030204" pitchFamily="34" charset="0"/>
                        </a:rPr>
                        <a:t>4,876</a:t>
                      </a:r>
                    </a:p>
                  </a:txBody>
                  <a:tcPr marL="7379" marR="7379" marT="73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9F8"/>
                    </a:solidFill>
                  </a:tcPr>
                </a:tc>
                <a:tc>
                  <a:txBody>
                    <a:bodyPr/>
                    <a:lstStyle/>
                    <a:p>
                      <a:pPr algn="r" fontAlgn="b">
                        <a:buNone/>
                      </a:pPr>
                      <a:r>
                        <a:rPr lang="en-US" sz="1200" b="0" i="0" u="none" strike="noStrike">
                          <a:solidFill>
                            <a:srgbClr val="000000"/>
                          </a:solidFill>
                          <a:effectLst/>
                          <a:latin typeface="Calibri" panose="020F0502020204030204" pitchFamily="34" charset="0"/>
                        </a:rPr>
                        <a:t>441,533</a:t>
                      </a:r>
                    </a:p>
                  </a:txBody>
                  <a:tcPr marL="7379" marR="7379" marT="73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9F8"/>
                    </a:solidFill>
                  </a:tcPr>
                </a:tc>
                <a:tc>
                  <a:txBody>
                    <a:bodyPr/>
                    <a:lstStyle/>
                    <a:p>
                      <a:pPr algn="r" fontAlgn="b">
                        <a:buNone/>
                      </a:pPr>
                      <a:r>
                        <a:rPr lang="en-US" sz="1200" b="0" i="0" u="none" strike="noStrike">
                          <a:solidFill>
                            <a:srgbClr val="000000"/>
                          </a:solidFill>
                          <a:effectLst/>
                          <a:latin typeface="Calibri" panose="020F0502020204030204" pitchFamily="34" charset="0"/>
                        </a:rPr>
                        <a:t>734,632</a:t>
                      </a:r>
                    </a:p>
                  </a:txBody>
                  <a:tcPr marL="7379" marR="7379" marT="73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9F8"/>
                    </a:solidFill>
                  </a:tcPr>
                </a:tc>
                <a:tc>
                  <a:txBody>
                    <a:bodyPr/>
                    <a:lstStyle/>
                    <a:p>
                      <a:pPr algn="r" fontAlgn="b">
                        <a:buNone/>
                      </a:pPr>
                      <a:r>
                        <a:rPr lang="en-US" sz="1200" b="0" i="0" u="none" strike="noStrike">
                          <a:solidFill>
                            <a:srgbClr val="000000"/>
                          </a:solidFill>
                          <a:effectLst/>
                          <a:latin typeface="Calibri" panose="020F0502020204030204" pitchFamily="34" charset="0"/>
                        </a:rPr>
                        <a:t>454</a:t>
                      </a:r>
                    </a:p>
                  </a:txBody>
                  <a:tcPr marL="7379" marR="7379" marT="73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9F8"/>
                    </a:solidFill>
                  </a:tcPr>
                </a:tc>
                <a:tc>
                  <a:txBody>
                    <a:bodyPr/>
                    <a:lstStyle/>
                    <a:p>
                      <a:pPr algn="r" fontAlgn="b">
                        <a:buNone/>
                      </a:pPr>
                      <a:r>
                        <a:rPr lang="en-US" sz="1200" b="0" i="0" u="none" strike="noStrike" dirty="0">
                          <a:solidFill>
                            <a:srgbClr val="000000"/>
                          </a:solidFill>
                          <a:effectLst/>
                          <a:latin typeface="Calibri" panose="020F0502020204030204" pitchFamily="34" charset="0"/>
                        </a:rPr>
                        <a:t>1,716,655 </a:t>
                      </a:r>
                    </a:p>
                  </a:txBody>
                  <a:tcPr marL="7379" marR="7379" marT="73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9F8"/>
                    </a:solidFill>
                  </a:tcPr>
                </a:tc>
                <a:extLst>
                  <a:ext uri="{0D108BD9-81ED-4DB2-BD59-A6C34878D82A}">
                    <a16:rowId xmlns:a16="http://schemas.microsoft.com/office/drawing/2014/main" val="3271183714"/>
                  </a:ext>
                </a:extLst>
              </a:tr>
            </a:tbl>
          </a:graphicData>
        </a:graphic>
      </p:graphicFrame>
    </p:spTree>
    <p:extLst>
      <p:ext uri="{BB962C8B-B14F-4D97-AF65-F5344CB8AC3E}">
        <p14:creationId xmlns:p14="http://schemas.microsoft.com/office/powerpoint/2010/main" val="14277382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gradFill>
          <a:gsLst>
            <a:gs pos="72000">
              <a:schemeClr val="accent1">
                <a:lumMod val="5000"/>
                <a:lumOff val="95000"/>
              </a:schemeClr>
            </a:gs>
            <a:gs pos="100000">
              <a:schemeClr val="accent1">
                <a:lumMod val="45000"/>
                <a:lumOff val="55000"/>
              </a:schemeClr>
            </a:gs>
            <a:gs pos="100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descr="In Person voting methods graph">
            <a:extLst>
              <a:ext uri="{FF2B5EF4-FFF2-40B4-BE49-F238E27FC236}">
                <a16:creationId xmlns:a16="http://schemas.microsoft.com/office/drawing/2014/main" id="{02AD39DE-1D96-4381-9953-DAEB96D482BB}"/>
              </a:ext>
            </a:extLst>
          </p:cNvPr>
          <p:cNvSpPr>
            <a:spLocks noGrp="1"/>
          </p:cNvSpPr>
          <p:nvPr>
            <p:ph type="title"/>
          </p:nvPr>
        </p:nvSpPr>
        <p:spPr/>
        <p:txBody>
          <a:bodyPr>
            <a:normAutofit/>
          </a:bodyPr>
          <a:lstStyle/>
          <a:p>
            <a:r>
              <a:rPr lang="en-US" sz="4000" dirty="0"/>
              <a:t>2025 Coordinated Election </a:t>
            </a:r>
            <a:br>
              <a:rPr lang="en-US" sz="4000" dirty="0"/>
            </a:br>
            <a:r>
              <a:rPr lang="en-US" sz="4000" dirty="0"/>
              <a:t>Voter service and polling centers</a:t>
            </a:r>
          </a:p>
        </p:txBody>
      </p:sp>
      <p:sp>
        <p:nvSpPr>
          <p:cNvPr id="3" name="Content Placeholder 2">
            <a:extLst>
              <a:ext uri="{FF2B5EF4-FFF2-40B4-BE49-F238E27FC236}">
                <a16:creationId xmlns:a16="http://schemas.microsoft.com/office/drawing/2014/main" id="{83158D0E-936D-4595-8195-00B3B3C39108}"/>
              </a:ext>
            </a:extLst>
          </p:cNvPr>
          <p:cNvSpPr>
            <a:spLocks noGrp="1"/>
          </p:cNvSpPr>
          <p:nvPr>
            <p:ph idx="1"/>
          </p:nvPr>
        </p:nvSpPr>
        <p:spPr>
          <a:xfrm>
            <a:off x="838200" y="1874981"/>
            <a:ext cx="10515600" cy="4301981"/>
          </a:xfrm>
        </p:spPr>
        <p:txBody>
          <a:bodyPr>
            <a:normAutofit/>
          </a:bodyPr>
          <a:lstStyle/>
          <a:p>
            <a:pPr marL="0" indent="0">
              <a:buNone/>
            </a:pPr>
            <a:r>
              <a:rPr lang="en-US" b="1" dirty="0"/>
              <a:t>What transactions can occur at a VSPC?</a:t>
            </a:r>
          </a:p>
          <a:p>
            <a:pPr marL="514350" indent="-514350">
              <a:buAutoNum type="arabicPeriod"/>
            </a:pPr>
            <a:r>
              <a:rPr lang="en-US" dirty="0"/>
              <a:t>Vote in person – void mail ballot, issue a new ballot</a:t>
            </a:r>
          </a:p>
          <a:p>
            <a:pPr marL="971550" lvl="1" indent="-514350">
              <a:buFont typeface="+mj-lt"/>
              <a:buAutoNum type="alphaLcParenR"/>
            </a:pPr>
            <a:r>
              <a:rPr lang="en-US" dirty="0"/>
              <a:t>Paper ballot</a:t>
            </a:r>
          </a:p>
          <a:p>
            <a:pPr marL="971550" lvl="1" indent="-514350">
              <a:buFont typeface="+mj-lt"/>
              <a:buAutoNum type="alphaLcParenR"/>
            </a:pPr>
            <a:r>
              <a:rPr lang="en-US" dirty="0"/>
              <a:t>Ballot Marking Device </a:t>
            </a:r>
          </a:p>
          <a:p>
            <a:pPr marL="514350" indent="-514350">
              <a:buAutoNum type="arabicPeriod"/>
            </a:pPr>
            <a:r>
              <a:rPr lang="en-US" dirty="0"/>
              <a:t>Register to vote </a:t>
            </a:r>
          </a:p>
          <a:p>
            <a:pPr marL="514350" indent="-514350">
              <a:buAutoNum type="arabicPeriod"/>
            </a:pPr>
            <a:r>
              <a:rPr lang="en-US" dirty="0"/>
              <a:t>Update voter registration</a:t>
            </a:r>
          </a:p>
          <a:p>
            <a:pPr marL="0" indent="0">
              <a:buNone/>
            </a:pPr>
            <a:endParaRPr lang="en-US" dirty="0"/>
          </a:p>
          <a:p>
            <a:pPr marL="0" indent="0">
              <a:buNone/>
            </a:pPr>
            <a:r>
              <a:rPr lang="en-US" dirty="0"/>
              <a:t>Number of Transactions – 30,349</a:t>
            </a:r>
          </a:p>
          <a:p>
            <a:pPr marL="0" indent="0">
              <a:buNone/>
            </a:pPr>
            <a:endParaRPr lang="en-US" dirty="0"/>
          </a:p>
        </p:txBody>
      </p:sp>
      <p:pic>
        <p:nvPicPr>
          <p:cNvPr id="4" name="Picture 3" descr="Breakdown of in-person paper ballot and in-person BMD">
            <a:extLst>
              <a:ext uri="{FF2B5EF4-FFF2-40B4-BE49-F238E27FC236}">
                <a16:creationId xmlns:a16="http://schemas.microsoft.com/office/drawing/2014/main" id="{CF8A310B-6086-1DDF-192A-674DA065CE24}"/>
              </a:ext>
            </a:extLst>
          </p:cNvPr>
          <p:cNvPicPr>
            <a:picLocks noChangeAspect="1"/>
          </p:cNvPicPr>
          <p:nvPr/>
        </p:nvPicPr>
        <p:blipFill>
          <a:blip r:embed="rId2"/>
          <a:stretch>
            <a:fillRect/>
          </a:stretch>
        </p:blipFill>
        <p:spPr>
          <a:xfrm>
            <a:off x="6531429" y="3084840"/>
            <a:ext cx="4822371" cy="3092122"/>
          </a:xfrm>
          <a:prstGeom prst="rect">
            <a:avLst/>
          </a:prstGeom>
        </p:spPr>
      </p:pic>
    </p:spTree>
    <p:extLst>
      <p:ext uri="{BB962C8B-B14F-4D97-AF65-F5344CB8AC3E}">
        <p14:creationId xmlns:p14="http://schemas.microsoft.com/office/powerpoint/2010/main" val="26445840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gradFill>
          <a:gsLst>
            <a:gs pos="72000">
              <a:schemeClr val="accent1">
                <a:lumMod val="5000"/>
                <a:lumOff val="95000"/>
              </a:schemeClr>
            </a:gs>
            <a:gs pos="100000">
              <a:schemeClr val="accent1">
                <a:lumMod val="45000"/>
                <a:lumOff val="55000"/>
              </a:schemeClr>
            </a:gs>
            <a:gs pos="100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descr="2024 State Primary Election &#10;VSPC Activity by Day (7,493) "/>
          <p:cNvSpPr>
            <a:spLocks noGrp="1"/>
          </p:cNvSpPr>
          <p:nvPr>
            <p:ph type="title"/>
          </p:nvPr>
        </p:nvSpPr>
        <p:spPr>
          <a:xfrm>
            <a:off x="1033670" y="214604"/>
            <a:ext cx="10515600" cy="1131439"/>
          </a:xfrm>
        </p:spPr>
        <p:txBody>
          <a:bodyPr>
            <a:normAutofit fontScale="90000"/>
          </a:bodyPr>
          <a:lstStyle/>
          <a:p>
            <a:r>
              <a:rPr lang="en-US" dirty="0"/>
              <a:t>2025 Coordinated Election </a:t>
            </a:r>
            <a:br>
              <a:rPr lang="en-US" dirty="0"/>
            </a:br>
            <a:r>
              <a:rPr lang="en-US" dirty="0"/>
              <a:t>VSPC activity by day (30,349) </a:t>
            </a:r>
          </a:p>
        </p:txBody>
      </p:sp>
      <p:pic>
        <p:nvPicPr>
          <p:cNvPr id="5" name="Content Placeholder 2" descr="Coordinated election VSPC activity by day">
            <a:extLst>
              <a:ext uri="{FF2B5EF4-FFF2-40B4-BE49-F238E27FC236}">
                <a16:creationId xmlns:a16="http://schemas.microsoft.com/office/drawing/2014/main" id="{D4565C35-F7EE-6704-5E9D-2506F0F30F19}"/>
              </a:ext>
            </a:extLst>
          </p:cNvPr>
          <p:cNvPicPr>
            <a:picLocks noGrp="1" noChangeAspect="1"/>
          </p:cNvPicPr>
          <p:nvPr>
            <p:ph idx="1"/>
          </p:nvPr>
        </p:nvPicPr>
        <p:blipFill>
          <a:blip r:embed="rId2"/>
          <a:stretch>
            <a:fillRect/>
          </a:stretch>
        </p:blipFill>
        <p:spPr>
          <a:xfrm>
            <a:off x="630994" y="1748413"/>
            <a:ext cx="10930012" cy="4340888"/>
          </a:xfrm>
          <a:prstGeom prst="rect">
            <a:avLst/>
          </a:prstGeom>
        </p:spPr>
      </p:pic>
    </p:spTree>
    <p:extLst>
      <p:ext uri="{BB962C8B-B14F-4D97-AF65-F5344CB8AC3E}">
        <p14:creationId xmlns:p14="http://schemas.microsoft.com/office/powerpoint/2010/main" val="14808401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gradFill>
          <a:gsLst>
            <a:gs pos="72000">
              <a:schemeClr val="accent1">
                <a:lumMod val="5000"/>
                <a:lumOff val="95000"/>
              </a:schemeClr>
            </a:gs>
            <a:gs pos="100000">
              <a:schemeClr val="accent1">
                <a:lumMod val="45000"/>
                <a:lumOff val="55000"/>
              </a:schemeClr>
            </a:gs>
            <a:gs pos="100000">
              <a:schemeClr val="accent1">
                <a:lumMod val="45000"/>
                <a:lumOff val="55000"/>
              </a:schemeClr>
            </a:gs>
            <a:gs pos="97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42703" y="365125"/>
            <a:ext cx="10515600" cy="1763925"/>
          </a:xfrm>
        </p:spPr>
        <p:txBody>
          <a:bodyPr>
            <a:normAutofit/>
          </a:bodyPr>
          <a:lstStyle/>
          <a:p>
            <a:r>
              <a:rPr lang="en-US" sz="4000" dirty="0"/>
              <a:t>2025 Coordinated Election Turnout  </a:t>
            </a:r>
            <a:br>
              <a:rPr lang="en-US" sz="4000" dirty="0"/>
            </a:br>
            <a:r>
              <a:rPr lang="en-US" sz="4000" dirty="0"/>
              <a:t>In-person voting</a:t>
            </a:r>
          </a:p>
        </p:txBody>
      </p:sp>
      <p:graphicFrame>
        <p:nvGraphicFramePr>
          <p:cNvPr id="13" name="Content Placeholder 12">
            <a:extLst>
              <a:ext uri="{FF2B5EF4-FFF2-40B4-BE49-F238E27FC236}">
                <a16:creationId xmlns:a16="http://schemas.microsoft.com/office/drawing/2014/main" id="{CE938152-974E-6F10-FCE9-AF64101ADF09}"/>
              </a:ext>
            </a:extLst>
          </p:cNvPr>
          <p:cNvGraphicFramePr>
            <a:graphicFrameLocks noGrp="1"/>
          </p:cNvGraphicFramePr>
          <p:nvPr>
            <p:ph idx="1"/>
            <p:extLst>
              <p:ext uri="{D42A27DB-BD31-4B8C-83A1-F6EECF244321}">
                <p14:modId xmlns:p14="http://schemas.microsoft.com/office/powerpoint/2010/main" val="1275814153"/>
              </p:ext>
            </p:extLst>
          </p:nvPr>
        </p:nvGraphicFramePr>
        <p:xfrm>
          <a:off x="2416629" y="2821576"/>
          <a:ext cx="7289074" cy="1240972"/>
        </p:xfrm>
        <a:graphic>
          <a:graphicData uri="http://schemas.openxmlformats.org/drawingml/2006/table">
            <a:tbl>
              <a:tblPr firstRow="1"/>
              <a:tblGrid>
                <a:gridCol w="2223785">
                  <a:extLst>
                    <a:ext uri="{9D8B030D-6E8A-4147-A177-3AD203B41FA5}">
                      <a16:colId xmlns:a16="http://schemas.microsoft.com/office/drawing/2014/main" val="1905653280"/>
                    </a:ext>
                  </a:extLst>
                </a:gridCol>
                <a:gridCol w="1433106">
                  <a:extLst>
                    <a:ext uri="{9D8B030D-6E8A-4147-A177-3AD203B41FA5}">
                      <a16:colId xmlns:a16="http://schemas.microsoft.com/office/drawing/2014/main" val="1347657740"/>
                    </a:ext>
                  </a:extLst>
                </a:gridCol>
                <a:gridCol w="2199077">
                  <a:extLst>
                    <a:ext uri="{9D8B030D-6E8A-4147-A177-3AD203B41FA5}">
                      <a16:colId xmlns:a16="http://schemas.microsoft.com/office/drawing/2014/main" val="3216958113"/>
                    </a:ext>
                  </a:extLst>
                </a:gridCol>
                <a:gridCol w="1433106">
                  <a:extLst>
                    <a:ext uri="{9D8B030D-6E8A-4147-A177-3AD203B41FA5}">
                      <a16:colId xmlns:a16="http://schemas.microsoft.com/office/drawing/2014/main" val="3922559760"/>
                    </a:ext>
                  </a:extLst>
                </a:gridCol>
              </a:tblGrid>
              <a:tr h="310243">
                <a:tc>
                  <a:txBody>
                    <a:bodyPr/>
                    <a:lstStyle/>
                    <a:p>
                      <a:pPr algn="l" fontAlgn="b">
                        <a:buNone/>
                      </a:pPr>
                      <a:r>
                        <a:rPr lang="en-US" sz="1200" b="1" i="0" u="none" strike="noStrike">
                          <a:solidFill>
                            <a:srgbClr val="000000"/>
                          </a:solidFill>
                          <a:effectLst/>
                          <a:latin typeface="Calibri" panose="020F0502020204030204" pitchFamily="34" charset="0"/>
                        </a:rPr>
                        <a:t>In Person Ballots</a:t>
                      </a:r>
                    </a:p>
                  </a:txBody>
                  <a:tcPr marL="7620" marR="7620" marT="762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9F8"/>
                    </a:solidFill>
                  </a:tcPr>
                </a:tc>
                <a:tc>
                  <a:txBody>
                    <a:bodyPr/>
                    <a:lstStyle/>
                    <a:p>
                      <a:pPr algn="l" fontAlgn="b">
                        <a:buNone/>
                      </a:pPr>
                      <a:r>
                        <a:rPr lang="en-US" sz="1200" b="1" i="0" u="none" strike="noStrike">
                          <a:solidFill>
                            <a:srgbClr val="000000"/>
                          </a:solidFill>
                          <a:effectLst/>
                          <a:latin typeface="Calibri" panose="020F0502020204030204" pitchFamily="34" charset="0"/>
                        </a:rPr>
                        <a:t> </a:t>
                      </a:r>
                    </a:p>
                  </a:txBody>
                  <a:tcPr marL="7620" marR="7620" marT="762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9F8"/>
                    </a:solidFill>
                  </a:tcPr>
                </a:tc>
                <a:tc>
                  <a:txBody>
                    <a:bodyPr/>
                    <a:lstStyle/>
                    <a:p>
                      <a:pPr algn="l" fontAlgn="b">
                        <a:buNone/>
                      </a:pPr>
                      <a:r>
                        <a:rPr lang="en-US" sz="1200" b="1" i="0" u="none" strike="noStrike">
                          <a:solidFill>
                            <a:srgbClr val="000000"/>
                          </a:solidFill>
                          <a:effectLst/>
                          <a:latin typeface="Calibri" panose="020F0502020204030204" pitchFamily="34" charset="0"/>
                        </a:rPr>
                        <a:t> </a:t>
                      </a:r>
                    </a:p>
                  </a:txBody>
                  <a:tcPr marL="7620" marR="7620" marT="762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9F8"/>
                    </a:solidFill>
                  </a:tcPr>
                </a:tc>
                <a:tc>
                  <a:txBody>
                    <a:bodyPr/>
                    <a:lstStyle/>
                    <a:p>
                      <a:pPr algn="l" fontAlgn="b">
                        <a:buNone/>
                      </a:pPr>
                      <a:r>
                        <a:rPr lang="en-US" sz="1200" b="1" i="0" u="none" strike="noStrike">
                          <a:solidFill>
                            <a:srgbClr val="000000"/>
                          </a:solidFill>
                          <a:effectLst/>
                          <a:latin typeface="Calibri" panose="020F0502020204030204" pitchFamily="34" charset="0"/>
                        </a:rPr>
                        <a:t> </a:t>
                      </a:r>
                    </a:p>
                  </a:txBody>
                  <a:tcPr marL="7620" marR="7620" marT="762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9F8"/>
                    </a:solidFill>
                  </a:tcPr>
                </a:tc>
                <a:extLst>
                  <a:ext uri="{0D108BD9-81ED-4DB2-BD59-A6C34878D82A}">
                    <a16:rowId xmlns:a16="http://schemas.microsoft.com/office/drawing/2014/main" val="2724570820"/>
                  </a:ext>
                </a:extLst>
              </a:tr>
              <a:tr h="310243">
                <a:tc>
                  <a:txBody>
                    <a:bodyPr/>
                    <a:lstStyle/>
                    <a:p>
                      <a:pPr algn="l" fontAlgn="b">
                        <a:buNone/>
                      </a:pPr>
                      <a:r>
                        <a:rPr lang="en-US" sz="1200" b="1" i="0" u="none" strike="noStrike">
                          <a:solidFill>
                            <a:srgbClr val="000000"/>
                          </a:solidFill>
                          <a:effectLst/>
                          <a:latin typeface="Calibri" panose="020F0502020204030204" pitchFamily="34" charset="0"/>
                        </a:rPr>
                        <a:t>Total Votes Cast</a:t>
                      </a:r>
                    </a:p>
                  </a:txBody>
                  <a:tcPr marL="7620" marR="7620" marT="762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200" b="1" i="0" u="none" strike="noStrike">
                          <a:solidFill>
                            <a:srgbClr val="000000"/>
                          </a:solidFill>
                          <a:effectLst/>
                          <a:latin typeface="Calibri" panose="020F0502020204030204" pitchFamily="34" charset="0"/>
                        </a:rPr>
                        <a:t> </a:t>
                      </a:r>
                    </a:p>
                  </a:txBody>
                  <a:tcPr marL="7620" marR="7620" marT="762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US" sz="1200" b="1" i="0" u="none" strike="noStrike">
                          <a:solidFill>
                            <a:srgbClr val="000000"/>
                          </a:solidFill>
                          <a:effectLst/>
                          <a:latin typeface="Calibri" panose="020F0502020204030204" pitchFamily="34" charset="0"/>
                        </a:rPr>
                        <a:t>In-Person Voting</a:t>
                      </a:r>
                    </a:p>
                  </a:txBody>
                  <a:tcPr marL="7620" marR="7620" marT="762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44B3E1"/>
                      </a:solidFill>
                      <a:prstDash val="solid"/>
                      <a:round/>
                      <a:headEnd type="none" w="med" len="med"/>
                      <a:tailEnd type="none" w="med" len="med"/>
                    </a:lnB>
                    <a:noFill/>
                  </a:tcPr>
                </a:tc>
                <a:tc>
                  <a:txBody>
                    <a:bodyPr/>
                    <a:lstStyle/>
                    <a:p>
                      <a:pPr algn="l" fontAlgn="b">
                        <a:buNone/>
                      </a:pPr>
                      <a:r>
                        <a:rPr lang="en-US" sz="1200" b="1" i="0" u="none" strike="noStrike">
                          <a:solidFill>
                            <a:srgbClr val="000000"/>
                          </a:solidFill>
                          <a:effectLst/>
                          <a:latin typeface="Calibri" panose="020F0502020204030204" pitchFamily="34" charset="0"/>
                        </a:rPr>
                        <a:t> </a:t>
                      </a:r>
                    </a:p>
                  </a:txBody>
                  <a:tcPr marL="7620" marR="7620" marT="762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113727389"/>
                  </a:ext>
                </a:extLst>
              </a:tr>
              <a:tr h="310243">
                <a:tc>
                  <a:txBody>
                    <a:bodyPr/>
                    <a:lstStyle/>
                    <a:p>
                      <a:pPr algn="l" fontAlgn="b">
                        <a:buNone/>
                      </a:pPr>
                      <a:r>
                        <a:rPr lang="en-US" sz="1200" b="1" i="0" u="none" strike="noStrike">
                          <a:solidFill>
                            <a:srgbClr val="000000"/>
                          </a:solidFill>
                          <a:effectLst/>
                          <a:latin typeface="Calibri" panose="020F0502020204030204" pitchFamily="34" charset="0"/>
                        </a:rPr>
                        <a:t>Active Voters</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9F8"/>
                    </a:solidFill>
                  </a:tcPr>
                </a:tc>
                <a:tc>
                  <a:txBody>
                    <a:bodyPr/>
                    <a:lstStyle/>
                    <a:p>
                      <a:pPr algn="l" fontAlgn="b">
                        <a:buNone/>
                      </a:pPr>
                      <a:r>
                        <a:rPr lang="en-US" sz="1200" b="1" i="0" u="none" strike="noStrike">
                          <a:solidFill>
                            <a:srgbClr val="000000"/>
                          </a:solidFill>
                          <a:effectLst/>
                          <a:latin typeface="Calibri" panose="020F0502020204030204" pitchFamily="34" charset="0"/>
                        </a:rPr>
                        <a:t>Voted</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9F8"/>
                    </a:solidFill>
                  </a:tcPr>
                </a:tc>
                <a:tc>
                  <a:txBody>
                    <a:bodyPr/>
                    <a:lstStyle/>
                    <a:p>
                      <a:pPr algn="l" fontAlgn="b">
                        <a:buNone/>
                      </a:pPr>
                      <a:r>
                        <a:rPr lang="en-US" sz="1200" b="1" i="0" u="none" strike="noStrike">
                          <a:solidFill>
                            <a:srgbClr val="000000"/>
                          </a:solidFill>
                          <a:effectLst/>
                          <a:latin typeface="Calibri" panose="020F0502020204030204" pitchFamily="34" charset="0"/>
                        </a:rPr>
                        <a:t>Voted In-Person</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44B3E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9F8"/>
                    </a:solidFill>
                  </a:tcPr>
                </a:tc>
                <a:tc>
                  <a:txBody>
                    <a:bodyPr/>
                    <a:lstStyle/>
                    <a:p>
                      <a:pPr algn="l" fontAlgn="b">
                        <a:buNone/>
                      </a:pPr>
                      <a:r>
                        <a:rPr lang="en-US" sz="1200" b="1" i="0" u="none" strike="noStrike">
                          <a:solidFill>
                            <a:srgbClr val="000000"/>
                          </a:solidFill>
                          <a:effectLst/>
                          <a:latin typeface="Calibri" panose="020F0502020204030204" pitchFamily="34" charset="0"/>
                        </a:rPr>
                        <a:t>% of Total</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9F8"/>
                    </a:solidFill>
                  </a:tcPr>
                </a:tc>
                <a:extLst>
                  <a:ext uri="{0D108BD9-81ED-4DB2-BD59-A6C34878D82A}">
                    <a16:rowId xmlns:a16="http://schemas.microsoft.com/office/drawing/2014/main" val="1199425638"/>
                  </a:ext>
                </a:extLst>
              </a:tr>
              <a:tr h="310243">
                <a:tc>
                  <a:txBody>
                    <a:bodyPr/>
                    <a:lstStyle/>
                    <a:p>
                      <a:pPr algn="r" fontAlgn="b">
                        <a:buNone/>
                      </a:pPr>
                      <a:r>
                        <a:rPr lang="en-US" sz="1200" b="0" i="0" u="none" strike="noStrike">
                          <a:solidFill>
                            <a:srgbClr val="000000"/>
                          </a:solidFill>
                          <a:effectLst/>
                          <a:latin typeface="Calibri" panose="020F0502020204030204" pitchFamily="34" charset="0"/>
                        </a:rPr>
                        <a:t>4,135,705</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US" sz="1200" b="0" i="0" u="none" strike="noStrike">
                          <a:solidFill>
                            <a:srgbClr val="000000"/>
                          </a:solidFill>
                          <a:effectLst/>
                          <a:latin typeface="Calibri" panose="020F0502020204030204" pitchFamily="34" charset="0"/>
                        </a:rPr>
                        <a:t>1,716,655</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US" sz="1200" b="0" i="0" u="none" strike="noStrike">
                          <a:solidFill>
                            <a:srgbClr val="000000"/>
                          </a:solidFill>
                          <a:effectLst/>
                          <a:latin typeface="Calibri" panose="020F0502020204030204" pitchFamily="34" charset="0"/>
                        </a:rPr>
                        <a:t>30,348</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US" sz="1200" b="0" i="0" u="none" strike="noStrike" dirty="0">
                          <a:solidFill>
                            <a:srgbClr val="000000"/>
                          </a:solidFill>
                          <a:effectLst/>
                          <a:latin typeface="Calibri" panose="020F0502020204030204" pitchFamily="34" charset="0"/>
                        </a:rPr>
                        <a:t>1.80%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4769342"/>
                  </a:ext>
                </a:extLst>
              </a:tr>
            </a:tbl>
          </a:graphicData>
        </a:graphic>
      </p:graphicFrame>
    </p:spTree>
    <p:extLst>
      <p:ext uri="{BB962C8B-B14F-4D97-AF65-F5344CB8AC3E}">
        <p14:creationId xmlns:p14="http://schemas.microsoft.com/office/powerpoint/2010/main" val="26105360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gradFill>
          <a:gsLst>
            <a:gs pos="72000">
              <a:schemeClr val="accent1">
                <a:lumMod val="5000"/>
                <a:lumOff val="95000"/>
              </a:schemeClr>
            </a:gs>
            <a:gs pos="100000">
              <a:schemeClr val="accent1">
                <a:lumMod val="45000"/>
                <a:lumOff val="55000"/>
              </a:schemeClr>
            </a:gs>
            <a:gs pos="100000">
              <a:schemeClr val="accent1">
                <a:lumMod val="45000"/>
                <a:lumOff val="55000"/>
              </a:schemeClr>
            </a:gs>
            <a:gs pos="97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42703" y="365125"/>
            <a:ext cx="10515600" cy="1675709"/>
          </a:xfrm>
        </p:spPr>
        <p:txBody>
          <a:bodyPr>
            <a:normAutofit/>
          </a:bodyPr>
          <a:lstStyle/>
          <a:p>
            <a:r>
              <a:rPr lang="en-US" sz="4000" dirty="0"/>
              <a:t>2025 Coordinated Election</a:t>
            </a:r>
            <a:br>
              <a:rPr lang="en-US" sz="4000" dirty="0"/>
            </a:br>
            <a:r>
              <a:rPr lang="en-US" sz="4000" dirty="0"/>
              <a:t>Provisional ballots</a:t>
            </a:r>
          </a:p>
        </p:txBody>
      </p:sp>
      <p:sp>
        <p:nvSpPr>
          <p:cNvPr id="4" name="Content Placeholder 3">
            <a:extLst>
              <a:ext uri="{FF2B5EF4-FFF2-40B4-BE49-F238E27FC236}">
                <a16:creationId xmlns:a16="http://schemas.microsoft.com/office/drawing/2014/main" id="{ED73EFA8-C29C-E4D0-9265-F85739494B79}"/>
              </a:ext>
            </a:extLst>
          </p:cNvPr>
          <p:cNvSpPr>
            <a:spLocks noGrp="1"/>
          </p:cNvSpPr>
          <p:nvPr>
            <p:ph idx="1"/>
          </p:nvPr>
        </p:nvSpPr>
        <p:spPr>
          <a:xfrm>
            <a:off x="838200" y="2557669"/>
            <a:ext cx="10515600" cy="3619293"/>
          </a:xfrm>
        </p:spPr>
        <p:txBody>
          <a:bodyPr/>
          <a:lstStyle/>
          <a:p>
            <a:pPr marL="0" indent="0">
              <a:buNone/>
            </a:pPr>
            <a:r>
              <a:rPr lang="en-US"/>
              <a:t>34 </a:t>
            </a:r>
            <a:r>
              <a:rPr lang="en-US" dirty="0"/>
              <a:t>provisional ballots were cast in the 2025 Coordinated Election</a:t>
            </a:r>
          </a:p>
          <a:p>
            <a:pPr lvl="1"/>
            <a:r>
              <a:rPr lang="en-US" dirty="0"/>
              <a:t>25 accepted</a:t>
            </a:r>
          </a:p>
          <a:p>
            <a:pPr lvl="1"/>
            <a:r>
              <a:rPr lang="en-US" dirty="0"/>
              <a:t>9 rejected</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29244186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57000">
              <a:schemeClr val="accent1">
                <a:lumMod val="5000"/>
                <a:lumOff val="95000"/>
              </a:schemeClr>
            </a:gs>
            <a:gs pos="100000">
              <a:schemeClr val="accent1">
                <a:lumMod val="45000"/>
                <a:lumOff val="55000"/>
              </a:schemeClr>
            </a:gs>
            <a:gs pos="99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6360B7A-FDE4-4C78-B0CA-6030A1E175BE}"/>
              </a:ext>
            </a:extLst>
          </p:cNvPr>
          <p:cNvSpPr>
            <a:spLocks noGrp="1"/>
          </p:cNvSpPr>
          <p:nvPr>
            <p:ph type="ctrTitle"/>
          </p:nvPr>
        </p:nvSpPr>
        <p:spPr>
          <a:xfrm>
            <a:off x="1524000" y="1122362"/>
            <a:ext cx="9144000" cy="2724081"/>
          </a:xfrm>
        </p:spPr>
        <p:txBody>
          <a:bodyPr/>
          <a:lstStyle/>
          <a:p>
            <a:r>
              <a:rPr lang="en-US" dirty="0"/>
              <a:t>2025 Voter registration numbers</a:t>
            </a:r>
          </a:p>
        </p:txBody>
      </p:sp>
      <p:sp>
        <p:nvSpPr>
          <p:cNvPr id="6" name="Rectangle 2">
            <a:extLst>
              <a:ext uri="{FF2B5EF4-FFF2-40B4-BE49-F238E27FC236}">
                <a16:creationId xmlns:a16="http://schemas.microsoft.com/office/drawing/2014/main" id="{81D8E947-D5C9-4518-9D58-E623DE7E5483}"/>
              </a:ext>
            </a:extLst>
          </p:cNvPr>
          <p:cNvSpPr txBox="1">
            <a:spLocks noChangeArrowheads="1"/>
          </p:cNvSpPr>
          <p:nvPr/>
        </p:nvSpPr>
        <p:spPr>
          <a:xfrm>
            <a:off x="0" y="1"/>
            <a:ext cx="12192000" cy="528319"/>
          </a:xfrm>
          <a:prstGeom prst="rect">
            <a:avLst/>
          </a:prstGeom>
          <a:solidFill>
            <a:srgbClr val="235889"/>
          </a:solidFill>
        </p:spPr>
        <p:txBody>
          <a:bodyPr vert="horz" lIns="91440" tIns="45720" rIns="91440" bIns="45720" rtlCol="0" anchor="b">
            <a:normAutofit fontScale="925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altLang="en-US" sz="3600" b="1" i="0" u="none" strike="noStrike" kern="1200" cap="none" spc="0" normalizeH="0" baseline="0" noProof="0" dirty="0">
                <a:ln>
                  <a:noFill/>
                </a:ln>
                <a:solidFill>
                  <a:prstClr val="white"/>
                </a:solidFill>
                <a:effectLst/>
                <a:uLnTx/>
                <a:uFillTx/>
                <a:latin typeface="Calibri Light" panose="020F0302020204030204"/>
                <a:ea typeface="+mj-ea"/>
                <a:cs typeface="+mj-cs"/>
              </a:rPr>
              <a:t>Colorado Department of State</a:t>
            </a:r>
            <a:endParaRPr kumimoji="0" lang="en-US" altLang="en-US" sz="2000" b="0" i="0" u="none" strike="noStrike" kern="1200" cap="none" spc="0" normalizeH="0" baseline="0" noProof="0" dirty="0">
              <a:ln>
                <a:noFill/>
              </a:ln>
              <a:solidFill>
                <a:prstClr val="white"/>
              </a:solidFill>
              <a:effectLst/>
              <a:uLnTx/>
              <a:uFillTx/>
              <a:latin typeface="Calibri Light" panose="020F0302020204030204"/>
              <a:ea typeface="+mj-ea"/>
              <a:cs typeface="+mj-cs"/>
            </a:endParaRPr>
          </a:p>
        </p:txBody>
      </p:sp>
    </p:spTree>
    <p:extLst>
      <p:ext uri="{BB962C8B-B14F-4D97-AF65-F5344CB8AC3E}">
        <p14:creationId xmlns:p14="http://schemas.microsoft.com/office/powerpoint/2010/main" val="119996035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gradFill>
          <a:gsLst>
            <a:gs pos="72000">
              <a:schemeClr val="accent1">
                <a:lumMod val="5000"/>
                <a:lumOff val="95000"/>
              </a:schemeClr>
            </a:gs>
            <a:gs pos="100000">
              <a:schemeClr val="accent1">
                <a:lumMod val="45000"/>
                <a:lumOff val="55000"/>
              </a:schemeClr>
            </a:gs>
            <a:gs pos="100000">
              <a:schemeClr val="accent1">
                <a:lumMod val="45000"/>
                <a:lumOff val="55000"/>
              </a:schemeClr>
            </a:gs>
            <a:gs pos="97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42703" y="365125"/>
            <a:ext cx="10515600" cy="1045664"/>
          </a:xfrm>
        </p:spPr>
        <p:txBody>
          <a:bodyPr>
            <a:normAutofit fontScale="90000"/>
          </a:bodyPr>
          <a:lstStyle/>
          <a:p>
            <a:r>
              <a:rPr lang="en-US" dirty="0"/>
              <a:t>2025 Coordinated Election </a:t>
            </a:r>
            <a:br>
              <a:rPr lang="en-US" dirty="0"/>
            </a:br>
            <a:r>
              <a:rPr lang="en-US" dirty="0"/>
              <a:t>Canvass board data</a:t>
            </a:r>
          </a:p>
        </p:txBody>
      </p:sp>
      <p:sp>
        <p:nvSpPr>
          <p:cNvPr id="6" name="Content Placeholder 5">
            <a:extLst>
              <a:ext uri="{FF2B5EF4-FFF2-40B4-BE49-F238E27FC236}">
                <a16:creationId xmlns:a16="http://schemas.microsoft.com/office/drawing/2014/main" id="{4CDF5160-2275-8A37-EB3C-2FA18C293819}"/>
              </a:ext>
            </a:extLst>
          </p:cNvPr>
          <p:cNvSpPr>
            <a:spLocks noGrp="1"/>
          </p:cNvSpPr>
          <p:nvPr>
            <p:ph idx="1"/>
          </p:nvPr>
        </p:nvSpPr>
        <p:spPr>
          <a:xfrm>
            <a:off x="838199" y="1763486"/>
            <a:ext cx="10918371" cy="3683725"/>
          </a:xfrm>
        </p:spPr>
        <p:txBody>
          <a:bodyPr>
            <a:normAutofit fontScale="85000" lnSpcReduction="10000"/>
          </a:bodyPr>
          <a:lstStyle/>
          <a:p>
            <a:pPr marL="0" indent="0">
              <a:buNone/>
            </a:pPr>
            <a:r>
              <a:rPr lang="en-US" dirty="0"/>
              <a:t>59 Counties unanimously approved the 2025 Coordinated Election canvass report</a:t>
            </a:r>
          </a:p>
          <a:p>
            <a:pPr marL="0" indent="0">
              <a:spcBef>
                <a:spcPts val="0"/>
              </a:spcBef>
              <a:buNone/>
            </a:pPr>
            <a:endParaRPr lang="en-US" sz="1100" dirty="0"/>
          </a:p>
          <a:p>
            <a:pPr marL="0" indent="0">
              <a:buNone/>
            </a:pPr>
            <a:r>
              <a:rPr lang="en-US" dirty="0"/>
              <a:t>Five counties did not receive the unanimous sign-off of the canvass report. Those counties were:</a:t>
            </a:r>
          </a:p>
          <a:p>
            <a:pPr marL="971550" lvl="1" indent="-514350">
              <a:buAutoNum type="arabicPeriod"/>
            </a:pPr>
            <a:r>
              <a:rPr lang="en-US" dirty="0"/>
              <a:t>Arapahoe</a:t>
            </a:r>
          </a:p>
          <a:p>
            <a:pPr marL="971550" lvl="1" indent="-514350">
              <a:buAutoNum type="arabicPeriod"/>
            </a:pPr>
            <a:r>
              <a:rPr lang="en-US" dirty="0"/>
              <a:t>Boulder</a:t>
            </a:r>
          </a:p>
          <a:p>
            <a:pPr marL="971550" lvl="1" indent="-514350">
              <a:buAutoNum type="arabicPeriod"/>
            </a:pPr>
            <a:r>
              <a:rPr lang="en-US" dirty="0"/>
              <a:t>El Paso</a:t>
            </a:r>
          </a:p>
          <a:p>
            <a:pPr marL="971550" lvl="1" indent="-514350">
              <a:buAutoNum type="arabicPeriod"/>
            </a:pPr>
            <a:r>
              <a:rPr lang="en-US" dirty="0"/>
              <a:t>Jefferson</a:t>
            </a:r>
          </a:p>
          <a:p>
            <a:pPr marL="971550" lvl="1" indent="-514350">
              <a:buAutoNum type="arabicPeriod"/>
            </a:pPr>
            <a:r>
              <a:rPr lang="en-US" dirty="0"/>
              <a:t>Routt</a:t>
            </a:r>
          </a:p>
          <a:p>
            <a:pPr marL="0" indent="0">
              <a:buNone/>
            </a:pPr>
            <a:endParaRPr lang="en-US" sz="1200" dirty="0"/>
          </a:p>
          <a:p>
            <a:pPr marL="0" indent="0">
              <a:buNone/>
            </a:pPr>
            <a:r>
              <a:rPr lang="en-US" dirty="0"/>
              <a:t>In each case, the Republican representative the canvass board withheld their approval </a:t>
            </a:r>
          </a:p>
          <a:p>
            <a:pPr marL="514350" indent="-514350">
              <a:buAutoNum type="arabicPeriod"/>
            </a:pPr>
            <a:endParaRPr lang="en-US" dirty="0"/>
          </a:p>
        </p:txBody>
      </p:sp>
    </p:spTree>
    <p:extLst>
      <p:ext uri="{BB962C8B-B14F-4D97-AF65-F5344CB8AC3E}">
        <p14:creationId xmlns:p14="http://schemas.microsoft.com/office/powerpoint/2010/main" val="18573510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gradFill>
          <a:gsLst>
            <a:gs pos="72000">
              <a:schemeClr val="accent1">
                <a:lumMod val="5000"/>
                <a:lumOff val="95000"/>
              </a:schemeClr>
            </a:gs>
            <a:gs pos="100000">
              <a:schemeClr val="accent1">
                <a:lumMod val="45000"/>
                <a:lumOff val="55000"/>
              </a:schemeClr>
            </a:gs>
            <a:gs pos="100000">
              <a:schemeClr val="accent1">
                <a:lumMod val="45000"/>
                <a:lumOff val="55000"/>
              </a:schemeClr>
            </a:gs>
            <a:gs pos="97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42703" y="365125"/>
            <a:ext cx="10515600" cy="1293858"/>
          </a:xfrm>
        </p:spPr>
        <p:txBody>
          <a:bodyPr>
            <a:normAutofit fontScale="90000"/>
          </a:bodyPr>
          <a:lstStyle/>
          <a:p>
            <a:r>
              <a:rPr lang="en-US" dirty="0"/>
              <a:t>2025 Coordinated Election </a:t>
            </a:r>
            <a:br>
              <a:rPr lang="en-US" dirty="0"/>
            </a:br>
            <a:r>
              <a:rPr lang="en-US" dirty="0" err="1"/>
              <a:t>BallotTrax</a:t>
            </a:r>
            <a:r>
              <a:rPr lang="en-US" dirty="0"/>
              <a:t> numbers</a:t>
            </a:r>
          </a:p>
        </p:txBody>
      </p:sp>
      <p:sp>
        <p:nvSpPr>
          <p:cNvPr id="9" name="TextBox 8">
            <a:extLst>
              <a:ext uri="{FF2B5EF4-FFF2-40B4-BE49-F238E27FC236}">
                <a16:creationId xmlns:a16="http://schemas.microsoft.com/office/drawing/2014/main" id="{1CC3A5C1-3A42-3F61-AD0D-CCF282F5DA2A}"/>
              </a:ext>
            </a:extLst>
          </p:cNvPr>
          <p:cNvSpPr txBox="1"/>
          <p:nvPr/>
        </p:nvSpPr>
        <p:spPr>
          <a:xfrm>
            <a:off x="779967" y="5747657"/>
            <a:ext cx="10632066" cy="948914"/>
          </a:xfrm>
          <a:prstGeom prst="rect">
            <a:avLst/>
          </a:prstGeom>
          <a:noFill/>
        </p:spPr>
        <p:txBody>
          <a:bodyPr wrap="square" rtlCol="0">
            <a:spAutoFit/>
          </a:bodyPr>
          <a:lstStyle/>
          <a:p>
            <a:pPr marL="0" indent="0">
              <a:buNone/>
            </a:pPr>
            <a:r>
              <a:rPr lang="en-US" sz="1800" b="0" i="0" u="none" strike="noStrike" baseline="0" dirty="0">
                <a:solidFill>
                  <a:srgbClr val="000000"/>
                </a:solidFill>
                <a:latin typeface="Calibri" panose="020F0502020204030204" pitchFamily="34" charset="0"/>
              </a:rPr>
              <a:t>*53.5% of the state’s registered voters are </a:t>
            </a:r>
            <a:r>
              <a:rPr lang="en-US" sz="1800" b="0" i="0" u="none" strike="noStrike" baseline="0" dirty="0" err="1">
                <a:solidFill>
                  <a:srgbClr val="000000"/>
                </a:solidFill>
                <a:latin typeface="Calibri" panose="020F0502020204030204" pitchFamily="34" charset="0"/>
              </a:rPr>
              <a:t>BallotTrax</a:t>
            </a:r>
            <a:r>
              <a:rPr lang="en-US" sz="1800" b="0" i="0" u="none" strike="noStrike" baseline="0" dirty="0">
                <a:solidFill>
                  <a:srgbClr val="000000"/>
                </a:solidFill>
                <a:latin typeface="Calibri" panose="020F0502020204030204" pitchFamily="34" charset="0"/>
              </a:rPr>
              <a:t> users. </a:t>
            </a:r>
          </a:p>
          <a:p>
            <a:pPr marR="0" lvl="0">
              <a:lnSpc>
                <a:spcPct val="107000"/>
              </a:lnSpc>
              <a:spcBef>
                <a:spcPts val="0"/>
              </a:spcBef>
              <a:spcAft>
                <a:spcPts val="0"/>
              </a:spcAft>
            </a:pPr>
            <a:r>
              <a:rPr lang="en-US" sz="1800" b="0" i="0" u="none" strike="noStrike" baseline="0" dirty="0">
                <a:solidFill>
                  <a:srgbClr val="000000"/>
                </a:solidFill>
                <a:latin typeface="Calibri" panose="020F0502020204030204" pitchFamily="34" charset="0"/>
              </a:rPr>
              <a:t>**</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Douglas County has the highest rate of </a:t>
            </a:r>
            <a:r>
              <a:rPr lang="en-US" sz="1800" kern="100" dirty="0" err="1">
                <a:effectLst/>
                <a:latin typeface="Calibri" panose="020F0502020204030204" pitchFamily="34" charset="0"/>
                <a:ea typeface="Calibri" panose="020F0502020204030204" pitchFamily="34" charset="0"/>
                <a:cs typeface="Times New Roman" panose="02020603050405020304" pitchFamily="18" charset="0"/>
              </a:rPr>
              <a:t>BallotTrax</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users at 65.9%. Pitkin County is second at 63.4%.</a:t>
            </a:r>
          </a:p>
          <a:p>
            <a:pPr marR="0" lvl="0">
              <a:lnSpc>
                <a:spcPct val="107000"/>
              </a:lnSpc>
              <a:spcBef>
                <a:spcPts val="0"/>
              </a:spcBef>
              <a:spcAft>
                <a:spcPts val="0"/>
              </a:spcAft>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***Sedgwick county has the lowest </a:t>
            </a:r>
            <a:r>
              <a:rPr lang="en-US" sz="1800" kern="100" dirty="0" err="1">
                <a:effectLst/>
                <a:latin typeface="Calibri" panose="020F0502020204030204" pitchFamily="34" charset="0"/>
                <a:ea typeface="Calibri" panose="020F0502020204030204" pitchFamily="34" charset="0"/>
                <a:cs typeface="Times New Roman" panose="02020603050405020304" pitchFamily="18" charset="0"/>
              </a:rPr>
              <a:t>BallotTrax</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use at 28.0% followed by Phillips at 31%. </a:t>
            </a:r>
          </a:p>
        </p:txBody>
      </p:sp>
      <p:pic>
        <p:nvPicPr>
          <p:cNvPr id="3" name="Picture 2" descr="Ballottrax user statistics including registered users, users by contact method, and users by party">
            <a:extLst>
              <a:ext uri="{FF2B5EF4-FFF2-40B4-BE49-F238E27FC236}">
                <a16:creationId xmlns:a16="http://schemas.microsoft.com/office/drawing/2014/main" id="{8EACB333-D978-6C68-CE78-23E7D2DD14FF}"/>
              </a:ext>
            </a:extLst>
          </p:cNvPr>
          <p:cNvPicPr>
            <a:picLocks noChangeAspect="1"/>
          </p:cNvPicPr>
          <p:nvPr/>
        </p:nvPicPr>
        <p:blipFill>
          <a:blip r:embed="rId3"/>
          <a:stretch>
            <a:fillRect/>
          </a:stretch>
        </p:blipFill>
        <p:spPr>
          <a:xfrm>
            <a:off x="779967" y="2013461"/>
            <a:ext cx="7938737" cy="2606382"/>
          </a:xfrm>
          <a:prstGeom prst="rect">
            <a:avLst/>
          </a:prstGeom>
        </p:spPr>
      </p:pic>
      <p:pic>
        <p:nvPicPr>
          <p:cNvPr id="5" name="Picture 4" descr="Ballot trax users by age">
            <a:extLst>
              <a:ext uri="{FF2B5EF4-FFF2-40B4-BE49-F238E27FC236}">
                <a16:creationId xmlns:a16="http://schemas.microsoft.com/office/drawing/2014/main" id="{A8780AA3-1AEC-F6B4-1B87-6BB572EBEE64}"/>
              </a:ext>
            </a:extLst>
          </p:cNvPr>
          <p:cNvPicPr>
            <a:picLocks noChangeAspect="1"/>
          </p:cNvPicPr>
          <p:nvPr/>
        </p:nvPicPr>
        <p:blipFill rotWithShape="1">
          <a:blip r:embed="rId4"/>
          <a:srcRect l="-128" t="-6706" r="66863" b="8802"/>
          <a:stretch>
            <a:fillRect/>
          </a:stretch>
        </p:blipFill>
        <p:spPr bwMode="auto">
          <a:xfrm>
            <a:off x="8612687" y="2099246"/>
            <a:ext cx="2492635" cy="2520597"/>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4525397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gradFill>
          <a:gsLst>
            <a:gs pos="72000">
              <a:schemeClr val="accent1">
                <a:lumMod val="5000"/>
                <a:lumOff val="95000"/>
              </a:schemeClr>
            </a:gs>
            <a:gs pos="100000">
              <a:schemeClr val="accent1">
                <a:lumMod val="45000"/>
                <a:lumOff val="55000"/>
              </a:schemeClr>
            </a:gs>
            <a:gs pos="100000">
              <a:schemeClr val="accent1">
                <a:lumMod val="45000"/>
                <a:lumOff val="55000"/>
              </a:schemeClr>
            </a:gs>
            <a:gs pos="97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5" name="Title 1"/>
          <p:cNvSpPr>
            <a:spLocks noGrp="1"/>
          </p:cNvSpPr>
          <p:nvPr>
            <p:ph type="title"/>
          </p:nvPr>
        </p:nvSpPr>
        <p:spPr>
          <a:xfrm>
            <a:off x="617517" y="2216428"/>
            <a:ext cx="5201391" cy="2425142"/>
          </a:xfrm>
        </p:spPr>
        <p:txBody>
          <a:bodyPr>
            <a:normAutofit fontScale="90000"/>
          </a:bodyPr>
          <a:lstStyle/>
          <a:p>
            <a:r>
              <a:rPr lang="en-US" dirty="0"/>
              <a:t>2025 Coordinated Election </a:t>
            </a:r>
            <a:br>
              <a:rPr lang="en-US" dirty="0"/>
            </a:br>
            <a:r>
              <a:rPr lang="en-US" dirty="0" err="1"/>
              <a:t>BallotTrax</a:t>
            </a:r>
            <a:r>
              <a:rPr lang="en-US" dirty="0"/>
              <a:t> numbers continued…</a:t>
            </a:r>
          </a:p>
        </p:txBody>
      </p:sp>
      <p:pic>
        <p:nvPicPr>
          <p:cNvPr id="2" name="Picture 1" descr="2025 ballottrax opt-on stats">
            <a:extLst>
              <a:ext uri="{FF2B5EF4-FFF2-40B4-BE49-F238E27FC236}">
                <a16:creationId xmlns:a16="http://schemas.microsoft.com/office/drawing/2014/main" id="{DF864B4F-F789-B15E-6B1B-DD2D45AF7809}"/>
              </a:ext>
            </a:extLst>
          </p:cNvPr>
          <p:cNvPicPr>
            <a:picLocks noChangeAspect="1"/>
          </p:cNvPicPr>
          <p:nvPr/>
        </p:nvPicPr>
        <p:blipFill>
          <a:blip r:embed="rId3"/>
          <a:stretch>
            <a:fillRect/>
          </a:stretch>
        </p:blipFill>
        <p:spPr>
          <a:xfrm>
            <a:off x="6096000" y="619407"/>
            <a:ext cx="5392798" cy="5619183"/>
          </a:xfrm>
          <a:prstGeom prst="rect">
            <a:avLst/>
          </a:prstGeom>
        </p:spPr>
      </p:pic>
    </p:spTree>
    <p:extLst>
      <p:ext uri="{BB962C8B-B14F-4D97-AF65-F5344CB8AC3E}">
        <p14:creationId xmlns:p14="http://schemas.microsoft.com/office/powerpoint/2010/main" val="303855239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gradFill>
          <a:gsLst>
            <a:gs pos="7000">
              <a:schemeClr val="accent1">
                <a:lumMod val="5000"/>
                <a:lumOff val="95000"/>
              </a:schemeClr>
            </a:gs>
            <a:gs pos="71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166BA6-EACF-C329-2003-FD059EB26422}"/>
              </a:ext>
            </a:extLst>
          </p:cNvPr>
          <p:cNvSpPr>
            <a:spLocks noGrp="1"/>
          </p:cNvSpPr>
          <p:nvPr>
            <p:ph type="title"/>
          </p:nvPr>
        </p:nvSpPr>
        <p:spPr/>
        <p:txBody>
          <a:bodyPr>
            <a:normAutofit/>
          </a:bodyPr>
          <a:lstStyle/>
          <a:p>
            <a:r>
              <a:rPr lang="en-US" sz="4000" dirty="0"/>
              <a:t>IRV (single-winner ranked voting)</a:t>
            </a:r>
          </a:p>
        </p:txBody>
      </p:sp>
      <p:pic>
        <p:nvPicPr>
          <p:cNvPr id="4" name="Content Placeholder 3" descr="City of Fort Collins 2025 ballot">
            <a:extLst>
              <a:ext uri="{FF2B5EF4-FFF2-40B4-BE49-F238E27FC236}">
                <a16:creationId xmlns:a16="http://schemas.microsoft.com/office/drawing/2014/main" id="{17DAEE6B-A608-0A10-CA05-9018D18F8782}"/>
              </a:ext>
            </a:extLst>
          </p:cNvPr>
          <p:cNvPicPr>
            <a:picLocks noGrp="1" noChangeAspect="1"/>
          </p:cNvPicPr>
          <p:nvPr>
            <p:ph idx="1"/>
          </p:nvPr>
        </p:nvPicPr>
        <p:blipFill>
          <a:blip r:embed="rId3"/>
          <a:stretch>
            <a:fillRect/>
          </a:stretch>
        </p:blipFill>
        <p:spPr>
          <a:xfrm>
            <a:off x="3994503" y="1690688"/>
            <a:ext cx="4202993" cy="4967600"/>
          </a:xfrm>
          <a:prstGeom prst="rect">
            <a:avLst/>
          </a:prstGeom>
        </p:spPr>
      </p:pic>
    </p:spTree>
    <p:extLst>
      <p:ext uri="{BB962C8B-B14F-4D97-AF65-F5344CB8AC3E}">
        <p14:creationId xmlns:p14="http://schemas.microsoft.com/office/powerpoint/2010/main" val="44410584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gradFill>
          <a:gsLst>
            <a:gs pos="42000">
              <a:schemeClr val="accent1">
                <a:lumMod val="5000"/>
                <a:lumOff val="95000"/>
              </a:schemeClr>
            </a:gs>
            <a:gs pos="84000">
              <a:schemeClr val="accent1">
                <a:lumMod val="45000"/>
                <a:lumOff val="55000"/>
              </a:schemeClr>
            </a:gs>
            <a:gs pos="84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246093-41D6-44B8-4833-247A9AD7F998}"/>
              </a:ext>
            </a:extLst>
          </p:cNvPr>
          <p:cNvSpPr>
            <a:spLocks noGrp="1"/>
          </p:cNvSpPr>
          <p:nvPr>
            <p:ph type="title"/>
          </p:nvPr>
        </p:nvSpPr>
        <p:spPr/>
        <p:txBody>
          <a:bodyPr>
            <a:normAutofit/>
          </a:bodyPr>
          <a:lstStyle/>
          <a:p>
            <a:r>
              <a:rPr lang="en-US" sz="4000" dirty="0"/>
              <a:t>What is an invalid vote, and why aren’t all mistakes?</a:t>
            </a:r>
          </a:p>
        </p:txBody>
      </p:sp>
      <p:sp>
        <p:nvSpPr>
          <p:cNvPr id="3" name="Content Placeholder 2">
            <a:extLst>
              <a:ext uri="{FF2B5EF4-FFF2-40B4-BE49-F238E27FC236}">
                <a16:creationId xmlns:a16="http://schemas.microsoft.com/office/drawing/2014/main" id="{497E42F2-B92B-EF14-9E40-2C804A701029}"/>
              </a:ext>
            </a:extLst>
          </p:cNvPr>
          <p:cNvSpPr>
            <a:spLocks noGrp="1"/>
          </p:cNvSpPr>
          <p:nvPr>
            <p:ph idx="1"/>
          </p:nvPr>
        </p:nvSpPr>
        <p:spPr/>
        <p:txBody>
          <a:bodyPr>
            <a:normAutofit lnSpcReduction="10000"/>
          </a:bodyPr>
          <a:lstStyle/>
          <a:p>
            <a:r>
              <a:rPr lang="en-US" dirty="0"/>
              <a:t>An invalid vote is a marking pattern by a voter that causes some or all of the voter’s selections to be not counted. There are three types of invalid votes for an IRV contest: Overvote, Duplicate Ranking, Skipped Ranking.</a:t>
            </a:r>
          </a:p>
          <a:p>
            <a:r>
              <a:rPr lang="en-US" dirty="0"/>
              <a:t>A voter may purposefully mark a ballot in such a way that creates an invalid vote to otherwise express their opinion. For example, a voter may rank the same candidate for all ranks (duplicate ranking). But we can infer that the voter did that because they really like that candidate. Or they may rank one candidate one, and another candidate last, with no other candidates (skipped ranking). We can infer that voter like one candidate and really didn’t like the other candidate they ranked last.</a:t>
            </a:r>
          </a:p>
        </p:txBody>
      </p:sp>
    </p:spTree>
    <p:extLst>
      <p:ext uri="{BB962C8B-B14F-4D97-AF65-F5344CB8AC3E}">
        <p14:creationId xmlns:p14="http://schemas.microsoft.com/office/powerpoint/2010/main" val="262295585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gradFill>
          <a:gsLst>
            <a:gs pos="32000">
              <a:schemeClr val="accent1">
                <a:lumMod val="5000"/>
                <a:lumOff val="95000"/>
              </a:schemeClr>
            </a:gs>
            <a:gs pos="71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7C48FB-BB66-E95F-F8B3-CBF7962D31A8}"/>
              </a:ext>
            </a:extLst>
          </p:cNvPr>
          <p:cNvSpPr>
            <a:spLocks noGrp="1"/>
          </p:cNvSpPr>
          <p:nvPr>
            <p:ph type="title"/>
          </p:nvPr>
        </p:nvSpPr>
        <p:spPr/>
        <p:txBody>
          <a:bodyPr>
            <a:normAutofit/>
          </a:bodyPr>
          <a:lstStyle/>
          <a:p>
            <a:r>
              <a:rPr lang="en-US" sz="4000" dirty="0"/>
              <a:t>Analysis</a:t>
            </a:r>
          </a:p>
        </p:txBody>
      </p:sp>
      <p:graphicFrame>
        <p:nvGraphicFramePr>
          <p:cNvPr id="4" name="Content Placeholder 3">
            <a:extLst>
              <a:ext uri="{FF2B5EF4-FFF2-40B4-BE49-F238E27FC236}">
                <a16:creationId xmlns:a16="http://schemas.microsoft.com/office/drawing/2014/main" id="{32148995-9CD4-F2CF-088B-213C0DE91DD8}"/>
              </a:ext>
            </a:extLst>
          </p:cNvPr>
          <p:cNvGraphicFramePr>
            <a:graphicFrameLocks noGrp="1"/>
          </p:cNvGraphicFramePr>
          <p:nvPr>
            <p:ph idx="1"/>
            <p:extLst>
              <p:ext uri="{D42A27DB-BD31-4B8C-83A1-F6EECF244321}">
                <p14:modId xmlns:p14="http://schemas.microsoft.com/office/powerpoint/2010/main" val="833399175"/>
              </p:ext>
            </p:extLst>
          </p:nvPr>
        </p:nvGraphicFramePr>
        <p:xfrm>
          <a:off x="749630" y="2281458"/>
          <a:ext cx="10692740" cy="3430572"/>
        </p:xfrm>
        <a:graphic>
          <a:graphicData uri="http://schemas.openxmlformats.org/drawingml/2006/table">
            <a:tbl>
              <a:tblPr firstRow="1" bandRow="1"/>
              <a:tblGrid>
                <a:gridCol w="2138548">
                  <a:extLst>
                    <a:ext uri="{9D8B030D-6E8A-4147-A177-3AD203B41FA5}">
                      <a16:colId xmlns:a16="http://schemas.microsoft.com/office/drawing/2014/main" val="1372785067"/>
                    </a:ext>
                  </a:extLst>
                </a:gridCol>
                <a:gridCol w="2138548">
                  <a:extLst>
                    <a:ext uri="{9D8B030D-6E8A-4147-A177-3AD203B41FA5}">
                      <a16:colId xmlns:a16="http://schemas.microsoft.com/office/drawing/2014/main" val="2870008994"/>
                    </a:ext>
                  </a:extLst>
                </a:gridCol>
                <a:gridCol w="2138548">
                  <a:extLst>
                    <a:ext uri="{9D8B030D-6E8A-4147-A177-3AD203B41FA5}">
                      <a16:colId xmlns:a16="http://schemas.microsoft.com/office/drawing/2014/main" val="581888310"/>
                    </a:ext>
                  </a:extLst>
                </a:gridCol>
                <a:gridCol w="2138548">
                  <a:extLst>
                    <a:ext uri="{9D8B030D-6E8A-4147-A177-3AD203B41FA5}">
                      <a16:colId xmlns:a16="http://schemas.microsoft.com/office/drawing/2014/main" val="1740812999"/>
                    </a:ext>
                  </a:extLst>
                </a:gridCol>
                <a:gridCol w="2138548">
                  <a:extLst>
                    <a:ext uri="{9D8B030D-6E8A-4147-A177-3AD203B41FA5}">
                      <a16:colId xmlns:a16="http://schemas.microsoft.com/office/drawing/2014/main" val="718906828"/>
                    </a:ext>
                  </a:extLst>
                </a:gridCol>
              </a:tblGrid>
              <a:tr h="1085941">
                <a:tc>
                  <a:txBody>
                    <a:bodyPr/>
                    <a:lstStyle/>
                    <a:p>
                      <a:pPr marL="0" marR="0">
                        <a:lnSpc>
                          <a:spcPct val="115000"/>
                        </a:lnSpc>
                        <a:spcAft>
                          <a:spcPts val="800"/>
                        </a:spcAft>
                        <a:buNone/>
                      </a:pPr>
                      <a:r>
                        <a:rPr lang="en-US" sz="1600" b="1" kern="100">
                          <a:solidFill>
                            <a:srgbClr val="000000"/>
                          </a:solidFill>
                          <a:effectLst/>
                          <a:latin typeface="+mn-lt"/>
                          <a:ea typeface="Aptos" panose="020B0004020202020204" pitchFamily="34" charset="0"/>
                          <a:cs typeface="Times New Roman" panose="02020603050405020304" pitchFamily="18" charset="0"/>
                        </a:rPr>
                        <a:t>Contest</a:t>
                      </a:r>
                      <a:endParaRPr lang="en-US" sz="1600" kern="100">
                        <a:effectLst/>
                        <a:latin typeface="+mn-lt"/>
                        <a:ea typeface="Aptos" panose="020B0004020202020204" pitchFamily="34" charset="0"/>
                        <a:cs typeface="Times New Roman" panose="02020603050405020304" pitchFamily="18"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A5C9EB"/>
                    </a:solidFill>
                  </a:tcPr>
                </a:tc>
                <a:tc>
                  <a:txBody>
                    <a:bodyPr/>
                    <a:lstStyle/>
                    <a:p>
                      <a:pPr marL="0" marR="0">
                        <a:lnSpc>
                          <a:spcPct val="115000"/>
                        </a:lnSpc>
                        <a:spcAft>
                          <a:spcPts val="800"/>
                        </a:spcAft>
                        <a:buNone/>
                      </a:pPr>
                      <a:r>
                        <a:rPr lang="en-US" sz="1600" b="1" kern="100" dirty="0">
                          <a:solidFill>
                            <a:srgbClr val="000000"/>
                          </a:solidFill>
                          <a:effectLst/>
                          <a:latin typeface="+mn-lt"/>
                          <a:ea typeface="Aptos" panose="020B0004020202020204" pitchFamily="34" charset="0"/>
                          <a:cs typeface="Times New Roman" panose="02020603050405020304" pitchFamily="18" charset="0"/>
                        </a:rPr>
                        <a:t>Total Ballots</a:t>
                      </a:r>
                      <a:endParaRPr lang="en-US" sz="1600" kern="100" dirty="0">
                        <a:effectLst/>
                        <a:latin typeface="+mn-lt"/>
                        <a:ea typeface="Aptos" panose="020B0004020202020204" pitchFamily="34" charset="0"/>
                        <a:cs typeface="Times New Roman" panose="02020603050405020304" pitchFamily="18"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A5C9EB"/>
                    </a:solidFill>
                  </a:tcPr>
                </a:tc>
                <a:tc>
                  <a:txBody>
                    <a:bodyPr/>
                    <a:lstStyle/>
                    <a:p>
                      <a:pPr marL="0" marR="0">
                        <a:lnSpc>
                          <a:spcPct val="115000"/>
                        </a:lnSpc>
                        <a:spcAft>
                          <a:spcPts val="800"/>
                        </a:spcAft>
                        <a:buNone/>
                      </a:pPr>
                      <a:r>
                        <a:rPr lang="en-US" sz="1600" b="1" kern="100" dirty="0">
                          <a:solidFill>
                            <a:srgbClr val="000000"/>
                          </a:solidFill>
                          <a:effectLst/>
                          <a:latin typeface="+mn-lt"/>
                          <a:ea typeface="Aptos" panose="020B0004020202020204" pitchFamily="34" charset="0"/>
                          <a:cs typeface="Times New Roman" panose="02020603050405020304" pitchFamily="18" charset="0"/>
                        </a:rPr>
                        <a:t>Invalid Votes</a:t>
                      </a:r>
                      <a:endParaRPr lang="en-US" sz="1600" kern="100" dirty="0">
                        <a:effectLst/>
                        <a:latin typeface="+mn-lt"/>
                        <a:ea typeface="Aptos" panose="020B0004020202020204" pitchFamily="34" charset="0"/>
                        <a:cs typeface="Times New Roman" panose="02020603050405020304" pitchFamily="18"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A5C9EB"/>
                    </a:solidFill>
                  </a:tcPr>
                </a:tc>
                <a:tc>
                  <a:txBody>
                    <a:bodyPr/>
                    <a:lstStyle/>
                    <a:p>
                      <a:pPr marL="0" marR="0">
                        <a:lnSpc>
                          <a:spcPct val="115000"/>
                        </a:lnSpc>
                        <a:spcAft>
                          <a:spcPts val="800"/>
                        </a:spcAft>
                        <a:buNone/>
                      </a:pPr>
                      <a:r>
                        <a:rPr lang="en-US" sz="1600" b="1" kern="100" dirty="0">
                          <a:solidFill>
                            <a:srgbClr val="000000"/>
                          </a:solidFill>
                          <a:effectLst/>
                          <a:latin typeface="+mn-lt"/>
                          <a:ea typeface="Aptos" panose="020B0004020202020204" pitchFamily="34" charset="0"/>
                          <a:cs typeface="Times New Roman" panose="02020603050405020304" pitchFamily="18" charset="0"/>
                        </a:rPr>
                        <a:t>Actual Voter Mistakes</a:t>
                      </a:r>
                      <a:endParaRPr lang="en-US" sz="1600" kern="100" dirty="0">
                        <a:effectLst/>
                        <a:latin typeface="+mn-lt"/>
                        <a:ea typeface="Aptos" panose="020B0004020202020204" pitchFamily="34" charset="0"/>
                        <a:cs typeface="Times New Roman" panose="02020603050405020304" pitchFamily="18"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A5C9EB"/>
                    </a:solidFill>
                  </a:tcPr>
                </a:tc>
                <a:tc>
                  <a:txBody>
                    <a:bodyPr/>
                    <a:lstStyle/>
                    <a:p>
                      <a:pPr marL="0" marR="0">
                        <a:lnSpc>
                          <a:spcPct val="115000"/>
                        </a:lnSpc>
                        <a:spcAft>
                          <a:spcPts val="800"/>
                        </a:spcAft>
                        <a:buNone/>
                      </a:pPr>
                      <a:r>
                        <a:rPr lang="en-US" sz="1600" b="1" kern="100" dirty="0">
                          <a:solidFill>
                            <a:srgbClr val="000000"/>
                          </a:solidFill>
                          <a:effectLst/>
                          <a:latin typeface="+mn-lt"/>
                          <a:ea typeface="Aptos" panose="020B0004020202020204" pitchFamily="34" charset="0"/>
                          <a:cs typeface="Times New Roman" panose="02020603050405020304" pitchFamily="18" charset="0"/>
                        </a:rPr>
                        <a:t>Potential Voter Mistakes</a:t>
                      </a:r>
                      <a:endParaRPr lang="en-US" sz="1600" kern="100" dirty="0">
                        <a:effectLst/>
                        <a:latin typeface="+mn-lt"/>
                        <a:ea typeface="Aptos" panose="020B0004020202020204" pitchFamily="34" charset="0"/>
                        <a:cs typeface="Times New Roman" panose="02020603050405020304" pitchFamily="18"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A5C9EB"/>
                    </a:solidFill>
                  </a:tcPr>
                </a:tc>
                <a:extLst>
                  <a:ext uri="{0D108BD9-81ED-4DB2-BD59-A6C34878D82A}">
                    <a16:rowId xmlns:a16="http://schemas.microsoft.com/office/drawing/2014/main" val="3586128423"/>
                  </a:ext>
                </a:extLst>
              </a:tr>
              <a:tr h="629345">
                <a:tc>
                  <a:txBody>
                    <a:bodyPr/>
                    <a:lstStyle/>
                    <a:p>
                      <a:pPr marL="0" marR="0">
                        <a:lnSpc>
                          <a:spcPct val="115000"/>
                        </a:lnSpc>
                        <a:spcAft>
                          <a:spcPts val="800"/>
                        </a:spcAft>
                        <a:buNone/>
                      </a:pPr>
                      <a:r>
                        <a:rPr lang="en-US" sz="1400" kern="100">
                          <a:solidFill>
                            <a:srgbClr val="000000"/>
                          </a:solidFill>
                          <a:effectLst/>
                          <a:latin typeface="+mn-lt"/>
                          <a:ea typeface="Aptos" panose="020B0004020202020204" pitchFamily="34" charset="0"/>
                          <a:cs typeface="Times New Roman" panose="02020603050405020304" pitchFamily="18" charset="0"/>
                        </a:rPr>
                        <a:t>2023 Boulder Mayor</a:t>
                      </a:r>
                      <a:endParaRPr lang="en-US" sz="1400" kern="100">
                        <a:effectLst/>
                        <a:latin typeface="+mn-lt"/>
                        <a:ea typeface="Aptos" panose="020B0004020202020204" pitchFamily="34" charset="0"/>
                        <a:cs typeface="Times New Roman" panose="02020603050405020304" pitchFamily="18"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CDCF"/>
                    </a:solidFill>
                  </a:tcPr>
                </a:tc>
                <a:tc>
                  <a:txBody>
                    <a:bodyPr/>
                    <a:lstStyle/>
                    <a:p>
                      <a:pPr marL="0" marR="0">
                        <a:lnSpc>
                          <a:spcPct val="115000"/>
                        </a:lnSpc>
                        <a:spcAft>
                          <a:spcPts val="800"/>
                        </a:spcAft>
                        <a:buNone/>
                      </a:pPr>
                      <a:r>
                        <a:rPr lang="en-US" sz="1400" kern="100">
                          <a:solidFill>
                            <a:srgbClr val="000000"/>
                          </a:solidFill>
                          <a:effectLst/>
                          <a:latin typeface="+mn-lt"/>
                          <a:ea typeface="Aptos" panose="020B0004020202020204" pitchFamily="34" charset="0"/>
                          <a:cs typeface="Times New Roman" panose="02020603050405020304" pitchFamily="18" charset="0"/>
                        </a:rPr>
                        <a:t>34,149</a:t>
                      </a:r>
                      <a:endParaRPr lang="en-US" sz="1400" kern="100">
                        <a:effectLst/>
                        <a:latin typeface="+mn-lt"/>
                        <a:ea typeface="Aptos" panose="020B0004020202020204" pitchFamily="34" charset="0"/>
                        <a:cs typeface="Times New Roman" panose="02020603050405020304" pitchFamily="18"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CDCF"/>
                    </a:solidFill>
                  </a:tcPr>
                </a:tc>
                <a:tc>
                  <a:txBody>
                    <a:bodyPr/>
                    <a:lstStyle/>
                    <a:p>
                      <a:pPr marL="0" marR="0">
                        <a:lnSpc>
                          <a:spcPct val="115000"/>
                        </a:lnSpc>
                        <a:spcAft>
                          <a:spcPts val="800"/>
                        </a:spcAft>
                        <a:buNone/>
                      </a:pPr>
                      <a:r>
                        <a:rPr lang="en-US" sz="1400" kern="100">
                          <a:solidFill>
                            <a:srgbClr val="000000"/>
                          </a:solidFill>
                          <a:effectLst/>
                          <a:latin typeface="+mn-lt"/>
                          <a:ea typeface="Aptos" panose="020B0004020202020204" pitchFamily="34" charset="0"/>
                          <a:cs typeface="Times New Roman" panose="02020603050405020304" pitchFamily="18" charset="0"/>
                        </a:rPr>
                        <a:t>491</a:t>
                      </a:r>
                      <a:endParaRPr lang="en-US" sz="1400" kern="100">
                        <a:effectLst/>
                        <a:latin typeface="+mn-lt"/>
                        <a:ea typeface="Aptos" panose="020B0004020202020204" pitchFamily="34" charset="0"/>
                        <a:cs typeface="Times New Roman" panose="02020603050405020304" pitchFamily="18"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CDCF"/>
                    </a:solidFill>
                  </a:tcPr>
                </a:tc>
                <a:tc>
                  <a:txBody>
                    <a:bodyPr/>
                    <a:lstStyle/>
                    <a:p>
                      <a:pPr marL="0" marR="0">
                        <a:lnSpc>
                          <a:spcPct val="115000"/>
                        </a:lnSpc>
                        <a:spcAft>
                          <a:spcPts val="800"/>
                        </a:spcAft>
                        <a:buNone/>
                      </a:pPr>
                      <a:r>
                        <a:rPr lang="en-US" sz="1400" kern="100">
                          <a:solidFill>
                            <a:srgbClr val="000000"/>
                          </a:solidFill>
                          <a:effectLst/>
                          <a:latin typeface="+mn-lt"/>
                          <a:ea typeface="Aptos" panose="020B0004020202020204" pitchFamily="34" charset="0"/>
                          <a:cs typeface="Times New Roman" panose="02020603050405020304" pitchFamily="18" charset="0"/>
                        </a:rPr>
                        <a:t>19</a:t>
                      </a:r>
                      <a:endParaRPr lang="en-US" sz="1400" kern="100">
                        <a:effectLst/>
                        <a:latin typeface="+mn-lt"/>
                        <a:ea typeface="Aptos" panose="020B0004020202020204" pitchFamily="34" charset="0"/>
                        <a:cs typeface="Times New Roman" panose="02020603050405020304" pitchFamily="18"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CDCF"/>
                    </a:solidFill>
                  </a:tcPr>
                </a:tc>
                <a:tc>
                  <a:txBody>
                    <a:bodyPr/>
                    <a:lstStyle/>
                    <a:p>
                      <a:pPr marL="0" marR="0">
                        <a:lnSpc>
                          <a:spcPct val="115000"/>
                        </a:lnSpc>
                        <a:spcAft>
                          <a:spcPts val="800"/>
                        </a:spcAft>
                        <a:buNone/>
                      </a:pPr>
                      <a:r>
                        <a:rPr lang="en-US" sz="1400" kern="100" dirty="0">
                          <a:solidFill>
                            <a:srgbClr val="000000"/>
                          </a:solidFill>
                          <a:effectLst/>
                          <a:latin typeface="+mn-lt"/>
                          <a:ea typeface="Aptos" panose="020B0004020202020204" pitchFamily="34" charset="0"/>
                          <a:cs typeface="Times New Roman" panose="02020603050405020304" pitchFamily="18" charset="0"/>
                        </a:rPr>
                        <a:t>41</a:t>
                      </a:r>
                      <a:endParaRPr lang="en-US" sz="1400" kern="100" dirty="0">
                        <a:effectLst/>
                        <a:latin typeface="+mn-lt"/>
                        <a:ea typeface="Aptos" panose="020B0004020202020204" pitchFamily="34" charset="0"/>
                        <a:cs typeface="Times New Roman" panose="02020603050405020304" pitchFamily="18"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CDCF"/>
                    </a:solidFill>
                  </a:tcPr>
                </a:tc>
                <a:extLst>
                  <a:ext uri="{0D108BD9-81ED-4DB2-BD59-A6C34878D82A}">
                    <a16:rowId xmlns:a16="http://schemas.microsoft.com/office/drawing/2014/main" val="1641361723"/>
                  </a:ext>
                </a:extLst>
              </a:tr>
              <a:tr h="1085941">
                <a:tc>
                  <a:txBody>
                    <a:bodyPr/>
                    <a:lstStyle/>
                    <a:p>
                      <a:pPr marL="0" marR="0">
                        <a:lnSpc>
                          <a:spcPct val="115000"/>
                        </a:lnSpc>
                        <a:spcAft>
                          <a:spcPts val="800"/>
                        </a:spcAft>
                        <a:buNone/>
                      </a:pPr>
                      <a:r>
                        <a:rPr lang="en-US" sz="1400" kern="100">
                          <a:solidFill>
                            <a:srgbClr val="000000"/>
                          </a:solidFill>
                          <a:effectLst/>
                          <a:latin typeface="+mn-lt"/>
                          <a:ea typeface="Aptos" panose="020B0004020202020204" pitchFamily="34" charset="0"/>
                          <a:cs typeface="Times New Roman" panose="02020603050405020304" pitchFamily="18" charset="0"/>
                        </a:rPr>
                        <a:t>2025 Ft. Collins Council Races</a:t>
                      </a:r>
                      <a:endParaRPr lang="en-US" sz="1400" kern="100">
                        <a:effectLst/>
                        <a:latin typeface="+mn-lt"/>
                        <a:ea typeface="Aptos" panose="020B0004020202020204" pitchFamily="34" charset="0"/>
                        <a:cs typeface="Times New Roman" panose="02020603050405020304" pitchFamily="18"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8E9"/>
                    </a:solidFill>
                  </a:tcPr>
                </a:tc>
                <a:tc>
                  <a:txBody>
                    <a:bodyPr/>
                    <a:lstStyle/>
                    <a:p>
                      <a:pPr marL="0" marR="0">
                        <a:lnSpc>
                          <a:spcPct val="115000"/>
                        </a:lnSpc>
                        <a:spcAft>
                          <a:spcPts val="800"/>
                        </a:spcAft>
                        <a:buNone/>
                      </a:pPr>
                      <a:r>
                        <a:rPr lang="en-US" sz="1400" kern="100">
                          <a:solidFill>
                            <a:srgbClr val="000000"/>
                          </a:solidFill>
                          <a:effectLst/>
                          <a:latin typeface="+mn-lt"/>
                          <a:ea typeface="Aptos" panose="020B0004020202020204" pitchFamily="34" charset="0"/>
                          <a:cs typeface="Times New Roman" panose="02020603050405020304" pitchFamily="18" charset="0"/>
                        </a:rPr>
                        <a:t>20,181 (9,821+10,360)</a:t>
                      </a:r>
                      <a:endParaRPr lang="en-US" sz="1400" kern="100">
                        <a:effectLst/>
                        <a:latin typeface="+mn-lt"/>
                        <a:ea typeface="Aptos" panose="020B0004020202020204" pitchFamily="34" charset="0"/>
                        <a:cs typeface="Times New Roman" panose="02020603050405020304" pitchFamily="18"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8E9"/>
                    </a:solidFill>
                  </a:tcPr>
                </a:tc>
                <a:tc>
                  <a:txBody>
                    <a:bodyPr/>
                    <a:lstStyle/>
                    <a:p>
                      <a:pPr marL="0" marR="0">
                        <a:lnSpc>
                          <a:spcPct val="115000"/>
                        </a:lnSpc>
                        <a:spcAft>
                          <a:spcPts val="800"/>
                        </a:spcAft>
                        <a:buNone/>
                      </a:pPr>
                      <a:r>
                        <a:rPr lang="en-US" sz="1400" kern="100" dirty="0">
                          <a:solidFill>
                            <a:srgbClr val="000000"/>
                          </a:solidFill>
                          <a:effectLst/>
                          <a:latin typeface="+mn-lt"/>
                          <a:ea typeface="Aptos" panose="020B0004020202020204" pitchFamily="34" charset="0"/>
                          <a:cs typeface="Times New Roman" panose="02020603050405020304" pitchFamily="18" charset="0"/>
                        </a:rPr>
                        <a:t>121</a:t>
                      </a:r>
                      <a:endParaRPr lang="en-US" sz="1400" kern="100" dirty="0">
                        <a:effectLst/>
                        <a:latin typeface="+mn-lt"/>
                        <a:ea typeface="Aptos" panose="020B0004020202020204" pitchFamily="34" charset="0"/>
                        <a:cs typeface="Times New Roman" panose="02020603050405020304" pitchFamily="18"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8E9"/>
                    </a:solidFill>
                  </a:tcPr>
                </a:tc>
                <a:tc>
                  <a:txBody>
                    <a:bodyPr/>
                    <a:lstStyle/>
                    <a:p>
                      <a:pPr marL="0" marR="0">
                        <a:lnSpc>
                          <a:spcPct val="115000"/>
                        </a:lnSpc>
                        <a:spcAft>
                          <a:spcPts val="800"/>
                        </a:spcAft>
                        <a:buNone/>
                      </a:pPr>
                      <a:r>
                        <a:rPr lang="en-US" sz="1400" kern="100">
                          <a:solidFill>
                            <a:srgbClr val="000000"/>
                          </a:solidFill>
                          <a:effectLst/>
                          <a:latin typeface="+mn-lt"/>
                          <a:ea typeface="Aptos" panose="020B0004020202020204" pitchFamily="34" charset="0"/>
                          <a:cs typeface="Times New Roman" panose="02020603050405020304" pitchFamily="18" charset="0"/>
                        </a:rPr>
                        <a:t>21</a:t>
                      </a:r>
                      <a:endParaRPr lang="en-US" sz="1400" kern="100">
                        <a:effectLst/>
                        <a:latin typeface="+mn-lt"/>
                        <a:ea typeface="Aptos" panose="020B0004020202020204" pitchFamily="34" charset="0"/>
                        <a:cs typeface="Times New Roman" panose="02020603050405020304" pitchFamily="18"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8E9"/>
                    </a:solidFill>
                  </a:tcPr>
                </a:tc>
                <a:tc>
                  <a:txBody>
                    <a:bodyPr/>
                    <a:lstStyle/>
                    <a:p>
                      <a:pPr marL="0" marR="0">
                        <a:lnSpc>
                          <a:spcPct val="115000"/>
                        </a:lnSpc>
                        <a:spcAft>
                          <a:spcPts val="800"/>
                        </a:spcAft>
                        <a:buNone/>
                      </a:pPr>
                      <a:r>
                        <a:rPr lang="en-US" sz="1400" kern="100" dirty="0">
                          <a:solidFill>
                            <a:srgbClr val="000000"/>
                          </a:solidFill>
                          <a:effectLst/>
                          <a:latin typeface="+mn-lt"/>
                          <a:ea typeface="Aptos" panose="020B0004020202020204" pitchFamily="34" charset="0"/>
                          <a:cs typeface="Times New Roman" panose="02020603050405020304" pitchFamily="18" charset="0"/>
                        </a:rPr>
                        <a:t>10</a:t>
                      </a:r>
                      <a:endParaRPr lang="en-US" sz="1400" kern="100" dirty="0">
                        <a:effectLst/>
                        <a:latin typeface="+mn-lt"/>
                        <a:ea typeface="Aptos" panose="020B0004020202020204" pitchFamily="34" charset="0"/>
                        <a:cs typeface="Times New Roman" panose="02020603050405020304" pitchFamily="18"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8E9"/>
                    </a:solidFill>
                  </a:tcPr>
                </a:tc>
                <a:extLst>
                  <a:ext uri="{0D108BD9-81ED-4DB2-BD59-A6C34878D82A}">
                    <a16:rowId xmlns:a16="http://schemas.microsoft.com/office/drawing/2014/main" val="1455388693"/>
                  </a:ext>
                </a:extLst>
              </a:tr>
              <a:tr h="629345">
                <a:tc>
                  <a:txBody>
                    <a:bodyPr/>
                    <a:lstStyle/>
                    <a:p>
                      <a:pPr marL="0" marR="0">
                        <a:lnSpc>
                          <a:spcPct val="115000"/>
                        </a:lnSpc>
                        <a:spcAft>
                          <a:spcPts val="800"/>
                        </a:spcAft>
                        <a:buNone/>
                      </a:pPr>
                      <a:r>
                        <a:rPr lang="en-US" sz="1400" kern="100">
                          <a:solidFill>
                            <a:srgbClr val="000000"/>
                          </a:solidFill>
                          <a:effectLst/>
                          <a:latin typeface="+mn-lt"/>
                          <a:ea typeface="Aptos" panose="020B0004020202020204" pitchFamily="34" charset="0"/>
                          <a:cs typeface="Times New Roman" panose="02020603050405020304" pitchFamily="18" charset="0"/>
                        </a:rPr>
                        <a:t>2025 Ft. Collins Mayor</a:t>
                      </a:r>
                      <a:endParaRPr lang="en-US" sz="1400" kern="100">
                        <a:effectLst/>
                        <a:latin typeface="+mn-lt"/>
                        <a:ea typeface="Aptos" panose="020B0004020202020204" pitchFamily="34" charset="0"/>
                        <a:cs typeface="Times New Roman" panose="02020603050405020304" pitchFamily="18"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CDCF"/>
                    </a:solidFill>
                  </a:tcPr>
                </a:tc>
                <a:tc>
                  <a:txBody>
                    <a:bodyPr/>
                    <a:lstStyle/>
                    <a:p>
                      <a:pPr marL="0" marR="0">
                        <a:lnSpc>
                          <a:spcPct val="115000"/>
                        </a:lnSpc>
                        <a:spcAft>
                          <a:spcPts val="800"/>
                        </a:spcAft>
                        <a:buNone/>
                      </a:pPr>
                      <a:r>
                        <a:rPr lang="en-US" sz="1400" kern="100">
                          <a:solidFill>
                            <a:srgbClr val="000000"/>
                          </a:solidFill>
                          <a:effectLst/>
                          <a:latin typeface="+mn-lt"/>
                          <a:ea typeface="Aptos" panose="020B0004020202020204" pitchFamily="34" charset="0"/>
                          <a:cs typeface="Times New Roman" panose="02020603050405020304" pitchFamily="18" charset="0"/>
                        </a:rPr>
                        <a:t>57,101</a:t>
                      </a:r>
                      <a:endParaRPr lang="en-US" sz="1400" kern="100">
                        <a:effectLst/>
                        <a:latin typeface="+mn-lt"/>
                        <a:ea typeface="Aptos" panose="020B0004020202020204" pitchFamily="34" charset="0"/>
                        <a:cs typeface="Times New Roman" panose="02020603050405020304" pitchFamily="18"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CDCF"/>
                    </a:solidFill>
                  </a:tcPr>
                </a:tc>
                <a:tc>
                  <a:txBody>
                    <a:bodyPr/>
                    <a:lstStyle/>
                    <a:p>
                      <a:pPr marL="0" marR="0">
                        <a:lnSpc>
                          <a:spcPct val="115000"/>
                        </a:lnSpc>
                        <a:spcAft>
                          <a:spcPts val="800"/>
                        </a:spcAft>
                        <a:buNone/>
                      </a:pPr>
                      <a:r>
                        <a:rPr lang="en-US" sz="1400" kern="100">
                          <a:solidFill>
                            <a:srgbClr val="000000"/>
                          </a:solidFill>
                          <a:effectLst/>
                          <a:latin typeface="+mn-lt"/>
                          <a:ea typeface="Aptos" panose="020B0004020202020204" pitchFamily="34" charset="0"/>
                          <a:cs typeface="Times New Roman" panose="02020603050405020304" pitchFamily="18" charset="0"/>
                        </a:rPr>
                        <a:t>2,233</a:t>
                      </a:r>
                      <a:endParaRPr lang="en-US" sz="1400" kern="100">
                        <a:effectLst/>
                        <a:latin typeface="+mn-lt"/>
                        <a:ea typeface="Aptos" panose="020B0004020202020204" pitchFamily="34" charset="0"/>
                        <a:cs typeface="Times New Roman" panose="02020603050405020304" pitchFamily="18"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CDCF"/>
                    </a:solidFill>
                  </a:tcPr>
                </a:tc>
                <a:tc>
                  <a:txBody>
                    <a:bodyPr/>
                    <a:lstStyle/>
                    <a:p>
                      <a:pPr marL="0" marR="0">
                        <a:lnSpc>
                          <a:spcPct val="115000"/>
                        </a:lnSpc>
                        <a:spcAft>
                          <a:spcPts val="800"/>
                        </a:spcAft>
                        <a:buNone/>
                      </a:pPr>
                      <a:r>
                        <a:rPr lang="en-US" sz="1400" kern="100">
                          <a:solidFill>
                            <a:srgbClr val="000000"/>
                          </a:solidFill>
                          <a:effectLst/>
                          <a:latin typeface="+mn-lt"/>
                          <a:ea typeface="Aptos" panose="020B0004020202020204" pitchFamily="34" charset="0"/>
                          <a:cs typeface="Times New Roman" panose="02020603050405020304" pitchFamily="18" charset="0"/>
                        </a:rPr>
                        <a:t>In progress</a:t>
                      </a:r>
                      <a:endParaRPr lang="en-US" sz="1400" kern="100">
                        <a:effectLst/>
                        <a:latin typeface="+mn-lt"/>
                        <a:ea typeface="Aptos" panose="020B0004020202020204" pitchFamily="34" charset="0"/>
                        <a:cs typeface="Times New Roman" panose="02020603050405020304" pitchFamily="18"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CDCF"/>
                    </a:solidFill>
                  </a:tcPr>
                </a:tc>
                <a:tc>
                  <a:txBody>
                    <a:bodyPr/>
                    <a:lstStyle/>
                    <a:p>
                      <a:pPr marL="0" marR="0">
                        <a:lnSpc>
                          <a:spcPct val="115000"/>
                        </a:lnSpc>
                        <a:spcAft>
                          <a:spcPts val="800"/>
                        </a:spcAft>
                        <a:buNone/>
                      </a:pPr>
                      <a:r>
                        <a:rPr lang="en-US" sz="1400" kern="100" dirty="0">
                          <a:solidFill>
                            <a:srgbClr val="000000"/>
                          </a:solidFill>
                          <a:effectLst/>
                          <a:latin typeface="+mn-lt"/>
                          <a:ea typeface="Aptos" panose="020B0004020202020204" pitchFamily="34" charset="0"/>
                          <a:cs typeface="Times New Roman" panose="02020603050405020304" pitchFamily="18" charset="0"/>
                        </a:rPr>
                        <a:t>In progress</a:t>
                      </a:r>
                      <a:endParaRPr lang="en-US" sz="1400" kern="100" dirty="0">
                        <a:effectLst/>
                        <a:latin typeface="+mn-lt"/>
                        <a:ea typeface="Aptos" panose="020B0004020202020204" pitchFamily="34" charset="0"/>
                        <a:cs typeface="Times New Roman" panose="02020603050405020304" pitchFamily="18"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CDCF"/>
                    </a:solidFill>
                  </a:tcPr>
                </a:tc>
                <a:extLst>
                  <a:ext uri="{0D108BD9-81ED-4DB2-BD59-A6C34878D82A}">
                    <a16:rowId xmlns:a16="http://schemas.microsoft.com/office/drawing/2014/main" val="1343113749"/>
                  </a:ext>
                </a:extLst>
              </a:tr>
            </a:tbl>
          </a:graphicData>
        </a:graphic>
      </p:graphicFrame>
    </p:spTree>
    <p:extLst>
      <p:ext uri="{BB962C8B-B14F-4D97-AF65-F5344CB8AC3E}">
        <p14:creationId xmlns:p14="http://schemas.microsoft.com/office/powerpoint/2010/main" val="150365915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gradFill>
          <a:gsLst>
            <a:gs pos="37000">
              <a:schemeClr val="accent1">
                <a:lumMod val="5000"/>
                <a:lumOff val="95000"/>
              </a:schemeClr>
            </a:gs>
            <a:gs pos="71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4A1F93-AAB4-5A39-1FE9-0611EC4919A5}"/>
              </a:ext>
            </a:extLst>
          </p:cNvPr>
          <p:cNvSpPr>
            <a:spLocks noGrp="1"/>
          </p:cNvSpPr>
          <p:nvPr>
            <p:ph type="title"/>
          </p:nvPr>
        </p:nvSpPr>
        <p:spPr/>
        <p:txBody>
          <a:bodyPr>
            <a:normAutofit/>
          </a:bodyPr>
          <a:lstStyle/>
          <a:p>
            <a:r>
              <a:rPr lang="en-US" sz="4000" dirty="0"/>
              <a:t>What does this say?</a:t>
            </a:r>
          </a:p>
        </p:txBody>
      </p:sp>
      <p:sp>
        <p:nvSpPr>
          <p:cNvPr id="3" name="Content Placeholder 2">
            <a:extLst>
              <a:ext uri="{FF2B5EF4-FFF2-40B4-BE49-F238E27FC236}">
                <a16:creationId xmlns:a16="http://schemas.microsoft.com/office/drawing/2014/main" id="{94BEE16C-2D5B-E6CB-E1CA-C46606C80368}"/>
              </a:ext>
            </a:extLst>
          </p:cNvPr>
          <p:cNvSpPr>
            <a:spLocks noGrp="1"/>
          </p:cNvSpPr>
          <p:nvPr>
            <p:ph idx="1"/>
          </p:nvPr>
        </p:nvSpPr>
        <p:spPr/>
        <p:txBody>
          <a:bodyPr/>
          <a:lstStyle/>
          <a:p>
            <a:r>
              <a:rPr lang="en-US" dirty="0"/>
              <a:t>It’s safe to say that voters generally understood how to properly vote an IRV contest. In all three races voters had a very low number of invalid votes. When we drilled down, we found that the overwhelming number of invalid votes ended up not being mistakes but were otherwise expressing some opinion.</a:t>
            </a:r>
          </a:p>
          <a:p>
            <a:pPr lvl="1"/>
            <a:r>
              <a:rPr lang="en-US" dirty="0"/>
              <a:t>In both cases—Boulder and Larimer County—the county clerk’s office and city clerk’s office, as well outside groups, did extensive education campaigns to familiarize voters with the new voting method.</a:t>
            </a:r>
          </a:p>
          <a:p>
            <a:r>
              <a:rPr lang="en-US" dirty="0"/>
              <a:t>However, we did find based on initial analysis that the race with the larger grid (Ft. Collins Mayor, 7x7) resulted in more actual voter mistakes relative to turnout.</a:t>
            </a:r>
          </a:p>
        </p:txBody>
      </p:sp>
    </p:spTree>
    <p:extLst>
      <p:ext uri="{BB962C8B-B14F-4D97-AF65-F5344CB8AC3E}">
        <p14:creationId xmlns:p14="http://schemas.microsoft.com/office/powerpoint/2010/main" val="262538481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gradFill>
          <a:gsLst>
            <a:gs pos="37000">
              <a:schemeClr val="accent1">
                <a:lumMod val="5000"/>
                <a:lumOff val="95000"/>
              </a:schemeClr>
            </a:gs>
            <a:gs pos="71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5FBFF9-6000-66BD-7F3D-77C5FBB97F9F}"/>
              </a:ext>
            </a:extLst>
          </p:cNvPr>
          <p:cNvSpPr>
            <a:spLocks noGrp="1"/>
          </p:cNvSpPr>
          <p:nvPr>
            <p:ph type="title"/>
          </p:nvPr>
        </p:nvSpPr>
        <p:spPr/>
        <p:txBody>
          <a:bodyPr>
            <a:normAutofit/>
          </a:bodyPr>
          <a:lstStyle/>
          <a:p>
            <a:r>
              <a:rPr lang="en-US" sz="4000" dirty="0"/>
              <a:t>What’s next and limitations</a:t>
            </a:r>
          </a:p>
        </p:txBody>
      </p:sp>
      <p:sp>
        <p:nvSpPr>
          <p:cNvPr id="3" name="Content Placeholder 2">
            <a:extLst>
              <a:ext uri="{FF2B5EF4-FFF2-40B4-BE49-F238E27FC236}">
                <a16:creationId xmlns:a16="http://schemas.microsoft.com/office/drawing/2014/main" id="{7934BD75-4998-B008-F1BD-62CCF71D9FD3}"/>
              </a:ext>
            </a:extLst>
          </p:cNvPr>
          <p:cNvSpPr>
            <a:spLocks noGrp="1"/>
          </p:cNvSpPr>
          <p:nvPr>
            <p:ph idx="1"/>
          </p:nvPr>
        </p:nvSpPr>
        <p:spPr/>
        <p:txBody>
          <a:bodyPr>
            <a:normAutofit fontScale="92500"/>
          </a:bodyPr>
          <a:lstStyle/>
          <a:p>
            <a:r>
              <a:rPr lang="en-US" dirty="0"/>
              <a:t>The next potential IRV race that we’re aware of is the 2026 City of Boulder Mayor race (if there are more than 2 candidates). We’ll continue to gather data to see how voters adapt to the ranked voting method.</a:t>
            </a:r>
          </a:p>
          <a:p>
            <a:r>
              <a:rPr lang="en-US" dirty="0"/>
              <a:t>Our analysis is quantitative. We see potentially great value in doing a qualitative analysis of an IRV election. </a:t>
            </a:r>
          </a:p>
          <a:p>
            <a:pPr lvl="1"/>
            <a:r>
              <a:rPr lang="en-US" dirty="0"/>
              <a:t>How did voters feel about ranked voting?</a:t>
            </a:r>
          </a:p>
          <a:p>
            <a:pPr lvl="1"/>
            <a:r>
              <a:rPr lang="en-US" dirty="0"/>
              <a:t>Did voters get intimidated when facing the new method?</a:t>
            </a:r>
          </a:p>
          <a:p>
            <a:pPr lvl="1"/>
            <a:r>
              <a:rPr lang="en-US" dirty="0"/>
              <a:t>After voting and seeing results, did voters feel like ranked voting added value to their voting experience?</a:t>
            </a:r>
          </a:p>
          <a:p>
            <a:r>
              <a:rPr lang="en-US" dirty="0"/>
              <a:t>Since these are local races, we feel that our office is not the correct entity to undertake data gathering needed for a qualitative analysis.</a:t>
            </a:r>
          </a:p>
        </p:txBody>
      </p:sp>
    </p:spTree>
    <p:extLst>
      <p:ext uri="{BB962C8B-B14F-4D97-AF65-F5344CB8AC3E}">
        <p14:creationId xmlns:p14="http://schemas.microsoft.com/office/powerpoint/2010/main" val="26397811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72000">
              <a:schemeClr val="accent1">
                <a:lumMod val="5000"/>
                <a:lumOff val="95000"/>
              </a:schemeClr>
            </a:gs>
            <a:gs pos="100000">
              <a:schemeClr val="accent1">
                <a:lumMod val="45000"/>
                <a:lumOff val="55000"/>
              </a:schemeClr>
            </a:gs>
            <a:gs pos="100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632D0F-06C7-42BF-BF35-1933A8A46630}"/>
              </a:ext>
            </a:extLst>
          </p:cNvPr>
          <p:cNvSpPr>
            <a:spLocks noGrp="1"/>
          </p:cNvSpPr>
          <p:nvPr>
            <p:ph type="ctrTitle"/>
          </p:nvPr>
        </p:nvSpPr>
        <p:spPr>
          <a:xfrm>
            <a:off x="1524000" y="1122362"/>
            <a:ext cx="9144000" cy="2674937"/>
          </a:xfrm>
        </p:spPr>
        <p:txBody>
          <a:bodyPr/>
          <a:lstStyle/>
          <a:p>
            <a:r>
              <a:rPr lang="en-US" dirty="0"/>
              <a:t>Automatic voter registration</a:t>
            </a:r>
          </a:p>
        </p:txBody>
      </p:sp>
      <p:sp>
        <p:nvSpPr>
          <p:cNvPr id="4" name="Rectangle 2">
            <a:extLst>
              <a:ext uri="{FF2B5EF4-FFF2-40B4-BE49-F238E27FC236}">
                <a16:creationId xmlns:a16="http://schemas.microsoft.com/office/drawing/2014/main" id="{3BF207BE-F098-45B0-AF76-1C630D56C658}"/>
              </a:ext>
            </a:extLst>
          </p:cNvPr>
          <p:cNvSpPr txBox="1">
            <a:spLocks noChangeArrowheads="1"/>
          </p:cNvSpPr>
          <p:nvPr/>
        </p:nvSpPr>
        <p:spPr>
          <a:xfrm>
            <a:off x="0" y="0"/>
            <a:ext cx="12192000" cy="518159"/>
          </a:xfrm>
          <a:prstGeom prst="rect">
            <a:avLst/>
          </a:prstGeom>
          <a:solidFill>
            <a:srgbClr val="235889"/>
          </a:solidFill>
        </p:spPr>
        <p:txBody>
          <a:bodyPr vert="horz" lIns="91440" tIns="45720" rIns="91440" bIns="45720" rtlCol="0" anchor="b">
            <a:normAutofit fontScale="3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ts val="1800"/>
              </a:spcBef>
              <a:spcAft>
                <a:spcPts val="0"/>
              </a:spcAft>
              <a:buClrTx/>
              <a:buSzTx/>
              <a:buFontTx/>
              <a:buNone/>
              <a:tabLst/>
              <a:defRPr/>
            </a:pPr>
            <a:r>
              <a:rPr kumimoji="0" lang="en-US" altLang="en-US" sz="9800" b="1" i="0" u="none" strike="noStrike" kern="1200" cap="none" spc="0" normalizeH="0" baseline="0" noProof="0" dirty="0">
                <a:ln>
                  <a:noFill/>
                </a:ln>
                <a:solidFill>
                  <a:prstClr val="white"/>
                </a:solidFill>
                <a:effectLst/>
                <a:uLnTx/>
                <a:uFillTx/>
                <a:latin typeface="Calibri Light" panose="020F0302020204030204"/>
                <a:ea typeface="+mj-ea"/>
                <a:cs typeface="+mj-cs"/>
              </a:rPr>
              <a:t>Colorado Department of State</a:t>
            </a:r>
            <a:endParaRPr kumimoji="0" lang="en-US" altLang="en-US" sz="2000" b="0" i="0" u="none" strike="noStrike" kern="1200" cap="none" spc="0" normalizeH="0" baseline="0" noProof="0" dirty="0">
              <a:ln>
                <a:noFill/>
              </a:ln>
              <a:solidFill>
                <a:prstClr val="white"/>
              </a:solidFill>
              <a:effectLst/>
              <a:uLnTx/>
              <a:uFillTx/>
              <a:latin typeface="Calibri Light" panose="020F0302020204030204"/>
              <a:ea typeface="+mj-ea"/>
              <a:cs typeface="+mj-cs"/>
            </a:endParaRPr>
          </a:p>
        </p:txBody>
      </p:sp>
    </p:spTree>
    <p:extLst>
      <p:ext uri="{BB962C8B-B14F-4D97-AF65-F5344CB8AC3E}">
        <p14:creationId xmlns:p14="http://schemas.microsoft.com/office/powerpoint/2010/main" val="39836979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72000">
              <a:schemeClr val="accent1">
                <a:lumMod val="5000"/>
                <a:lumOff val="95000"/>
              </a:schemeClr>
            </a:gs>
            <a:gs pos="100000">
              <a:schemeClr val="accent1">
                <a:lumMod val="45000"/>
                <a:lumOff val="55000"/>
              </a:schemeClr>
            </a:gs>
            <a:gs pos="100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33C7B-ED58-48D7-BA79-A6B7A9083E85}"/>
              </a:ext>
            </a:extLst>
          </p:cNvPr>
          <p:cNvSpPr>
            <a:spLocks noGrp="1"/>
          </p:cNvSpPr>
          <p:nvPr>
            <p:ph type="title"/>
          </p:nvPr>
        </p:nvSpPr>
        <p:spPr/>
        <p:txBody>
          <a:bodyPr/>
          <a:lstStyle/>
          <a:p>
            <a:r>
              <a:rPr lang="en-US" dirty="0"/>
              <a:t>Automatic voter registration </a:t>
            </a:r>
            <a:br>
              <a:rPr lang="en-US" dirty="0"/>
            </a:br>
            <a:r>
              <a:rPr lang="en-US" dirty="0"/>
              <a:t>2025 new registrations</a:t>
            </a:r>
          </a:p>
        </p:txBody>
      </p:sp>
      <p:graphicFrame>
        <p:nvGraphicFramePr>
          <p:cNvPr id="7" name="Content Placeholder 5" descr="Graph of new automatic voter registrations from January to August of 2024.">
            <a:extLst>
              <a:ext uri="{FF2B5EF4-FFF2-40B4-BE49-F238E27FC236}">
                <a16:creationId xmlns:a16="http://schemas.microsoft.com/office/drawing/2014/main" id="{981C9802-9D29-0A70-0365-8112204812C6}"/>
              </a:ext>
            </a:extLst>
          </p:cNvPr>
          <p:cNvGraphicFramePr>
            <a:graphicFrameLocks noGrp="1"/>
          </p:cNvGraphicFramePr>
          <p:nvPr>
            <p:ph idx="1"/>
            <p:extLst>
              <p:ext uri="{D42A27DB-BD31-4B8C-83A1-F6EECF244321}">
                <p14:modId xmlns:p14="http://schemas.microsoft.com/office/powerpoint/2010/main" val="1204773050"/>
              </p:ext>
            </p:extLst>
          </p:nvPr>
        </p:nvGraphicFramePr>
        <p:xfrm>
          <a:off x="838200" y="1825625"/>
          <a:ext cx="10515600" cy="435133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1559437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72000">
              <a:schemeClr val="accent1">
                <a:lumMod val="5000"/>
                <a:lumOff val="95000"/>
              </a:schemeClr>
            </a:gs>
            <a:gs pos="100000">
              <a:schemeClr val="accent1">
                <a:lumMod val="45000"/>
                <a:lumOff val="55000"/>
              </a:schemeClr>
            </a:gs>
            <a:gs pos="100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33C7B-ED58-48D7-BA79-A6B7A9083E85}"/>
              </a:ext>
            </a:extLst>
          </p:cNvPr>
          <p:cNvSpPr>
            <a:spLocks noGrp="1"/>
          </p:cNvSpPr>
          <p:nvPr>
            <p:ph type="title"/>
          </p:nvPr>
        </p:nvSpPr>
        <p:spPr/>
        <p:txBody>
          <a:bodyPr/>
          <a:lstStyle/>
          <a:p>
            <a:r>
              <a:rPr lang="en-US" dirty="0"/>
              <a:t>Automatic voter registration </a:t>
            </a:r>
            <a:br>
              <a:rPr lang="en-US" dirty="0"/>
            </a:br>
            <a:r>
              <a:rPr lang="en-US" dirty="0"/>
              <a:t>2025 updated registrations</a:t>
            </a:r>
          </a:p>
        </p:txBody>
      </p:sp>
      <p:graphicFrame>
        <p:nvGraphicFramePr>
          <p:cNvPr id="5" name="Content Placeholder 5" descr="Graph of updated automatic voter registrations from January to August 2024. ">
            <a:extLst>
              <a:ext uri="{FF2B5EF4-FFF2-40B4-BE49-F238E27FC236}">
                <a16:creationId xmlns:a16="http://schemas.microsoft.com/office/drawing/2014/main" id="{C76B9052-26E0-C6E9-962E-B3615037C887}"/>
              </a:ext>
            </a:extLst>
          </p:cNvPr>
          <p:cNvGraphicFramePr>
            <a:graphicFrameLocks noGrp="1"/>
          </p:cNvGraphicFramePr>
          <p:nvPr>
            <p:ph idx="1"/>
            <p:extLst>
              <p:ext uri="{D42A27DB-BD31-4B8C-83A1-F6EECF244321}">
                <p14:modId xmlns:p14="http://schemas.microsoft.com/office/powerpoint/2010/main" val="2443806110"/>
              </p:ext>
            </p:extLst>
          </p:nvPr>
        </p:nvGraphicFramePr>
        <p:xfrm>
          <a:off x="838200" y="1825625"/>
          <a:ext cx="10515600"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1438104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72000">
              <a:schemeClr val="accent1">
                <a:lumMod val="5000"/>
                <a:lumOff val="95000"/>
              </a:schemeClr>
            </a:gs>
            <a:gs pos="100000">
              <a:schemeClr val="accent1">
                <a:lumMod val="45000"/>
                <a:lumOff val="55000"/>
              </a:schemeClr>
            </a:gs>
            <a:gs pos="100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33C7B-ED58-48D7-BA79-A6B7A9083E85}"/>
              </a:ext>
            </a:extLst>
          </p:cNvPr>
          <p:cNvSpPr>
            <a:spLocks noGrp="1"/>
          </p:cNvSpPr>
          <p:nvPr>
            <p:ph type="title"/>
          </p:nvPr>
        </p:nvSpPr>
        <p:spPr/>
        <p:txBody>
          <a:bodyPr/>
          <a:lstStyle/>
          <a:p>
            <a:r>
              <a:rPr lang="en-US" dirty="0"/>
              <a:t>Automatic voter registration </a:t>
            </a:r>
            <a:br>
              <a:rPr lang="en-US" dirty="0"/>
            </a:br>
            <a:r>
              <a:rPr lang="en-US" dirty="0"/>
              <a:t>2025 new pre-registrations (16-17 years old)</a:t>
            </a:r>
          </a:p>
        </p:txBody>
      </p:sp>
      <p:graphicFrame>
        <p:nvGraphicFramePr>
          <p:cNvPr id="5" name="Content Placeholder 5" descr="Graph of updated automatic voter registrations of 16 to 17 year olds, from January to August 2024. ">
            <a:extLst>
              <a:ext uri="{FF2B5EF4-FFF2-40B4-BE49-F238E27FC236}">
                <a16:creationId xmlns:a16="http://schemas.microsoft.com/office/drawing/2014/main" id="{7CB3E342-E628-BF28-56AF-DAEC5D6FD5BA}"/>
              </a:ext>
            </a:extLst>
          </p:cNvPr>
          <p:cNvGraphicFramePr>
            <a:graphicFrameLocks noGrp="1"/>
          </p:cNvGraphicFramePr>
          <p:nvPr>
            <p:ph idx="1"/>
            <p:extLst>
              <p:ext uri="{D42A27DB-BD31-4B8C-83A1-F6EECF244321}">
                <p14:modId xmlns:p14="http://schemas.microsoft.com/office/powerpoint/2010/main" val="3311575684"/>
              </p:ext>
            </p:extLst>
          </p:nvPr>
        </p:nvGraphicFramePr>
        <p:xfrm>
          <a:off x="838200" y="1825625"/>
          <a:ext cx="10515600"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2629474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72000">
              <a:schemeClr val="accent1">
                <a:lumMod val="5000"/>
                <a:lumOff val="95000"/>
              </a:schemeClr>
            </a:gs>
            <a:gs pos="100000">
              <a:schemeClr val="accent1">
                <a:lumMod val="45000"/>
                <a:lumOff val="55000"/>
              </a:schemeClr>
            </a:gs>
            <a:gs pos="100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632D0F-06C7-42BF-BF35-1933A8A46630}"/>
              </a:ext>
            </a:extLst>
          </p:cNvPr>
          <p:cNvSpPr>
            <a:spLocks noGrp="1"/>
          </p:cNvSpPr>
          <p:nvPr>
            <p:ph type="ctrTitle"/>
          </p:nvPr>
        </p:nvSpPr>
        <p:spPr>
          <a:xfrm>
            <a:off x="1524000" y="1122362"/>
            <a:ext cx="9144000" cy="2674937"/>
          </a:xfrm>
        </p:spPr>
        <p:txBody>
          <a:bodyPr/>
          <a:lstStyle/>
          <a:p>
            <a:r>
              <a:rPr lang="en-US" dirty="0"/>
              <a:t>Online voter registration</a:t>
            </a:r>
          </a:p>
        </p:txBody>
      </p:sp>
      <p:sp>
        <p:nvSpPr>
          <p:cNvPr id="4" name="Rectangle 2">
            <a:extLst>
              <a:ext uri="{FF2B5EF4-FFF2-40B4-BE49-F238E27FC236}">
                <a16:creationId xmlns:a16="http://schemas.microsoft.com/office/drawing/2014/main" id="{3BF207BE-F098-45B0-AF76-1C630D56C658}"/>
              </a:ext>
            </a:extLst>
          </p:cNvPr>
          <p:cNvSpPr txBox="1">
            <a:spLocks noChangeArrowheads="1"/>
          </p:cNvSpPr>
          <p:nvPr/>
        </p:nvSpPr>
        <p:spPr>
          <a:xfrm>
            <a:off x="0" y="0"/>
            <a:ext cx="12192000" cy="518159"/>
          </a:xfrm>
          <a:prstGeom prst="rect">
            <a:avLst/>
          </a:prstGeom>
          <a:solidFill>
            <a:srgbClr val="235889"/>
          </a:solidFill>
        </p:spPr>
        <p:txBody>
          <a:bodyPr vert="horz" lIns="91440" tIns="45720" rIns="91440" bIns="45720" rtlCol="0" anchor="b">
            <a:normAutofit fontScale="3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ts val="1800"/>
              </a:spcBef>
              <a:spcAft>
                <a:spcPts val="0"/>
              </a:spcAft>
              <a:buClrTx/>
              <a:buSzTx/>
              <a:buFontTx/>
              <a:buNone/>
              <a:tabLst/>
              <a:defRPr/>
            </a:pPr>
            <a:r>
              <a:rPr kumimoji="0" lang="en-US" altLang="en-US" sz="9800" b="1" i="0" u="none" strike="noStrike" kern="1200" cap="none" spc="0" normalizeH="0" baseline="0" noProof="0" dirty="0">
                <a:ln>
                  <a:noFill/>
                </a:ln>
                <a:solidFill>
                  <a:prstClr val="white"/>
                </a:solidFill>
                <a:effectLst/>
                <a:uLnTx/>
                <a:uFillTx/>
                <a:latin typeface="Calibri Light" panose="020F0302020204030204"/>
                <a:ea typeface="+mj-ea"/>
                <a:cs typeface="+mj-cs"/>
              </a:rPr>
              <a:t>Colorado Department of State</a:t>
            </a:r>
            <a:endParaRPr kumimoji="0" lang="en-US" altLang="en-US" sz="2000" b="0" i="0" u="none" strike="noStrike" kern="1200" cap="none" spc="0" normalizeH="0" baseline="0" noProof="0" dirty="0">
              <a:ln>
                <a:noFill/>
              </a:ln>
              <a:solidFill>
                <a:prstClr val="white"/>
              </a:solidFill>
              <a:effectLst/>
              <a:uLnTx/>
              <a:uFillTx/>
              <a:latin typeface="Calibri Light" panose="020F0302020204030204"/>
              <a:ea typeface="+mj-ea"/>
              <a:cs typeface="+mj-cs"/>
            </a:endParaRPr>
          </a:p>
        </p:txBody>
      </p:sp>
    </p:spTree>
    <p:extLst>
      <p:ext uri="{BB962C8B-B14F-4D97-AF65-F5344CB8AC3E}">
        <p14:creationId xmlns:p14="http://schemas.microsoft.com/office/powerpoint/2010/main" val="35278918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72000">
              <a:schemeClr val="accent1">
                <a:lumMod val="5000"/>
                <a:lumOff val="95000"/>
              </a:schemeClr>
            </a:gs>
            <a:gs pos="100000">
              <a:schemeClr val="accent1">
                <a:lumMod val="45000"/>
                <a:lumOff val="55000"/>
              </a:schemeClr>
            </a:gs>
            <a:gs pos="100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82A891-591C-40C2-8D95-3A33CEEB81C3}"/>
              </a:ext>
            </a:extLst>
          </p:cNvPr>
          <p:cNvSpPr>
            <a:spLocks noGrp="1"/>
          </p:cNvSpPr>
          <p:nvPr>
            <p:ph type="title"/>
          </p:nvPr>
        </p:nvSpPr>
        <p:spPr>
          <a:xfrm>
            <a:off x="838200" y="365126"/>
            <a:ext cx="10515600" cy="1106488"/>
          </a:xfrm>
        </p:spPr>
        <p:txBody>
          <a:bodyPr>
            <a:normAutofit fontScale="90000"/>
          </a:bodyPr>
          <a:lstStyle/>
          <a:p>
            <a:r>
              <a:rPr lang="en-US" dirty="0"/>
              <a:t>New online voter registrations</a:t>
            </a:r>
            <a:br>
              <a:rPr lang="en-US" dirty="0"/>
            </a:br>
            <a:r>
              <a:rPr lang="en-US" dirty="0"/>
              <a:t>2025 by month</a:t>
            </a:r>
          </a:p>
        </p:txBody>
      </p:sp>
      <p:graphicFrame>
        <p:nvGraphicFramePr>
          <p:cNvPr id="5" name="Content Placeholder 5" descr="Graph of new online voter registrations from January 2020 to August 2024.  ">
            <a:extLst>
              <a:ext uri="{FF2B5EF4-FFF2-40B4-BE49-F238E27FC236}">
                <a16:creationId xmlns:a16="http://schemas.microsoft.com/office/drawing/2014/main" id="{2E87B0D6-3721-C47C-FBE5-2528F349647C}"/>
              </a:ext>
            </a:extLst>
          </p:cNvPr>
          <p:cNvGraphicFramePr>
            <a:graphicFrameLocks noGrp="1"/>
          </p:cNvGraphicFramePr>
          <p:nvPr>
            <p:ph idx="1"/>
            <p:extLst>
              <p:ext uri="{D42A27DB-BD31-4B8C-83A1-F6EECF244321}">
                <p14:modId xmlns:p14="http://schemas.microsoft.com/office/powerpoint/2010/main" val="3392355516"/>
              </p:ext>
            </p:extLst>
          </p:nvPr>
        </p:nvGraphicFramePr>
        <p:xfrm>
          <a:off x="838200" y="1825625"/>
          <a:ext cx="10515600"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7520115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72000">
              <a:schemeClr val="accent1">
                <a:lumMod val="5000"/>
                <a:lumOff val="95000"/>
              </a:schemeClr>
            </a:gs>
            <a:gs pos="100000">
              <a:schemeClr val="accent1">
                <a:lumMod val="45000"/>
                <a:lumOff val="55000"/>
              </a:schemeClr>
            </a:gs>
            <a:gs pos="100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82A891-591C-40C2-8D95-3A33CEEB81C3}"/>
              </a:ext>
            </a:extLst>
          </p:cNvPr>
          <p:cNvSpPr>
            <a:spLocks noGrp="1"/>
          </p:cNvSpPr>
          <p:nvPr>
            <p:ph type="title"/>
          </p:nvPr>
        </p:nvSpPr>
        <p:spPr>
          <a:xfrm>
            <a:off x="838200" y="365126"/>
            <a:ext cx="10515600" cy="1106488"/>
          </a:xfrm>
        </p:spPr>
        <p:txBody>
          <a:bodyPr>
            <a:normAutofit fontScale="90000"/>
          </a:bodyPr>
          <a:lstStyle/>
          <a:p>
            <a:r>
              <a:rPr lang="en-US" dirty="0"/>
              <a:t>Updated online voter registrations</a:t>
            </a:r>
            <a:br>
              <a:rPr lang="en-US" dirty="0"/>
            </a:br>
            <a:r>
              <a:rPr lang="en-US" dirty="0"/>
              <a:t>2025 by month</a:t>
            </a:r>
          </a:p>
        </p:txBody>
      </p:sp>
      <p:graphicFrame>
        <p:nvGraphicFramePr>
          <p:cNvPr id="5" name="Content Placeholder 5" descr="2024 updated online voter registrations graph.">
            <a:extLst>
              <a:ext uri="{FF2B5EF4-FFF2-40B4-BE49-F238E27FC236}">
                <a16:creationId xmlns:a16="http://schemas.microsoft.com/office/drawing/2014/main" id="{3E920079-C7A2-7CD8-D85F-34A83EC0CC27}"/>
              </a:ext>
            </a:extLst>
          </p:cNvPr>
          <p:cNvGraphicFramePr>
            <a:graphicFrameLocks noGrp="1"/>
          </p:cNvGraphicFramePr>
          <p:nvPr>
            <p:ph idx="1"/>
            <p:extLst>
              <p:ext uri="{D42A27DB-BD31-4B8C-83A1-F6EECF244321}">
                <p14:modId xmlns:p14="http://schemas.microsoft.com/office/powerpoint/2010/main" val="353709575"/>
              </p:ext>
            </p:extLst>
          </p:nvPr>
        </p:nvGraphicFramePr>
        <p:xfrm>
          <a:off x="838200" y="1825625"/>
          <a:ext cx="10515600"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264216219"/>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2375</TotalTime>
  <Words>930</Words>
  <Application>Microsoft Office PowerPoint</Application>
  <PresentationFormat>Widescreen</PresentationFormat>
  <Paragraphs>203</Paragraphs>
  <Slides>27</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27</vt:i4>
      </vt:variant>
    </vt:vector>
  </HeadingPairs>
  <TitlesOfParts>
    <vt:vector size="33" baseType="lpstr">
      <vt:lpstr>Arial</vt:lpstr>
      <vt:lpstr>Calibri</vt:lpstr>
      <vt:lpstr>Calibri Light</vt:lpstr>
      <vt:lpstr>Tahoma</vt:lpstr>
      <vt:lpstr>Times New Roman</vt:lpstr>
      <vt:lpstr>1_Office Theme</vt:lpstr>
      <vt:lpstr>Colorado Department of State Hilary Rudy, Deputy State Election Director</vt:lpstr>
      <vt:lpstr>2025 Voter registration numbers</vt:lpstr>
      <vt:lpstr>Automatic voter registration</vt:lpstr>
      <vt:lpstr>Automatic voter registration  2025 new registrations</vt:lpstr>
      <vt:lpstr>Automatic voter registration  2025 updated registrations</vt:lpstr>
      <vt:lpstr>Automatic voter registration  2025 new pre-registrations (16-17 years old)</vt:lpstr>
      <vt:lpstr>Online voter registration</vt:lpstr>
      <vt:lpstr>New online voter registrations 2025 by month</vt:lpstr>
      <vt:lpstr>Updated online voter registrations 2025 by month</vt:lpstr>
      <vt:lpstr>Voter registration numbers over time</vt:lpstr>
      <vt:lpstr>Registered voters 2015-2025</vt:lpstr>
      <vt:lpstr>Voter registration by party  2015-2025</vt:lpstr>
      <vt:lpstr>2025 Coordinated Election </vt:lpstr>
      <vt:lpstr>2025 Coordinated Election  Active voter count</vt:lpstr>
      <vt:lpstr>2025 Coordinated Election  Turnout numbers</vt:lpstr>
      <vt:lpstr>2025 Coordinated Election  Voter service and polling centers</vt:lpstr>
      <vt:lpstr>2025 Coordinated Election  VSPC activity by day (30,349) </vt:lpstr>
      <vt:lpstr>2025 Coordinated Election Turnout   In-person voting</vt:lpstr>
      <vt:lpstr>2025 Coordinated Election Provisional ballots</vt:lpstr>
      <vt:lpstr>2025 Coordinated Election  Canvass board data</vt:lpstr>
      <vt:lpstr>2025 Coordinated Election  BallotTrax numbers</vt:lpstr>
      <vt:lpstr>2025 Coordinated Election  BallotTrax numbers continued…</vt:lpstr>
      <vt:lpstr>IRV (single-winner ranked voting)</vt:lpstr>
      <vt:lpstr>What is an invalid vote, and why aren’t all mistakes?</vt:lpstr>
      <vt:lpstr>Analysis</vt:lpstr>
      <vt:lpstr>What does this say?</vt:lpstr>
      <vt:lpstr>What’s next and limitations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2025 Coordinated election recap</dc:title>
  <dc:creator/>
  <cp:lastModifiedBy>Cheryl Hammack</cp:lastModifiedBy>
  <cp:revision>45</cp:revision>
  <dcterms:created xsi:type="dcterms:W3CDTF">2023-09-21T16:20:38Z</dcterms:created>
  <dcterms:modified xsi:type="dcterms:W3CDTF">2025-12-19T20:51:05Z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9e4beaa-c4ba-4ea9-a1f4-4e52626a3d73_Enabled">
    <vt:lpwstr>true</vt:lpwstr>
  </property>
  <property fmtid="{D5CDD505-2E9C-101B-9397-08002B2CF9AE}" pid="3" name="MSIP_Label_59e4beaa-c4ba-4ea9-a1f4-4e52626a3d73_SetDate">
    <vt:lpwstr>2023-09-21T16:20:54Z</vt:lpwstr>
  </property>
  <property fmtid="{D5CDD505-2E9C-101B-9397-08002B2CF9AE}" pid="4" name="MSIP_Label_59e4beaa-c4ba-4ea9-a1f4-4e52626a3d73_Method">
    <vt:lpwstr>Standard</vt:lpwstr>
  </property>
  <property fmtid="{D5CDD505-2E9C-101B-9397-08002B2CF9AE}" pid="5" name="MSIP_Label_59e4beaa-c4ba-4ea9-a1f4-4e52626a3d73_Name">
    <vt:lpwstr>defa4170-0d19-0005-0004-bc88714345d2</vt:lpwstr>
  </property>
  <property fmtid="{D5CDD505-2E9C-101B-9397-08002B2CF9AE}" pid="6" name="MSIP_Label_59e4beaa-c4ba-4ea9-a1f4-4e52626a3d73_SiteId">
    <vt:lpwstr>58e69e55-1d13-4102-aac7-ea2947430191</vt:lpwstr>
  </property>
  <property fmtid="{D5CDD505-2E9C-101B-9397-08002B2CF9AE}" pid="7" name="MSIP_Label_59e4beaa-c4ba-4ea9-a1f4-4e52626a3d73_ActionId">
    <vt:lpwstr>7ed70dae-cfb3-4362-afc2-6690693e5472</vt:lpwstr>
  </property>
  <property fmtid="{D5CDD505-2E9C-101B-9397-08002B2CF9AE}" pid="8" name="MSIP_Label_59e4beaa-c4ba-4ea9-a1f4-4e52626a3d73_ContentBits">
    <vt:lpwstr>0</vt:lpwstr>
  </property>
</Properties>
</file>